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Lst>
  <p:notesMasterIdLst>
    <p:notesMasterId r:id="rId96"/>
  </p:notesMasterIdLst>
  <p:sldIdLst>
    <p:sldId id="256"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350"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5533" autoAdjust="0"/>
  </p:normalViewPr>
  <p:slideViewPr>
    <p:cSldViewPr>
      <p:cViewPr>
        <p:scale>
          <a:sx n="75" d="100"/>
          <a:sy n="75" d="100"/>
        </p:scale>
        <p:origin x="-960" y="-2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0089E9A-D26B-4107-BCBA-96B6B6C5E8F7}" type="datetimeFigureOut">
              <a:rPr lang="en-US" smtClean="0"/>
              <a:pPr/>
              <a:t>5/23/2013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147EBD-753E-49BE-A89E-EBD5E17A961A}" type="slidenum">
              <a:rPr lang="en-US" smtClean="0"/>
              <a:pPr/>
              <a:t>‹#›</a:t>
            </a:fld>
            <a:endParaRPr lang="en-US"/>
          </a:p>
        </p:txBody>
      </p:sp>
    </p:spTree>
    <p:extLst>
      <p:ext uri="{BB962C8B-B14F-4D97-AF65-F5344CB8AC3E}">
        <p14:creationId xmlns:p14="http://schemas.microsoft.com/office/powerpoint/2010/main" val="2689473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6"/>
          <p:cNvSpPr>
            <a:spLocks noGrp="1" noChangeArrowheads="1"/>
          </p:cNvSpPr>
          <p:nvPr>
            <p:ph type="ftr" sz="quarter" idx="4"/>
          </p:nvPr>
        </p:nvSpPr>
        <p:spPr>
          <a:noFill/>
        </p:spPr>
        <p:txBody>
          <a:bodyPr/>
          <a:lstStyle/>
          <a:p>
            <a:r>
              <a:rPr lang="en-US"/>
              <a:t>Case History - Concrete Dams</a:t>
            </a:r>
          </a:p>
        </p:txBody>
      </p:sp>
      <p:sp>
        <p:nvSpPr>
          <p:cNvPr id="71683" name="Rectangle 7"/>
          <p:cNvSpPr>
            <a:spLocks noGrp="1" noChangeArrowheads="1"/>
          </p:cNvSpPr>
          <p:nvPr>
            <p:ph type="sldNum" sz="quarter" idx="5"/>
          </p:nvPr>
        </p:nvSpPr>
        <p:spPr>
          <a:noFill/>
        </p:spPr>
        <p:txBody>
          <a:bodyPr/>
          <a:lstStyle/>
          <a:p>
            <a:fld id="{914CEDCD-24A3-42EF-8CE5-03769F051E92}" type="slidenum">
              <a:rPr lang="en-US"/>
              <a:pPr/>
              <a:t>2</a:t>
            </a:fld>
            <a:endParaRPr lang="en-US"/>
          </a:p>
        </p:txBody>
      </p:sp>
      <p:sp>
        <p:nvSpPr>
          <p:cNvPr id="71684" name="Rectangle 2"/>
          <p:cNvSpPr>
            <a:spLocks noGrp="1" noRot="1" noChangeAspect="1" noChangeArrowheads="1" noTextEdit="1"/>
          </p:cNvSpPr>
          <p:nvPr>
            <p:ph type="sldImg"/>
          </p:nvPr>
        </p:nvSpPr>
        <p:spPr>
          <a:ln cap="flat"/>
        </p:spPr>
      </p:sp>
      <p:sp>
        <p:nvSpPr>
          <p:cNvPr id="71685" name="Rectangle 3"/>
          <p:cNvSpPr>
            <a:spLocks noGrp="1" noChangeArrowheads="1"/>
          </p:cNvSpPr>
          <p:nvPr>
            <p:ph type="body" idx="1"/>
          </p:nvPr>
        </p:nvSpPr>
        <p:spPr>
          <a:noFill/>
          <a:ln/>
        </p:spPr>
        <p:txBody>
          <a:bodyPr/>
          <a:lstStyle/>
          <a:p>
            <a:pPr eaLnBrk="1" hangingPunct="1"/>
            <a:r>
              <a:rPr lang="en-US" smtClean="0"/>
              <a:t>When I see a large concrete structure (especially with a rainbow), I get a warm confident secure feeling that it’s there to last.  However, even concrete dams can have issues and so we’re going to take a look at a few of those.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6"/>
          <p:cNvSpPr>
            <a:spLocks noGrp="1" noChangeArrowheads="1"/>
          </p:cNvSpPr>
          <p:nvPr>
            <p:ph type="ftr" sz="quarter" idx="4"/>
          </p:nvPr>
        </p:nvSpPr>
        <p:spPr>
          <a:noFill/>
        </p:spPr>
        <p:txBody>
          <a:bodyPr/>
          <a:lstStyle/>
          <a:p>
            <a:r>
              <a:rPr lang="en-US"/>
              <a:t>Case History - Concrete Dams</a:t>
            </a:r>
          </a:p>
        </p:txBody>
      </p:sp>
      <p:sp>
        <p:nvSpPr>
          <p:cNvPr id="75779" name="Rectangle 7"/>
          <p:cNvSpPr>
            <a:spLocks noGrp="1" noChangeArrowheads="1"/>
          </p:cNvSpPr>
          <p:nvPr>
            <p:ph type="sldNum" sz="quarter" idx="5"/>
          </p:nvPr>
        </p:nvSpPr>
        <p:spPr>
          <a:noFill/>
        </p:spPr>
        <p:txBody>
          <a:bodyPr/>
          <a:lstStyle/>
          <a:p>
            <a:fld id="{5597F3E3-7A82-4935-9DC9-33AB387F6BA2}" type="slidenum">
              <a:rPr lang="en-US"/>
              <a:pPr/>
              <a:t>11</a:t>
            </a:fld>
            <a:endParaRPr lang="en-US"/>
          </a:p>
        </p:txBody>
      </p:sp>
      <p:sp>
        <p:nvSpPr>
          <p:cNvPr id="75780" name="Rectangle 2"/>
          <p:cNvSpPr>
            <a:spLocks noGrp="1" noRot="1" noChangeAspect="1" noChangeArrowheads="1" noTextEdit="1"/>
          </p:cNvSpPr>
          <p:nvPr>
            <p:ph type="sldImg"/>
          </p:nvPr>
        </p:nvSpPr>
        <p:spPr>
          <a:xfrm>
            <a:off x="1144588" y="685800"/>
            <a:ext cx="4570412" cy="3429000"/>
          </a:xfrm>
          <a:ln/>
        </p:spPr>
      </p:sp>
      <p:sp>
        <p:nvSpPr>
          <p:cNvPr id="689155" name="Rectangle 3"/>
          <p:cNvSpPr>
            <a:spLocks noGrp="1" noChangeArrowheads="1"/>
          </p:cNvSpPr>
          <p:nvPr>
            <p:ph type="body" idx="1"/>
          </p:nvPr>
        </p:nvSpPr>
        <p:spPr>
          <a:xfrm>
            <a:off x="686112" y="4343400"/>
            <a:ext cx="5485778" cy="4114800"/>
          </a:xfrm>
        </p:spPr>
        <p:txBody>
          <a:bodyPr/>
          <a:lstStyle/>
          <a:p>
            <a:pPr eaLnBrk="1" hangingPunct="1">
              <a:defRPr/>
            </a:pPr>
            <a:r>
              <a:rPr lang="en-US" dirty="0" smtClean="0"/>
              <a:t>For the 2009 periodic inspection a scour survey was performed and a large scour hole was found</a:t>
            </a:r>
            <a:r>
              <a:rPr lang="en-US" baseline="0" dirty="0" smtClean="0"/>
              <a:t> below the dam 150 long.  We suspect that the hydropower plant discharge has caused the water to come around and eat away in area adjacent to the plant.</a:t>
            </a:r>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Diver inspection showed that the scour went under the concrete dam as</a:t>
            </a:r>
            <a:r>
              <a:rPr lang="en-US" baseline="0" dirty="0" smtClean="0"/>
              <a:t> much as 29 feet and to a depth of 18 feet, threatening the dam (lateral support for piles was gone.)</a:t>
            </a:r>
            <a:endParaRPr lang="en-US" dirty="0"/>
          </a:p>
        </p:txBody>
      </p:sp>
      <p:sp>
        <p:nvSpPr>
          <p:cNvPr id="4" name="Slide Number Placeholder 3"/>
          <p:cNvSpPr>
            <a:spLocks noGrp="1"/>
          </p:cNvSpPr>
          <p:nvPr>
            <p:ph type="sldNum" sz="quarter" idx="10"/>
          </p:nvPr>
        </p:nvSpPr>
        <p:spPr/>
        <p:txBody>
          <a:bodyPr/>
          <a:lstStyle/>
          <a:p>
            <a:fld id="{8CA820E8-A445-4292-A3D3-00A90262B099}"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Repair scheme by LRP: </a:t>
            </a:r>
          </a:p>
          <a:p>
            <a:r>
              <a:rPr lang="en-US" dirty="0" smtClean="0"/>
              <a:t>Drive</a:t>
            </a:r>
            <a:r>
              <a:rPr lang="en-US" baseline="0" dirty="0" smtClean="0"/>
              <a:t> </a:t>
            </a:r>
            <a:r>
              <a:rPr lang="en-US" baseline="0" dirty="0" err="1" smtClean="0"/>
              <a:t>sheetpiling</a:t>
            </a:r>
            <a:r>
              <a:rPr lang="en-US" baseline="0" dirty="0" smtClean="0"/>
              <a:t> and place sand and gravel for lateral support.</a:t>
            </a:r>
          </a:p>
          <a:p>
            <a:r>
              <a:rPr lang="en-US" baseline="0" dirty="0" smtClean="0"/>
              <a:t>Drill thru dam apron.</a:t>
            </a:r>
          </a:p>
          <a:p>
            <a:r>
              <a:rPr lang="en-US" baseline="0" dirty="0" err="1" smtClean="0"/>
              <a:t>Tremie</a:t>
            </a:r>
            <a:r>
              <a:rPr lang="en-US" baseline="0" dirty="0" smtClean="0"/>
              <a:t> concrete.</a:t>
            </a:r>
          </a:p>
          <a:p>
            <a:r>
              <a:rPr lang="en-US" baseline="0" dirty="0" smtClean="0"/>
              <a:t>Place additional material downstream of piling.</a:t>
            </a:r>
          </a:p>
          <a:p>
            <a:r>
              <a:rPr lang="en-US" baseline="0" dirty="0" smtClean="0"/>
              <a:t>Place plug between dam and piling.</a:t>
            </a:r>
            <a:endParaRPr lang="en-US" dirty="0"/>
          </a:p>
        </p:txBody>
      </p:sp>
      <p:sp>
        <p:nvSpPr>
          <p:cNvPr id="4" name="Slide Number Placeholder 3"/>
          <p:cNvSpPr>
            <a:spLocks noGrp="1"/>
          </p:cNvSpPr>
          <p:nvPr>
            <p:ph type="sldNum" sz="quarter" idx="10"/>
          </p:nvPr>
        </p:nvSpPr>
        <p:spPr/>
        <p:txBody>
          <a:bodyPr/>
          <a:lstStyle/>
          <a:p>
            <a:fld id="{8CA820E8-A445-4292-A3D3-00A90262B099}"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z-piling.</a:t>
            </a:r>
            <a:endParaRPr lang="en-US" dirty="0"/>
          </a:p>
        </p:txBody>
      </p:sp>
      <p:sp>
        <p:nvSpPr>
          <p:cNvPr id="4" name="Slide Number Placeholder 3"/>
          <p:cNvSpPr>
            <a:spLocks noGrp="1"/>
          </p:cNvSpPr>
          <p:nvPr>
            <p:ph type="sldNum" sz="quarter" idx="10"/>
          </p:nvPr>
        </p:nvSpPr>
        <p:spPr/>
        <p:txBody>
          <a:bodyPr/>
          <a:lstStyle/>
          <a:p>
            <a:fld id="{8CA820E8-A445-4292-A3D3-00A90262B099}"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Vibratory hammer driving piling below dam.</a:t>
            </a:r>
            <a:endParaRPr lang="en-US" dirty="0"/>
          </a:p>
        </p:txBody>
      </p:sp>
      <p:sp>
        <p:nvSpPr>
          <p:cNvPr id="4" name="Slide Number Placeholder 3"/>
          <p:cNvSpPr>
            <a:spLocks noGrp="1"/>
          </p:cNvSpPr>
          <p:nvPr>
            <p:ph type="sldNum" sz="quarter" idx="10"/>
          </p:nvPr>
        </p:nvSpPr>
        <p:spPr/>
        <p:txBody>
          <a:bodyPr/>
          <a:lstStyle/>
          <a:p>
            <a:fld id="{8CA820E8-A445-4292-A3D3-00A90262B099}"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Drilling hole for </a:t>
            </a:r>
            <a:r>
              <a:rPr lang="en-US" dirty="0" err="1" smtClean="0"/>
              <a:t>tremie</a:t>
            </a:r>
            <a:r>
              <a:rPr lang="en-US" dirty="0" smtClean="0"/>
              <a:t>.  Dam was sandbagged to stop flow over weir.  Flashboards and sandbags</a:t>
            </a:r>
            <a:r>
              <a:rPr lang="en-US" baseline="0" dirty="0" smtClean="0"/>
              <a:t> were used to stop flow over weir.</a:t>
            </a:r>
            <a:endParaRPr lang="en-US" dirty="0"/>
          </a:p>
        </p:txBody>
      </p:sp>
      <p:sp>
        <p:nvSpPr>
          <p:cNvPr id="4" name="Slide Number Placeholder 3"/>
          <p:cNvSpPr>
            <a:spLocks noGrp="1"/>
          </p:cNvSpPr>
          <p:nvPr>
            <p:ph type="sldNum" sz="quarter" idx="10"/>
          </p:nvPr>
        </p:nvSpPr>
        <p:spPr/>
        <p:txBody>
          <a:bodyPr/>
          <a:lstStyle/>
          <a:p>
            <a:fld id="{8CA820E8-A445-4292-A3D3-00A90262B099}"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Dec high water chased crew out</a:t>
            </a:r>
            <a:r>
              <a:rPr lang="en-US" baseline="0" dirty="0" smtClean="0"/>
              <a:t> until after Christmas.</a:t>
            </a:r>
            <a:endParaRPr lang="en-US" dirty="0"/>
          </a:p>
        </p:txBody>
      </p:sp>
      <p:sp>
        <p:nvSpPr>
          <p:cNvPr id="4" name="Slide Number Placeholder 3"/>
          <p:cNvSpPr>
            <a:spLocks noGrp="1"/>
          </p:cNvSpPr>
          <p:nvPr>
            <p:ph type="sldNum" sz="quarter" idx="10"/>
          </p:nvPr>
        </p:nvSpPr>
        <p:spPr/>
        <p:txBody>
          <a:bodyPr/>
          <a:lstStyle/>
          <a:p>
            <a:fld id="{8CA820E8-A445-4292-A3D3-00A90262B099}"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Setting </a:t>
            </a:r>
            <a:r>
              <a:rPr lang="en-US" dirty="0" err="1" smtClean="0"/>
              <a:t>tremie</a:t>
            </a:r>
            <a:r>
              <a:rPr lang="en-US" dirty="0" smtClean="0"/>
              <a:t>.</a:t>
            </a:r>
            <a:endParaRPr lang="en-US" dirty="0"/>
          </a:p>
        </p:txBody>
      </p:sp>
      <p:sp>
        <p:nvSpPr>
          <p:cNvPr id="4" name="Slide Number Placeholder 3"/>
          <p:cNvSpPr>
            <a:spLocks noGrp="1"/>
          </p:cNvSpPr>
          <p:nvPr>
            <p:ph type="sldNum" sz="quarter" idx="10"/>
          </p:nvPr>
        </p:nvSpPr>
        <p:spPr/>
        <p:txBody>
          <a:bodyPr/>
          <a:lstStyle/>
          <a:p>
            <a:fld id="{8CA820E8-A445-4292-A3D3-00A90262B099}"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Pumping concrete into </a:t>
            </a:r>
            <a:r>
              <a:rPr lang="en-US" dirty="0" err="1" smtClean="0"/>
              <a:t>tremie</a:t>
            </a:r>
            <a:r>
              <a:rPr lang="en-US" dirty="0" smtClean="0"/>
              <a:t>.</a:t>
            </a:r>
            <a:endParaRPr lang="en-US" dirty="0"/>
          </a:p>
        </p:txBody>
      </p:sp>
      <p:sp>
        <p:nvSpPr>
          <p:cNvPr id="4" name="Slide Number Placeholder 3"/>
          <p:cNvSpPr>
            <a:spLocks noGrp="1"/>
          </p:cNvSpPr>
          <p:nvPr>
            <p:ph type="sldNum" sz="quarter" idx="10"/>
          </p:nvPr>
        </p:nvSpPr>
        <p:spPr/>
        <p:txBody>
          <a:bodyPr/>
          <a:lstStyle/>
          <a:p>
            <a:fld id="{8CA820E8-A445-4292-A3D3-00A90262B099}"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CA820E8-A445-4292-A3D3-00A90262B099}"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Concrete dams do fail. We’ll look at several concrete</a:t>
            </a:r>
            <a:r>
              <a:rPr lang="en-US" baseline="0" dirty="0" smtClean="0"/>
              <a:t> dams and issues with them.</a:t>
            </a:r>
          </a:p>
          <a:p>
            <a:r>
              <a:rPr lang="en-US" dirty="0" smtClean="0"/>
              <a:t>Shih - Kang Dam in Taiwan failed in September 1999 when a </a:t>
            </a:r>
            <a:r>
              <a:rPr lang="en-US" smtClean="0"/>
              <a:t>M7.6 Chichi </a:t>
            </a:r>
            <a:r>
              <a:rPr lang="en-US" dirty="0" smtClean="0"/>
              <a:t>earthquake hit. The thrust fault broke right through the concrete dam.  The right hand side of the dam (looking at the photo upstream) rose 33 feet compared to the left hand side. </a:t>
            </a:r>
            <a:endParaRPr lang="en-US" dirty="0"/>
          </a:p>
        </p:txBody>
      </p:sp>
      <p:sp>
        <p:nvSpPr>
          <p:cNvPr id="4" name="Slide Number Placeholder 3"/>
          <p:cNvSpPr>
            <a:spLocks noGrp="1"/>
          </p:cNvSpPr>
          <p:nvPr>
            <p:ph type="sldNum" sz="quarter" idx="10"/>
          </p:nvPr>
        </p:nvSpPr>
        <p:spPr/>
        <p:txBody>
          <a:bodyPr/>
          <a:lstStyle/>
          <a:p>
            <a:fld id="{8CA820E8-A445-4292-A3D3-00A90262B099}"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Repair scheme by LRP: </a:t>
            </a:r>
          </a:p>
          <a:p>
            <a:r>
              <a:rPr lang="en-US" dirty="0" smtClean="0"/>
              <a:t>Drive</a:t>
            </a:r>
            <a:r>
              <a:rPr lang="en-US" baseline="0" dirty="0" smtClean="0"/>
              <a:t> </a:t>
            </a:r>
            <a:r>
              <a:rPr lang="en-US" baseline="0" dirty="0" err="1" smtClean="0"/>
              <a:t>sheetpiling</a:t>
            </a:r>
            <a:r>
              <a:rPr lang="en-US" baseline="0" dirty="0" smtClean="0"/>
              <a:t> and place sand and gravel for lateral support.</a:t>
            </a:r>
          </a:p>
          <a:p>
            <a:r>
              <a:rPr lang="en-US" baseline="0" dirty="0" smtClean="0"/>
              <a:t>Drill thru dam apron.</a:t>
            </a:r>
          </a:p>
          <a:p>
            <a:r>
              <a:rPr lang="en-US" baseline="0" dirty="0" err="1" smtClean="0"/>
              <a:t>Tremie</a:t>
            </a:r>
            <a:r>
              <a:rPr lang="en-US" baseline="0" dirty="0" smtClean="0"/>
              <a:t> concrete.</a:t>
            </a:r>
          </a:p>
          <a:p>
            <a:r>
              <a:rPr lang="en-US" baseline="0" dirty="0" smtClean="0"/>
              <a:t>Place additional material downstream of piling.</a:t>
            </a:r>
          </a:p>
          <a:p>
            <a:r>
              <a:rPr lang="en-US" baseline="0" dirty="0" smtClean="0"/>
              <a:t>Place plug between dam and piling.</a:t>
            </a:r>
            <a:endParaRPr lang="en-US" dirty="0"/>
          </a:p>
        </p:txBody>
      </p:sp>
      <p:sp>
        <p:nvSpPr>
          <p:cNvPr id="4" name="Slide Number Placeholder 3"/>
          <p:cNvSpPr>
            <a:spLocks noGrp="1"/>
          </p:cNvSpPr>
          <p:nvPr>
            <p:ph type="sldNum" sz="quarter" idx="10"/>
          </p:nvPr>
        </p:nvSpPr>
        <p:spPr/>
        <p:txBody>
          <a:bodyPr/>
          <a:lstStyle/>
          <a:p>
            <a:fld id="{8CA820E8-A445-4292-A3D3-00A90262B099}"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6"/>
          <p:cNvSpPr>
            <a:spLocks noGrp="1" noChangeArrowheads="1"/>
          </p:cNvSpPr>
          <p:nvPr>
            <p:ph type="ftr" sz="quarter" idx="4"/>
          </p:nvPr>
        </p:nvSpPr>
        <p:spPr>
          <a:noFill/>
        </p:spPr>
        <p:txBody>
          <a:bodyPr/>
          <a:lstStyle/>
          <a:p>
            <a:r>
              <a:rPr lang="en-US"/>
              <a:t>Case History - Concrete Dams</a:t>
            </a:r>
          </a:p>
        </p:txBody>
      </p:sp>
      <p:sp>
        <p:nvSpPr>
          <p:cNvPr id="76803" name="Rectangle 7"/>
          <p:cNvSpPr>
            <a:spLocks noGrp="1" noChangeArrowheads="1"/>
          </p:cNvSpPr>
          <p:nvPr>
            <p:ph type="sldNum" sz="quarter" idx="5"/>
          </p:nvPr>
        </p:nvSpPr>
        <p:spPr>
          <a:noFill/>
        </p:spPr>
        <p:txBody>
          <a:bodyPr/>
          <a:lstStyle/>
          <a:p>
            <a:fld id="{DF9AED29-598C-49D7-97EE-872C27C9EB84}" type="slidenum">
              <a:rPr lang="en-US"/>
              <a:pPr/>
              <a:t>22</a:t>
            </a:fld>
            <a:endParaRPr lang="en-US"/>
          </a:p>
        </p:txBody>
      </p:sp>
      <p:sp>
        <p:nvSpPr>
          <p:cNvPr id="76804" name="Rectangle 2"/>
          <p:cNvSpPr>
            <a:spLocks noChangeArrowheads="1"/>
          </p:cNvSpPr>
          <p:nvPr/>
        </p:nvSpPr>
        <p:spPr bwMode="auto">
          <a:xfrm>
            <a:off x="3883296" y="0"/>
            <a:ext cx="2974704" cy="460332"/>
          </a:xfrm>
          <a:prstGeom prst="rect">
            <a:avLst/>
          </a:prstGeom>
          <a:noFill/>
          <a:ln w="12700">
            <a:noFill/>
            <a:miter lim="800000"/>
            <a:headEnd/>
            <a:tailEnd/>
          </a:ln>
        </p:spPr>
        <p:txBody>
          <a:bodyPr wrap="none" lIns="89935" tIns="44967" rIns="89935" bIns="44967" anchor="ctr"/>
          <a:lstStyle/>
          <a:p>
            <a:endParaRPr lang="en-US"/>
          </a:p>
        </p:txBody>
      </p:sp>
      <p:sp>
        <p:nvSpPr>
          <p:cNvPr id="76805" name="Rectangle 3"/>
          <p:cNvSpPr>
            <a:spLocks noChangeArrowheads="1"/>
          </p:cNvSpPr>
          <p:nvPr/>
        </p:nvSpPr>
        <p:spPr bwMode="auto">
          <a:xfrm>
            <a:off x="3883296" y="8683669"/>
            <a:ext cx="2974704" cy="460332"/>
          </a:xfrm>
          <a:prstGeom prst="rect">
            <a:avLst/>
          </a:prstGeom>
          <a:noFill/>
          <a:ln w="12700">
            <a:noFill/>
            <a:miter lim="800000"/>
            <a:headEnd/>
            <a:tailEnd/>
          </a:ln>
        </p:spPr>
        <p:txBody>
          <a:bodyPr lIns="18910" tIns="0" rIns="18910" bIns="0" anchor="b"/>
          <a:lstStyle/>
          <a:p>
            <a:pPr algn="r" defTabSz="908723" eaLnBrk="0" hangingPunct="0"/>
            <a:endParaRPr lang="en-US" sz="1000" i="1" dirty="0"/>
          </a:p>
        </p:txBody>
      </p:sp>
      <p:sp>
        <p:nvSpPr>
          <p:cNvPr id="76806" name="Rectangle 4"/>
          <p:cNvSpPr>
            <a:spLocks noChangeArrowheads="1"/>
          </p:cNvSpPr>
          <p:nvPr/>
        </p:nvSpPr>
        <p:spPr bwMode="auto">
          <a:xfrm>
            <a:off x="1" y="8683669"/>
            <a:ext cx="2974704" cy="460332"/>
          </a:xfrm>
          <a:prstGeom prst="rect">
            <a:avLst/>
          </a:prstGeom>
          <a:noFill/>
          <a:ln w="12700">
            <a:noFill/>
            <a:miter lim="800000"/>
            <a:headEnd/>
            <a:tailEnd/>
          </a:ln>
        </p:spPr>
        <p:txBody>
          <a:bodyPr wrap="none" lIns="89935" tIns="44967" rIns="89935" bIns="44967" anchor="ctr"/>
          <a:lstStyle/>
          <a:p>
            <a:endParaRPr lang="en-US"/>
          </a:p>
        </p:txBody>
      </p:sp>
      <p:sp>
        <p:nvSpPr>
          <p:cNvPr id="76807" name="Rectangle 5"/>
          <p:cNvSpPr>
            <a:spLocks noChangeArrowheads="1"/>
          </p:cNvSpPr>
          <p:nvPr/>
        </p:nvSpPr>
        <p:spPr bwMode="auto">
          <a:xfrm>
            <a:off x="1" y="0"/>
            <a:ext cx="2974704" cy="460332"/>
          </a:xfrm>
          <a:prstGeom prst="rect">
            <a:avLst/>
          </a:prstGeom>
          <a:noFill/>
          <a:ln w="12700">
            <a:noFill/>
            <a:miter lim="800000"/>
            <a:headEnd/>
            <a:tailEnd/>
          </a:ln>
        </p:spPr>
        <p:txBody>
          <a:bodyPr wrap="none" lIns="89935" tIns="44967" rIns="89935" bIns="44967" anchor="ctr"/>
          <a:lstStyle/>
          <a:p>
            <a:endParaRPr lang="en-US"/>
          </a:p>
        </p:txBody>
      </p:sp>
      <p:sp>
        <p:nvSpPr>
          <p:cNvPr id="76808" name="Rectangle 6"/>
          <p:cNvSpPr>
            <a:spLocks noChangeArrowheads="1"/>
          </p:cNvSpPr>
          <p:nvPr/>
        </p:nvSpPr>
        <p:spPr bwMode="auto">
          <a:xfrm>
            <a:off x="3881741" y="0"/>
            <a:ext cx="2976259" cy="460332"/>
          </a:xfrm>
          <a:prstGeom prst="rect">
            <a:avLst/>
          </a:prstGeom>
          <a:noFill/>
          <a:ln w="12700">
            <a:noFill/>
            <a:miter lim="800000"/>
            <a:headEnd/>
            <a:tailEnd/>
          </a:ln>
        </p:spPr>
        <p:txBody>
          <a:bodyPr wrap="none" lIns="89935" tIns="44967" rIns="89935" bIns="44967" anchor="ctr"/>
          <a:lstStyle/>
          <a:p>
            <a:endParaRPr lang="en-US"/>
          </a:p>
        </p:txBody>
      </p:sp>
      <p:sp>
        <p:nvSpPr>
          <p:cNvPr id="76809" name="Rectangle 7"/>
          <p:cNvSpPr>
            <a:spLocks noChangeArrowheads="1"/>
          </p:cNvSpPr>
          <p:nvPr/>
        </p:nvSpPr>
        <p:spPr bwMode="auto">
          <a:xfrm>
            <a:off x="3881741" y="8682104"/>
            <a:ext cx="2976259" cy="461897"/>
          </a:xfrm>
          <a:prstGeom prst="rect">
            <a:avLst/>
          </a:prstGeom>
          <a:noFill/>
          <a:ln w="12700">
            <a:noFill/>
            <a:miter lim="800000"/>
            <a:headEnd/>
            <a:tailEnd/>
          </a:ln>
        </p:spPr>
        <p:txBody>
          <a:bodyPr lIns="18910" tIns="0" rIns="18910" bIns="0" anchor="b"/>
          <a:lstStyle/>
          <a:p>
            <a:pPr algn="r" defTabSz="904039" eaLnBrk="0" hangingPunct="0"/>
            <a:endParaRPr lang="en-US" sz="1000" i="1" dirty="0"/>
          </a:p>
        </p:txBody>
      </p:sp>
      <p:sp>
        <p:nvSpPr>
          <p:cNvPr id="76810" name="Rectangle 8"/>
          <p:cNvSpPr>
            <a:spLocks noChangeArrowheads="1"/>
          </p:cNvSpPr>
          <p:nvPr/>
        </p:nvSpPr>
        <p:spPr bwMode="auto">
          <a:xfrm>
            <a:off x="1" y="8682104"/>
            <a:ext cx="2974704" cy="461897"/>
          </a:xfrm>
          <a:prstGeom prst="rect">
            <a:avLst/>
          </a:prstGeom>
          <a:noFill/>
          <a:ln w="12700">
            <a:noFill/>
            <a:miter lim="800000"/>
            <a:headEnd/>
            <a:tailEnd/>
          </a:ln>
        </p:spPr>
        <p:txBody>
          <a:bodyPr wrap="none" lIns="89935" tIns="44967" rIns="89935" bIns="44967" anchor="ctr"/>
          <a:lstStyle/>
          <a:p>
            <a:endParaRPr lang="en-US"/>
          </a:p>
        </p:txBody>
      </p:sp>
      <p:sp>
        <p:nvSpPr>
          <p:cNvPr id="76811" name="Rectangle 9"/>
          <p:cNvSpPr>
            <a:spLocks noChangeArrowheads="1"/>
          </p:cNvSpPr>
          <p:nvPr/>
        </p:nvSpPr>
        <p:spPr bwMode="auto">
          <a:xfrm>
            <a:off x="1" y="0"/>
            <a:ext cx="2974704" cy="460332"/>
          </a:xfrm>
          <a:prstGeom prst="rect">
            <a:avLst/>
          </a:prstGeom>
          <a:noFill/>
          <a:ln w="12700">
            <a:noFill/>
            <a:miter lim="800000"/>
            <a:headEnd/>
            <a:tailEnd/>
          </a:ln>
        </p:spPr>
        <p:txBody>
          <a:bodyPr wrap="none" lIns="89935" tIns="44967" rIns="89935" bIns="44967" anchor="ctr"/>
          <a:lstStyle/>
          <a:p>
            <a:endParaRPr lang="en-US"/>
          </a:p>
        </p:txBody>
      </p:sp>
      <p:sp>
        <p:nvSpPr>
          <p:cNvPr id="76812" name="Rectangle 10"/>
          <p:cNvSpPr>
            <a:spLocks noChangeArrowheads="1"/>
          </p:cNvSpPr>
          <p:nvPr/>
        </p:nvSpPr>
        <p:spPr bwMode="auto">
          <a:xfrm>
            <a:off x="3887965" y="1"/>
            <a:ext cx="2982483" cy="455635"/>
          </a:xfrm>
          <a:prstGeom prst="rect">
            <a:avLst/>
          </a:prstGeom>
          <a:noFill/>
          <a:ln w="12700">
            <a:noFill/>
            <a:miter lim="800000"/>
            <a:headEnd/>
            <a:tailEnd/>
          </a:ln>
        </p:spPr>
        <p:txBody>
          <a:bodyPr wrap="none" lIns="89935" tIns="44967" rIns="89935" bIns="44967" anchor="ctr"/>
          <a:lstStyle/>
          <a:p>
            <a:endParaRPr lang="en-US"/>
          </a:p>
        </p:txBody>
      </p:sp>
      <p:sp>
        <p:nvSpPr>
          <p:cNvPr id="76813" name="Rectangle 11"/>
          <p:cNvSpPr>
            <a:spLocks noChangeArrowheads="1"/>
          </p:cNvSpPr>
          <p:nvPr/>
        </p:nvSpPr>
        <p:spPr bwMode="auto">
          <a:xfrm>
            <a:off x="1" y="8708721"/>
            <a:ext cx="2979372" cy="454068"/>
          </a:xfrm>
          <a:prstGeom prst="rect">
            <a:avLst/>
          </a:prstGeom>
          <a:noFill/>
          <a:ln w="12700">
            <a:noFill/>
            <a:miter lim="800000"/>
            <a:headEnd/>
            <a:tailEnd/>
          </a:ln>
        </p:spPr>
        <p:txBody>
          <a:bodyPr wrap="none" lIns="89935" tIns="44967" rIns="89935" bIns="44967" anchor="ctr"/>
          <a:lstStyle/>
          <a:p>
            <a:endParaRPr lang="en-US"/>
          </a:p>
        </p:txBody>
      </p:sp>
      <p:sp>
        <p:nvSpPr>
          <p:cNvPr id="76814" name="Rectangle 12"/>
          <p:cNvSpPr>
            <a:spLocks noChangeArrowheads="1"/>
          </p:cNvSpPr>
          <p:nvPr/>
        </p:nvSpPr>
        <p:spPr bwMode="auto">
          <a:xfrm>
            <a:off x="1" y="1"/>
            <a:ext cx="2979372" cy="455635"/>
          </a:xfrm>
          <a:prstGeom prst="rect">
            <a:avLst/>
          </a:prstGeom>
          <a:noFill/>
          <a:ln w="12700">
            <a:noFill/>
            <a:miter lim="800000"/>
            <a:headEnd/>
            <a:tailEnd/>
          </a:ln>
        </p:spPr>
        <p:txBody>
          <a:bodyPr wrap="none" lIns="89935" tIns="44967" rIns="89935" bIns="44967" anchor="ctr"/>
          <a:lstStyle/>
          <a:p>
            <a:endParaRPr lang="en-US"/>
          </a:p>
        </p:txBody>
      </p:sp>
      <p:sp>
        <p:nvSpPr>
          <p:cNvPr id="76815" name="Rectangle 13"/>
          <p:cNvSpPr>
            <a:spLocks noGrp="1" noRot="1" noChangeAspect="1" noChangeArrowheads="1" noTextEdit="1"/>
          </p:cNvSpPr>
          <p:nvPr>
            <p:ph type="sldImg"/>
          </p:nvPr>
        </p:nvSpPr>
        <p:spPr>
          <a:xfrm>
            <a:off x="1149350" y="685800"/>
            <a:ext cx="4565650" cy="3425825"/>
          </a:xfrm>
          <a:ln cap="flat"/>
        </p:spPr>
      </p:sp>
      <p:sp>
        <p:nvSpPr>
          <p:cNvPr id="76816" name="Rectangle 14"/>
          <p:cNvSpPr>
            <a:spLocks noGrp="1" noChangeArrowheads="1"/>
          </p:cNvSpPr>
          <p:nvPr>
            <p:ph type="body" idx="1"/>
          </p:nvPr>
        </p:nvSpPr>
        <p:spPr>
          <a:xfrm>
            <a:off x="913261" y="4341836"/>
            <a:ext cx="5031482" cy="4116365"/>
          </a:xfrm>
          <a:noFill/>
          <a:ln/>
        </p:spPr>
        <p:txBody>
          <a:bodyPr lIns="89826" tIns="44121" rIns="89826" bIns="44121"/>
          <a:lstStyle/>
          <a:p>
            <a:pPr defTabSz="896231">
              <a:buFontTx/>
              <a:buChar char="•"/>
            </a:pPr>
            <a:r>
              <a:rPr lang="en-US" sz="1600" dirty="0"/>
              <a:t>Presentation Introduction</a:t>
            </a:r>
            <a:endParaRPr lang="en-US" sz="14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pPr eaLnBrk="1" hangingPunct="1"/>
            <a:r>
              <a:rPr lang="en-US" smtClean="0"/>
              <a:t>There are visible signs that you can look for to suggest AAR.</a:t>
            </a:r>
          </a:p>
        </p:txBody>
      </p:sp>
      <p:sp>
        <p:nvSpPr>
          <p:cNvPr id="77828" name="Footer Placeholder 3"/>
          <p:cNvSpPr>
            <a:spLocks noGrp="1"/>
          </p:cNvSpPr>
          <p:nvPr>
            <p:ph type="ftr" sz="quarter" idx="4"/>
          </p:nvPr>
        </p:nvSpPr>
        <p:spPr>
          <a:noFill/>
        </p:spPr>
        <p:txBody>
          <a:bodyPr/>
          <a:lstStyle/>
          <a:p>
            <a:r>
              <a:rPr lang="en-US"/>
              <a:t>Case History - Concrete Dams</a:t>
            </a:r>
          </a:p>
        </p:txBody>
      </p:sp>
      <p:sp>
        <p:nvSpPr>
          <p:cNvPr id="77829" name="Slide Number Placeholder 4"/>
          <p:cNvSpPr>
            <a:spLocks noGrp="1"/>
          </p:cNvSpPr>
          <p:nvPr>
            <p:ph type="sldNum" sz="quarter" idx="5"/>
          </p:nvPr>
        </p:nvSpPr>
        <p:spPr>
          <a:noFill/>
        </p:spPr>
        <p:txBody>
          <a:bodyPr/>
          <a:lstStyle/>
          <a:p>
            <a:fld id="{C7BB5BFC-6951-46A0-AB1A-19D1FA44EEC3}" type="slidenum">
              <a:rPr lang="en-US"/>
              <a:pPr/>
              <a:t>27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pPr eaLnBrk="1" hangingPunct="1"/>
            <a:r>
              <a:rPr lang="en-US" smtClean="0"/>
              <a:t>Even on a dry day the map cracking can look wet or white because of the gel in the cracks.</a:t>
            </a:r>
          </a:p>
        </p:txBody>
      </p:sp>
      <p:sp>
        <p:nvSpPr>
          <p:cNvPr id="78852" name="Footer Placeholder 3"/>
          <p:cNvSpPr>
            <a:spLocks noGrp="1"/>
          </p:cNvSpPr>
          <p:nvPr>
            <p:ph type="ftr" sz="quarter" idx="4"/>
          </p:nvPr>
        </p:nvSpPr>
        <p:spPr>
          <a:noFill/>
        </p:spPr>
        <p:txBody>
          <a:bodyPr/>
          <a:lstStyle/>
          <a:p>
            <a:r>
              <a:rPr lang="en-US"/>
              <a:t>Case History - Concrete Dams</a:t>
            </a:r>
          </a:p>
        </p:txBody>
      </p:sp>
      <p:sp>
        <p:nvSpPr>
          <p:cNvPr id="78853" name="Slide Number Placeholder 4"/>
          <p:cNvSpPr>
            <a:spLocks noGrp="1"/>
          </p:cNvSpPr>
          <p:nvPr>
            <p:ph type="sldNum" sz="quarter" idx="5"/>
          </p:nvPr>
        </p:nvSpPr>
        <p:spPr>
          <a:noFill/>
        </p:spPr>
        <p:txBody>
          <a:bodyPr/>
          <a:lstStyle/>
          <a:p>
            <a:fld id="{C0B0AD2C-275D-4E52-AED0-A264CE485273}" type="slidenum">
              <a:rPr lang="en-US"/>
              <a:pPr/>
              <a:t>28</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concrete grows, monolith joints</a:t>
            </a:r>
            <a:r>
              <a:rPr lang="en-US" baseline="0" dirty="0" smtClean="0"/>
              <a:t> and bridge expansion joints close up.</a:t>
            </a:r>
            <a:endParaRPr lang="en-US" dirty="0"/>
          </a:p>
        </p:txBody>
      </p:sp>
      <p:sp>
        <p:nvSpPr>
          <p:cNvPr id="4" name="Slide Number Placeholder 3"/>
          <p:cNvSpPr>
            <a:spLocks noGrp="1"/>
          </p:cNvSpPr>
          <p:nvPr>
            <p:ph type="sldNum" sz="quarter" idx="10"/>
          </p:nvPr>
        </p:nvSpPr>
        <p:spPr/>
        <p:txBody>
          <a:bodyPr/>
          <a:lstStyle/>
          <a:p>
            <a:fld id="{8CA820E8-A445-4292-A3D3-00A90262B099}" type="slidenum">
              <a:rPr lang="en-US" smtClean="0"/>
              <a:pPr/>
              <a:t>29</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is on the right abutment where the monolith on the left has more mass and therefore grows more than the smaller parapet on the right.</a:t>
            </a:r>
            <a:endParaRPr lang="en-US" dirty="0"/>
          </a:p>
        </p:txBody>
      </p:sp>
      <p:sp>
        <p:nvSpPr>
          <p:cNvPr id="4" name="Slide Number Placeholder 3"/>
          <p:cNvSpPr>
            <a:spLocks noGrp="1"/>
          </p:cNvSpPr>
          <p:nvPr>
            <p:ph type="sldNum" sz="quarter" idx="10"/>
          </p:nvPr>
        </p:nvSpPr>
        <p:spPr/>
        <p:txBody>
          <a:bodyPr/>
          <a:lstStyle/>
          <a:p>
            <a:fld id="{8CA820E8-A445-4292-A3D3-00A90262B099}" type="slidenum">
              <a:rPr lang="en-US" smtClean="0"/>
              <a:pPr/>
              <a:t>30</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p:spPr>
        <p:txBody>
          <a:bodyPr/>
          <a:lstStyle/>
          <a:p>
            <a:pPr eaLnBrk="1" hangingPunct="1"/>
            <a:r>
              <a:rPr lang="en-US" smtClean="0"/>
              <a:t>Mass of concrete on right grows pushing the structure towards the gate such that the gate jams going up.</a:t>
            </a:r>
          </a:p>
        </p:txBody>
      </p:sp>
      <p:sp>
        <p:nvSpPr>
          <p:cNvPr id="79876" name="Footer Placeholder 3"/>
          <p:cNvSpPr>
            <a:spLocks noGrp="1"/>
          </p:cNvSpPr>
          <p:nvPr>
            <p:ph type="ftr" sz="quarter" idx="4"/>
          </p:nvPr>
        </p:nvSpPr>
        <p:spPr>
          <a:noFill/>
        </p:spPr>
        <p:txBody>
          <a:bodyPr/>
          <a:lstStyle/>
          <a:p>
            <a:r>
              <a:rPr lang="en-US"/>
              <a:t>Case History - Concrete Dams</a:t>
            </a:r>
          </a:p>
        </p:txBody>
      </p:sp>
      <p:sp>
        <p:nvSpPr>
          <p:cNvPr id="79877" name="Slide Number Placeholder 4"/>
          <p:cNvSpPr>
            <a:spLocks noGrp="1"/>
          </p:cNvSpPr>
          <p:nvPr>
            <p:ph type="sldNum" sz="quarter" idx="5"/>
          </p:nvPr>
        </p:nvSpPr>
        <p:spPr>
          <a:noFill/>
        </p:spPr>
        <p:txBody>
          <a:bodyPr/>
          <a:lstStyle/>
          <a:p>
            <a:fld id="{49BB7E81-6808-4D58-8D93-3A49B5B32E78}" type="slidenum">
              <a:rPr lang="en-US"/>
              <a:pPr/>
              <a:t>31</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pPr eaLnBrk="1" hangingPunct="1"/>
            <a:r>
              <a:rPr lang="en-US" smtClean="0"/>
              <a:t>Etched cross section reveals white gel in crack and dark rim around aggregate.</a:t>
            </a:r>
          </a:p>
        </p:txBody>
      </p:sp>
      <p:sp>
        <p:nvSpPr>
          <p:cNvPr id="80900" name="Footer Placeholder 3"/>
          <p:cNvSpPr>
            <a:spLocks noGrp="1"/>
          </p:cNvSpPr>
          <p:nvPr>
            <p:ph type="ftr" sz="quarter" idx="4"/>
          </p:nvPr>
        </p:nvSpPr>
        <p:spPr>
          <a:noFill/>
        </p:spPr>
        <p:txBody>
          <a:bodyPr/>
          <a:lstStyle/>
          <a:p>
            <a:r>
              <a:rPr lang="en-US"/>
              <a:t>Case History - Concrete Dams</a:t>
            </a:r>
          </a:p>
        </p:txBody>
      </p:sp>
      <p:sp>
        <p:nvSpPr>
          <p:cNvPr id="80901" name="Slide Number Placeholder 4"/>
          <p:cNvSpPr>
            <a:spLocks noGrp="1"/>
          </p:cNvSpPr>
          <p:nvPr>
            <p:ph type="sldNum" sz="quarter" idx="5"/>
          </p:nvPr>
        </p:nvSpPr>
        <p:spPr>
          <a:noFill/>
        </p:spPr>
        <p:txBody>
          <a:bodyPr/>
          <a:lstStyle/>
          <a:p>
            <a:fld id="{429F55E7-5DDF-4C9C-9E8C-087DEA9C9B08}" type="slidenum">
              <a:rPr lang="en-US"/>
              <a:pPr/>
              <a:t>33</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AAR can be seen by the naked eye but a </a:t>
            </a:r>
            <a:r>
              <a:rPr lang="en-US" dirty="0" err="1" smtClean="0"/>
              <a:t>petrographic</a:t>
            </a:r>
            <a:r>
              <a:rPr lang="en-US" baseline="0" dirty="0" smtClean="0"/>
              <a:t> analysis is needed to confirm.  Note white circle around </a:t>
            </a:r>
            <a:r>
              <a:rPr lang="en-US" baseline="0" dirty="0" err="1" smtClean="0"/>
              <a:t>agregate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CA820E8-A445-4292-A3D3-00A90262B099}" type="slidenum">
              <a:rPr lang="en-US" smtClean="0"/>
              <a:pPr/>
              <a:t>34</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Once the ingredients</a:t>
            </a:r>
            <a:r>
              <a:rPr lang="en-US" baseline="0" dirty="0" smtClean="0"/>
              <a:t> are there, you can’t stop the reaction.  The correct answer to ask is how can you manage the growth?</a:t>
            </a:r>
            <a:endParaRPr lang="en-US" dirty="0"/>
          </a:p>
        </p:txBody>
      </p:sp>
      <p:sp>
        <p:nvSpPr>
          <p:cNvPr id="4" name="Slide Number Placeholder 3"/>
          <p:cNvSpPr>
            <a:spLocks noGrp="1"/>
          </p:cNvSpPr>
          <p:nvPr>
            <p:ph type="sldNum" sz="quarter" idx="10"/>
          </p:nvPr>
        </p:nvSpPr>
        <p:spPr/>
        <p:txBody>
          <a:bodyPr/>
          <a:lstStyle/>
          <a:p>
            <a:fld id="{8CA820E8-A445-4292-A3D3-00A90262B099}" type="slidenum">
              <a:rPr lang="en-US" smtClean="0"/>
              <a:pPr/>
              <a:t>35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pPr defTabSz="911271"/>
            <a:fld id="{435CDDCC-E4B0-4CFF-8D0A-94668E277CE3}" type="slidenum">
              <a:rPr lang="en-US" smtClean="0">
                <a:latin typeface="Arial" pitchFamily="34" charset="0"/>
              </a:rPr>
              <a:pPr defTabSz="911271"/>
              <a:t>4</a:t>
            </a:fld>
            <a:endParaRPr lang="en-US" dirty="0" smtClean="0">
              <a:latin typeface="Arial" pitchFamily="34" charset="0"/>
            </a:endParaRPr>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xfrm>
            <a:off x="914712" y="4344025"/>
            <a:ext cx="5028579" cy="4112926"/>
          </a:xfrm>
          <a:noFill/>
          <a:ln/>
        </p:spPr>
        <p:txBody>
          <a:bodyPr/>
          <a:lstStyle/>
          <a:p>
            <a:pPr algn="just" eaLnBrk="1" hangingPunct="1"/>
            <a:r>
              <a:rPr lang="en-US" dirty="0" smtClean="0">
                <a:latin typeface="Arial" pitchFamily="34" charset="0"/>
              </a:rPr>
              <a:t>Primary failure mode for concrete dams is sliding</a:t>
            </a:r>
            <a:r>
              <a:rPr lang="en-US" baseline="0" dirty="0" smtClean="0">
                <a:latin typeface="Arial" pitchFamily="34" charset="0"/>
              </a:rPr>
              <a:t> on the foundation.  </a:t>
            </a:r>
            <a:r>
              <a:rPr lang="en-US" dirty="0" smtClean="0">
                <a:latin typeface="Arial" pitchFamily="34" charset="0"/>
              </a:rPr>
              <a:t>Sliding in concrete dams usually occurs because of a weak plane in the foundation that slips and allows the dam to rotate.  Shale or clay seams in the bedrock often create weak slip surfaces where failure can occur.  </a:t>
            </a:r>
          </a:p>
          <a:p>
            <a:pPr eaLnBrk="1" hangingPunct="1"/>
            <a:endParaRPr lang="en-US" dirty="0"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We’ll now look at one</a:t>
            </a:r>
            <a:r>
              <a:rPr lang="en-US" baseline="0" dirty="0" smtClean="0"/>
              <a:t> of our projects experiencing AAR issues.</a:t>
            </a:r>
            <a:endParaRPr lang="en-US" dirty="0"/>
          </a:p>
        </p:txBody>
      </p:sp>
      <p:sp>
        <p:nvSpPr>
          <p:cNvPr id="4" name="Slide Number Placeholder 3"/>
          <p:cNvSpPr>
            <a:spLocks noGrp="1"/>
          </p:cNvSpPr>
          <p:nvPr>
            <p:ph type="sldNum" sz="quarter" idx="10"/>
          </p:nvPr>
        </p:nvSpPr>
        <p:spPr/>
        <p:txBody>
          <a:bodyPr/>
          <a:lstStyle/>
          <a:p>
            <a:fld id="{8CA820E8-A445-4292-A3D3-00A90262B099}" type="slidenum">
              <a:rPr lang="en-US" smtClean="0"/>
              <a:pPr/>
              <a:t>36</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6"/>
          <p:cNvSpPr>
            <a:spLocks noGrp="1" noChangeArrowheads="1"/>
          </p:cNvSpPr>
          <p:nvPr>
            <p:ph type="ftr" sz="quarter" idx="4"/>
          </p:nvPr>
        </p:nvSpPr>
        <p:spPr>
          <a:noFill/>
        </p:spPr>
        <p:txBody>
          <a:bodyPr/>
          <a:lstStyle/>
          <a:p>
            <a:r>
              <a:rPr lang="en-US"/>
              <a:t>Case History - Concrete Dams</a:t>
            </a:r>
          </a:p>
        </p:txBody>
      </p:sp>
      <p:sp>
        <p:nvSpPr>
          <p:cNvPr id="81923" name="Rectangle 7"/>
          <p:cNvSpPr>
            <a:spLocks noGrp="1" noChangeArrowheads="1"/>
          </p:cNvSpPr>
          <p:nvPr>
            <p:ph type="sldNum" sz="quarter" idx="5"/>
          </p:nvPr>
        </p:nvSpPr>
        <p:spPr>
          <a:noFill/>
        </p:spPr>
        <p:txBody>
          <a:bodyPr/>
          <a:lstStyle/>
          <a:p>
            <a:fld id="{53CF6AAF-1DC0-4784-8311-5FAAF2AF3346}" type="slidenum">
              <a:rPr lang="en-US"/>
              <a:pPr/>
              <a:t>37</a:t>
            </a:fld>
            <a:endParaRPr lang="en-US"/>
          </a:p>
        </p:txBody>
      </p:sp>
      <p:sp>
        <p:nvSpPr>
          <p:cNvPr id="81924" name="Rectangle 2"/>
          <p:cNvSpPr>
            <a:spLocks noGrp="1" noRot="1" noChangeAspect="1" noChangeArrowheads="1" noTextEdit="1"/>
          </p:cNvSpPr>
          <p:nvPr>
            <p:ph type="sldImg"/>
          </p:nvPr>
        </p:nvSpPr>
        <p:spPr>
          <a:xfrm>
            <a:off x="1147763" y="682625"/>
            <a:ext cx="4543425" cy="3408363"/>
          </a:xfrm>
          <a:ln/>
        </p:spPr>
      </p:sp>
      <p:sp>
        <p:nvSpPr>
          <p:cNvPr id="81925" name="Rectangle 3"/>
          <p:cNvSpPr>
            <a:spLocks noGrp="1" noChangeArrowheads="1"/>
          </p:cNvSpPr>
          <p:nvPr>
            <p:ph type="body" idx="1"/>
          </p:nvPr>
        </p:nvSpPr>
        <p:spPr>
          <a:xfrm>
            <a:off x="891479" y="4319915"/>
            <a:ext cx="5051707" cy="4166469"/>
          </a:xfrm>
          <a:noFill/>
          <a:ln/>
        </p:spPr>
        <p:txBody>
          <a:bodyPr/>
          <a:lstStyle/>
          <a:p>
            <a:pPr eaLnBrk="1" hangingPunct="1"/>
            <a:r>
              <a:rPr lang="en-US" dirty="0" smtClean="0"/>
              <a:t>Center Hill is located on the Caney Fork of the Cumberland</a:t>
            </a:r>
            <a:r>
              <a:rPr lang="en-US" baseline="0" dirty="0" smtClean="0"/>
              <a:t> River, about 1 hour east of Nashville.</a:t>
            </a:r>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Center</a:t>
            </a:r>
            <a:r>
              <a:rPr lang="en-US" baseline="0" dirty="0" smtClean="0"/>
              <a:t> Hill is a </a:t>
            </a:r>
            <a:r>
              <a:rPr lang="en-US" baseline="0" smtClean="0"/>
              <a:t>DSAC I </a:t>
            </a:r>
            <a:r>
              <a:rPr lang="en-US" baseline="0" dirty="0" smtClean="0"/>
              <a:t>largely due to the </a:t>
            </a:r>
            <a:r>
              <a:rPr lang="en-US" baseline="0" dirty="0" err="1" smtClean="0"/>
              <a:t>karst</a:t>
            </a:r>
            <a:r>
              <a:rPr lang="en-US" baseline="0" dirty="0" smtClean="0"/>
              <a:t> foundation it was built on.  An interesting feature is the saddle dam with fuse plug way off the right abutment.</a:t>
            </a:r>
            <a:endParaRPr lang="en-US" dirty="0"/>
          </a:p>
        </p:txBody>
      </p:sp>
      <p:sp>
        <p:nvSpPr>
          <p:cNvPr id="4" name="Slide Number Placeholder 3"/>
          <p:cNvSpPr>
            <a:spLocks noGrp="1"/>
          </p:cNvSpPr>
          <p:nvPr>
            <p:ph type="sldNum" sz="quarter" idx="10"/>
          </p:nvPr>
        </p:nvSpPr>
        <p:spPr/>
        <p:txBody>
          <a:bodyPr/>
          <a:lstStyle/>
          <a:p>
            <a:fld id="{8CA820E8-A445-4292-A3D3-00A90262B099}" type="slidenum">
              <a:rPr lang="en-US" smtClean="0"/>
              <a:pPr/>
              <a:t>38</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Project</a:t>
            </a:r>
            <a:r>
              <a:rPr lang="en-US" baseline="0" dirty="0" smtClean="0"/>
              <a:t> consists of an embankment from the left abutment to a concrete gravity section and gated spillway over to the right abutment.  There’s an auxiliary spillway with a </a:t>
            </a:r>
            <a:r>
              <a:rPr lang="en-US" baseline="0" dirty="0" err="1" smtClean="0"/>
              <a:t>fuseplug</a:t>
            </a:r>
            <a:r>
              <a:rPr lang="en-US" baseline="0" dirty="0" smtClean="0"/>
              <a:t> way around to the right (this will be reinforced with a RCC </a:t>
            </a:r>
            <a:r>
              <a:rPr lang="en-US" baseline="0" dirty="0" err="1" smtClean="0"/>
              <a:t>berm</a:t>
            </a:r>
            <a:r>
              <a:rPr lang="en-US" baseline="0" dirty="0" smtClean="0"/>
              <a:t>.)  A public highway goes across the dam.  The part we’re primarily concerned with in this talk is the bridge.</a:t>
            </a:r>
            <a:endParaRPr lang="en-US" dirty="0"/>
          </a:p>
        </p:txBody>
      </p:sp>
      <p:sp>
        <p:nvSpPr>
          <p:cNvPr id="4" name="Slide Number Placeholder 3"/>
          <p:cNvSpPr>
            <a:spLocks noGrp="1"/>
          </p:cNvSpPr>
          <p:nvPr>
            <p:ph type="sldNum" sz="quarter" idx="10"/>
          </p:nvPr>
        </p:nvSpPr>
        <p:spPr/>
        <p:txBody>
          <a:bodyPr/>
          <a:lstStyle/>
          <a:p>
            <a:fld id="{8CA820E8-A445-4292-A3D3-00A90262B099}" type="slidenum">
              <a:rPr lang="en-US" smtClean="0"/>
              <a:pPr/>
              <a:t>39</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Gates and piers are numbered right to left on this project.</a:t>
            </a:r>
            <a:endParaRPr lang="en-US" dirty="0"/>
          </a:p>
        </p:txBody>
      </p:sp>
      <p:sp>
        <p:nvSpPr>
          <p:cNvPr id="4" name="Slide Number Placeholder 3"/>
          <p:cNvSpPr>
            <a:spLocks noGrp="1"/>
          </p:cNvSpPr>
          <p:nvPr>
            <p:ph type="sldNum" sz="quarter" idx="10"/>
          </p:nvPr>
        </p:nvSpPr>
        <p:spPr/>
        <p:txBody>
          <a:bodyPr/>
          <a:lstStyle/>
          <a:p>
            <a:fld id="{8CA820E8-A445-4292-A3D3-00A90262B099}" type="slidenum">
              <a:rPr lang="en-US" smtClean="0"/>
              <a:pPr/>
              <a:t>40</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Greatest stress is in spillway  near ends.</a:t>
            </a:r>
            <a:endParaRPr lang="en-US" dirty="0"/>
          </a:p>
        </p:txBody>
      </p:sp>
      <p:sp>
        <p:nvSpPr>
          <p:cNvPr id="4" name="Slide Number Placeholder 3"/>
          <p:cNvSpPr>
            <a:spLocks noGrp="1"/>
          </p:cNvSpPr>
          <p:nvPr>
            <p:ph type="sldNum" sz="quarter" idx="10"/>
          </p:nvPr>
        </p:nvSpPr>
        <p:spPr/>
        <p:txBody>
          <a:bodyPr/>
          <a:lstStyle/>
          <a:p>
            <a:fld id="{8CA820E8-A445-4292-A3D3-00A90262B099}" type="slidenum">
              <a:rPr lang="en-US" smtClean="0"/>
              <a:pPr/>
              <a:t>46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Cuts reduce tilting of spillway end piers.</a:t>
            </a:r>
            <a:endParaRPr lang="en-US" dirty="0"/>
          </a:p>
        </p:txBody>
      </p:sp>
      <p:sp>
        <p:nvSpPr>
          <p:cNvPr id="4" name="Slide Number Placeholder 3"/>
          <p:cNvSpPr>
            <a:spLocks noGrp="1"/>
          </p:cNvSpPr>
          <p:nvPr>
            <p:ph type="sldNum" sz="quarter" idx="10"/>
          </p:nvPr>
        </p:nvSpPr>
        <p:spPr/>
        <p:txBody>
          <a:bodyPr/>
          <a:lstStyle/>
          <a:p>
            <a:fld id="{8CA820E8-A445-4292-A3D3-00A90262B099}" type="slidenum">
              <a:rPr lang="en-US" smtClean="0"/>
              <a:pPr/>
              <a:t>48</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are few slides of actually slot</a:t>
            </a:r>
            <a:r>
              <a:rPr lang="en-US" baseline="0" dirty="0" smtClean="0"/>
              <a:t>-cutting in 2006.  One lane had to be kept open.  District owns all the equipment including diamond wire saw.</a:t>
            </a:r>
            <a:endParaRPr lang="en-US" dirty="0"/>
          </a:p>
        </p:txBody>
      </p:sp>
      <p:sp>
        <p:nvSpPr>
          <p:cNvPr id="4" name="Slide Number Placeholder 3"/>
          <p:cNvSpPr>
            <a:spLocks noGrp="1"/>
          </p:cNvSpPr>
          <p:nvPr>
            <p:ph type="sldNum" sz="quarter" idx="10"/>
          </p:nvPr>
        </p:nvSpPr>
        <p:spPr/>
        <p:txBody>
          <a:bodyPr/>
          <a:lstStyle/>
          <a:p>
            <a:fld id="{8CA820E8-A445-4292-A3D3-00A90262B099}" type="slidenum">
              <a:rPr lang="en-US" smtClean="0"/>
              <a:pPr/>
              <a:t>50</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Wire followed general shape of spillway ogee.  Neoprene</a:t>
            </a:r>
            <a:r>
              <a:rPr lang="en-US" baseline="0" dirty="0" smtClean="0"/>
              <a:t> sleeve was put into existing 8-inch holes at joints and filled with anti-freeze to act as </a:t>
            </a:r>
            <a:r>
              <a:rPr lang="en-US" baseline="0" dirty="0" err="1" smtClean="0"/>
              <a:t>waterstop</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CA820E8-A445-4292-A3D3-00A90262B099}" type="slidenum">
              <a:rPr lang="en-US" smtClean="0"/>
              <a:pPr/>
              <a:t>54</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Rockers went back.  </a:t>
            </a:r>
          </a:p>
          <a:p>
            <a:r>
              <a:rPr lang="en-US" dirty="0" smtClean="0"/>
              <a:t>Pool came up so district was only able to cut slot on right side in 2006.  </a:t>
            </a:r>
          </a:p>
          <a:p>
            <a:r>
              <a:rPr lang="en-US" dirty="0" smtClean="0"/>
              <a:t>They came back in 2007 to cut other side.  They’ve had to re-cut the 2006 slot because it closed </a:t>
            </a:r>
            <a:r>
              <a:rPr lang="en-US" smtClean="0"/>
              <a:t>up on</a:t>
            </a:r>
            <a:r>
              <a:rPr lang="en-US" baseline="0" smtClean="0"/>
              <a:t> them.</a:t>
            </a:r>
            <a:endParaRPr lang="en-US" dirty="0"/>
          </a:p>
        </p:txBody>
      </p:sp>
      <p:sp>
        <p:nvSpPr>
          <p:cNvPr id="4" name="Slide Number Placeholder 3"/>
          <p:cNvSpPr>
            <a:spLocks noGrp="1"/>
          </p:cNvSpPr>
          <p:nvPr>
            <p:ph type="sldNum" sz="quarter" idx="10"/>
          </p:nvPr>
        </p:nvSpPr>
        <p:spPr/>
        <p:txBody>
          <a:bodyPr/>
          <a:lstStyle/>
          <a:p>
            <a:fld id="{8CA820E8-A445-4292-A3D3-00A90262B099}" type="slidenum">
              <a:rPr lang="en-US" smtClean="0"/>
              <a:pPr/>
              <a:t>55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Austin</a:t>
            </a:r>
            <a:r>
              <a:rPr lang="en-US" baseline="0" dirty="0" smtClean="0"/>
              <a:t> Dam in PA failed in 1911 when the monoliths slid on the foundations.</a:t>
            </a:r>
            <a:endParaRPr lang="en-US" dirty="0"/>
          </a:p>
        </p:txBody>
      </p:sp>
      <p:sp>
        <p:nvSpPr>
          <p:cNvPr id="4" name="Slide Number Placeholder 3"/>
          <p:cNvSpPr>
            <a:spLocks noGrp="1"/>
          </p:cNvSpPr>
          <p:nvPr>
            <p:ph type="sldNum" sz="quarter" idx="10"/>
          </p:nvPr>
        </p:nvSpPr>
        <p:spPr/>
        <p:txBody>
          <a:bodyPr/>
          <a:lstStyle/>
          <a:p>
            <a:fld id="{8CA820E8-A445-4292-A3D3-00A90262B099}" type="slidenum">
              <a:rPr lang="en-US" smtClean="0"/>
              <a:pPr/>
              <a:t>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6"/>
          <p:cNvSpPr>
            <a:spLocks noGrp="1" noChangeArrowheads="1"/>
          </p:cNvSpPr>
          <p:nvPr>
            <p:ph type="ftr" sz="quarter" idx="4"/>
          </p:nvPr>
        </p:nvSpPr>
        <p:spPr>
          <a:noFill/>
        </p:spPr>
        <p:txBody>
          <a:bodyPr/>
          <a:lstStyle/>
          <a:p>
            <a:r>
              <a:rPr lang="en-US"/>
              <a:t>Case History - Concrete Dams</a:t>
            </a:r>
          </a:p>
        </p:txBody>
      </p:sp>
      <p:sp>
        <p:nvSpPr>
          <p:cNvPr id="82947" name="Rectangle 7"/>
          <p:cNvSpPr>
            <a:spLocks noGrp="1" noChangeArrowheads="1"/>
          </p:cNvSpPr>
          <p:nvPr>
            <p:ph type="sldNum" sz="quarter" idx="5"/>
          </p:nvPr>
        </p:nvSpPr>
        <p:spPr>
          <a:noFill/>
        </p:spPr>
        <p:txBody>
          <a:bodyPr/>
          <a:lstStyle/>
          <a:p>
            <a:fld id="{0F3B2359-DB10-4F77-BE84-9DDAB69B8D19}" type="slidenum">
              <a:rPr lang="en-US"/>
              <a:pPr/>
              <a:t>56</a:t>
            </a:fld>
            <a:endParaRPr lang="en-US"/>
          </a:p>
        </p:txBody>
      </p:sp>
      <p:sp>
        <p:nvSpPr>
          <p:cNvPr id="82948" name="Rectangle 2"/>
          <p:cNvSpPr>
            <a:spLocks noChangeArrowheads="1"/>
          </p:cNvSpPr>
          <p:nvPr/>
        </p:nvSpPr>
        <p:spPr bwMode="auto">
          <a:xfrm>
            <a:off x="3883296" y="0"/>
            <a:ext cx="2974704" cy="457200"/>
          </a:xfrm>
          <a:prstGeom prst="rect">
            <a:avLst/>
          </a:prstGeom>
          <a:noFill/>
          <a:ln w="12700">
            <a:noFill/>
            <a:miter lim="800000"/>
            <a:headEnd/>
            <a:tailEnd/>
          </a:ln>
        </p:spPr>
        <p:txBody>
          <a:bodyPr wrap="none" lIns="89935" tIns="44967" rIns="89935" bIns="44967" anchor="ctr"/>
          <a:lstStyle/>
          <a:p>
            <a:endParaRPr lang="en-US"/>
          </a:p>
        </p:txBody>
      </p:sp>
      <p:sp>
        <p:nvSpPr>
          <p:cNvPr id="82949" name="Rectangle 3"/>
          <p:cNvSpPr>
            <a:spLocks noChangeArrowheads="1"/>
          </p:cNvSpPr>
          <p:nvPr/>
        </p:nvSpPr>
        <p:spPr bwMode="auto">
          <a:xfrm>
            <a:off x="3883296" y="8686800"/>
            <a:ext cx="2974704" cy="457200"/>
          </a:xfrm>
          <a:prstGeom prst="rect">
            <a:avLst/>
          </a:prstGeom>
          <a:noFill/>
          <a:ln w="12700">
            <a:noFill/>
            <a:miter lim="800000"/>
            <a:headEnd/>
            <a:tailEnd/>
          </a:ln>
        </p:spPr>
        <p:txBody>
          <a:bodyPr lIns="18897" tIns="0" rIns="18897" bIns="0" anchor="b"/>
          <a:lstStyle/>
          <a:p>
            <a:pPr algn="r" defTabSz="908723" eaLnBrk="0" hangingPunct="0"/>
            <a:endParaRPr lang="en-US" sz="1000" i="1" dirty="0"/>
          </a:p>
        </p:txBody>
      </p:sp>
      <p:sp>
        <p:nvSpPr>
          <p:cNvPr id="82950" name="Rectangle 4"/>
          <p:cNvSpPr>
            <a:spLocks noChangeArrowheads="1"/>
          </p:cNvSpPr>
          <p:nvPr/>
        </p:nvSpPr>
        <p:spPr bwMode="auto">
          <a:xfrm>
            <a:off x="1" y="8686800"/>
            <a:ext cx="2974704" cy="457200"/>
          </a:xfrm>
          <a:prstGeom prst="rect">
            <a:avLst/>
          </a:prstGeom>
          <a:noFill/>
          <a:ln w="12700">
            <a:noFill/>
            <a:miter lim="800000"/>
            <a:headEnd/>
            <a:tailEnd/>
          </a:ln>
        </p:spPr>
        <p:txBody>
          <a:bodyPr wrap="none" lIns="89935" tIns="44967" rIns="89935" bIns="44967" anchor="ctr"/>
          <a:lstStyle/>
          <a:p>
            <a:endParaRPr lang="en-US"/>
          </a:p>
        </p:txBody>
      </p:sp>
      <p:sp>
        <p:nvSpPr>
          <p:cNvPr id="82951" name="Rectangle 5"/>
          <p:cNvSpPr>
            <a:spLocks noChangeArrowheads="1"/>
          </p:cNvSpPr>
          <p:nvPr/>
        </p:nvSpPr>
        <p:spPr bwMode="auto">
          <a:xfrm>
            <a:off x="1" y="0"/>
            <a:ext cx="2974704" cy="457200"/>
          </a:xfrm>
          <a:prstGeom prst="rect">
            <a:avLst/>
          </a:prstGeom>
          <a:noFill/>
          <a:ln w="12700">
            <a:noFill/>
            <a:miter lim="800000"/>
            <a:headEnd/>
            <a:tailEnd/>
          </a:ln>
        </p:spPr>
        <p:txBody>
          <a:bodyPr wrap="none" lIns="89935" tIns="44967" rIns="89935" bIns="44967" anchor="ctr"/>
          <a:lstStyle/>
          <a:p>
            <a:endParaRPr lang="en-US"/>
          </a:p>
        </p:txBody>
      </p:sp>
      <p:sp>
        <p:nvSpPr>
          <p:cNvPr id="82952" name="Rectangle 6"/>
          <p:cNvSpPr>
            <a:spLocks noChangeArrowheads="1"/>
          </p:cNvSpPr>
          <p:nvPr/>
        </p:nvSpPr>
        <p:spPr bwMode="auto">
          <a:xfrm>
            <a:off x="3881741" y="0"/>
            <a:ext cx="2976259" cy="457200"/>
          </a:xfrm>
          <a:prstGeom prst="rect">
            <a:avLst/>
          </a:prstGeom>
          <a:noFill/>
          <a:ln w="12700">
            <a:noFill/>
            <a:miter lim="800000"/>
            <a:headEnd/>
            <a:tailEnd/>
          </a:ln>
        </p:spPr>
        <p:txBody>
          <a:bodyPr wrap="none" lIns="89935" tIns="44967" rIns="89935" bIns="44967" anchor="ctr"/>
          <a:lstStyle/>
          <a:p>
            <a:endParaRPr lang="en-US"/>
          </a:p>
        </p:txBody>
      </p:sp>
      <p:sp>
        <p:nvSpPr>
          <p:cNvPr id="82953" name="Rectangle 7"/>
          <p:cNvSpPr>
            <a:spLocks noChangeArrowheads="1"/>
          </p:cNvSpPr>
          <p:nvPr/>
        </p:nvSpPr>
        <p:spPr bwMode="auto">
          <a:xfrm>
            <a:off x="3881741" y="8685236"/>
            <a:ext cx="2976259" cy="458765"/>
          </a:xfrm>
          <a:prstGeom prst="rect">
            <a:avLst/>
          </a:prstGeom>
          <a:noFill/>
          <a:ln w="12700">
            <a:noFill/>
            <a:miter lim="800000"/>
            <a:headEnd/>
            <a:tailEnd/>
          </a:ln>
        </p:spPr>
        <p:txBody>
          <a:bodyPr lIns="18897" tIns="0" rIns="18897" bIns="0" anchor="b"/>
          <a:lstStyle/>
          <a:p>
            <a:pPr algn="r" defTabSz="904039" eaLnBrk="0" hangingPunct="0"/>
            <a:endParaRPr lang="en-US" sz="1000" i="1" dirty="0"/>
          </a:p>
        </p:txBody>
      </p:sp>
      <p:sp>
        <p:nvSpPr>
          <p:cNvPr id="82954" name="Rectangle 8"/>
          <p:cNvSpPr>
            <a:spLocks noChangeArrowheads="1"/>
          </p:cNvSpPr>
          <p:nvPr/>
        </p:nvSpPr>
        <p:spPr bwMode="auto">
          <a:xfrm>
            <a:off x="1" y="8685236"/>
            <a:ext cx="2974704" cy="458765"/>
          </a:xfrm>
          <a:prstGeom prst="rect">
            <a:avLst/>
          </a:prstGeom>
          <a:noFill/>
          <a:ln w="12700">
            <a:noFill/>
            <a:miter lim="800000"/>
            <a:headEnd/>
            <a:tailEnd/>
          </a:ln>
        </p:spPr>
        <p:txBody>
          <a:bodyPr wrap="none" lIns="89935" tIns="44967" rIns="89935" bIns="44967" anchor="ctr"/>
          <a:lstStyle/>
          <a:p>
            <a:endParaRPr lang="en-US"/>
          </a:p>
        </p:txBody>
      </p:sp>
      <p:sp>
        <p:nvSpPr>
          <p:cNvPr id="82955" name="Rectangle 9"/>
          <p:cNvSpPr>
            <a:spLocks noChangeArrowheads="1"/>
          </p:cNvSpPr>
          <p:nvPr/>
        </p:nvSpPr>
        <p:spPr bwMode="auto">
          <a:xfrm>
            <a:off x="1" y="0"/>
            <a:ext cx="2974704" cy="457200"/>
          </a:xfrm>
          <a:prstGeom prst="rect">
            <a:avLst/>
          </a:prstGeom>
          <a:noFill/>
          <a:ln w="12700">
            <a:noFill/>
            <a:miter lim="800000"/>
            <a:headEnd/>
            <a:tailEnd/>
          </a:ln>
        </p:spPr>
        <p:txBody>
          <a:bodyPr wrap="none" lIns="89935" tIns="44967" rIns="89935" bIns="44967" anchor="ctr"/>
          <a:lstStyle/>
          <a:p>
            <a:endParaRPr lang="en-US"/>
          </a:p>
        </p:txBody>
      </p:sp>
      <p:sp>
        <p:nvSpPr>
          <p:cNvPr id="82956" name="Rectangle 10"/>
          <p:cNvSpPr>
            <a:spLocks noChangeArrowheads="1"/>
          </p:cNvSpPr>
          <p:nvPr/>
        </p:nvSpPr>
        <p:spPr bwMode="auto">
          <a:xfrm>
            <a:off x="3887965" y="1"/>
            <a:ext cx="2982483" cy="454068"/>
          </a:xfrm>
          <a:prstGeom prst="rect">
            <a:avLst/>
          </a:prstGeom>
          <a:noFill/>
          <a:ln w="12700">
            <a:noFill/>
            <a:miter lim="800000"/>
            <a:headEnd/>
            <a:tailEnd/>
          </a:ln>
        </p:spPr>
        <p:txBody>
          <a:bodyPr wrap="none" lIns="89935" tIns="44967" rIns="89935" bIns="44967" anchor="ctr"/>
          <a:lstStyle/>
          <a:p>
            <a:endParaRPr lang="en-US"/>
          </a:p>
        </p:txBody>
      </p:sp>
      <p:sp>
        <p:nvSpPr>
          <p:cNvPr id="82957" name="Rectangle 11"/>
          <p:cNvSpPr>
            <a:spLocks noChangeArrowheads="1"/>
          </p:cNvSpPr>
          <p:nvPr/>
        </p:nvSpPr>
        <p:spPr bwMode="auto">
          <a:xfrm>
            <a:off x="1" y="8708721"/>
            <a:ext cx="2979372" cy="454068"/>
          </a:xfrm>
          <a:prstGeom prst="rect">
            <a:avLst/>
          </a:prstGeom>
          <a:noFill/>
          <a:ln w="12700">
            <a:noFill/>
            <a:miter lim="800000"/>
            <a:headEnd/>
            <a:tailEnd/>
          </a:ln>
        </p:spPr>
        <p:txBody>
          <a:bodyPr wrap="none" lIns="89935" tIns="44967" rIns="89935" bIns="44967" anchor="ctr"/>
          <a:lstStyle/>
          <a:p>
            <a:endParaRPr lang="en-US"/>
          </a:p>
        </p:txBody>
      </p:sp>
      <p:sp>
        <p:nvSpPr>
          <p:cNvPr id="82958" name="Rectangle 12"/>
          <p:cNvSpPr>
            <a:spLocks noChangeArrowheads="1"/>
          </p:cNvSpPr>
          <p:nvPr/>
        </p:nvSpPr>
        <p:spPr bwMode="auto">
          <a:xfrm>
            <a:off x="1" y="1"/>
            <a:ext cx="2979372" cy="454068"/>
          </a:xfrm>
          <a:prstGeom prst="rect">
            <a:avLst/>
          </a:prstGeom>
          <a:noFill/>
          <a:ln w="12700">
            <a:noFill/>
            <a:miter lim="800000"/>
            <a:headEnd/>
            <a:tailEnd/>
          </a:ln>
        </p:spPr>
        <p:txBody>
          <a:bodyPr wrap="none" lIns="89935" tIns="44967" rIns="89935" bIns="44967" anchor="ctr"/>
          <a:lstStyle/>
          <a:p>
            <a:endParaRPr lang="en-US"/>
          </a:p>
        </p:txBody>
      </p:sp>
      <p:sp>
        <p:nvSpPr>
          <p:cNvPr id="82959" name="Rectangle 13"/>
          <p:cNvSpPr>
            <a:spLocks noGrp="1" noRot="1" noChangeAspect="1" noChangeArrowheads="1" noTextEdit="1"/>
          </p:cNvSpPr>
          <p:nvPr>
            <p:ph type="sldImg"/>
          </p:nvPr>
        </p:nvSpPr>
        <p:spPr>
          <a:xfrm>
            <a:off x="1146175" y="684213"/>
            <a:ext cx="4572000" cy="3429000"/>
          </a:xfrm>
          <a:ln cap="flat"/>
        </p:spPr>
      </p:sp>
      <p:sp>
        <p:nvSpPr>
          <p:cNvPr id="82960" name="Rectangle 14"/>
          <p:cNvSpPr>
            <a:spLocks noGrp="1" noChangeArrowheads="1"/>
          </p:cNvSpPr>
          <p:nvPr>
            <p:ph type="body" idx="1"/>
          </p:nvPr>
        </p:nvSpPr>
        <p:spPr>
          <a:xfrm>
            <a:off x="914815" y="4341835"/>
            <a:ext cx="5028370" cy="4117932"/>
          </a:xfrm>
          <a:noFill/>
          <a:ln/>
        </p:spPr>
        <p:txBody>
          <a:bodyPr lIns="89765" tIns="44094" rIns="89765" bIns="44094"/>
          <a:lstStyle/>
          <a:p>
            <a:pPr defTabSz="896231">
              <a:buFontTx/>
              <a:buChar char="•"/>
            </a:pPr>
            <a:endParaRPr lang="en-US" sz="1400"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6"/>
          <p:cNvSpPr>
            <a:spLocks noGrp="1" noChangeArrowheads="1"/>
          </p:cNvSpPr>
          <p:nvPr>
            <p:ph type="ftr" sz="quarter" idx="4"/>
          </p:nvPr>
        </p:nvSpPr>
        <p:spPr>
          <a:noFill/>
        </p:spPr>
        <p:txBody>
          <a:bodyPr/>
          <a:lstStyle/>
          <a:p>
            <a:r>
              <a:rPr lang="en-US"/>
              <a:t>Case History - Concrete Dams</a:t>
            </a:r>
          </a:p>
        </p:txBody>
      </p:sp>
      <p:sp>
        <p:nvSpPr>
          <p:cNvPr id="74755" name="Rectangle 7"/>
          <p:cNvSpPr>
            <a:spLocks noGrp="1" noChangeArrowheads="1"/>
          </p:cNvSpPr>
          <p:nvPr>
            <p:ph type="sldNum" sz="quarter" idx="5"/>
          </p:nvPr>
        </p:nvSpPr>
        <p:spPr>
          <a:noFill/>
        </p:spPr>
        <p:txBody>
          <a:bodyPr/>
          <a:lstStyle/>
          <a:p>
            <a:fld id="{BE4EA887-2DE3-41BF-BBEC-3F21F7EC2F6B}" type="slidenum">
              <a:rPr lang="en-US"/>
              <a:pPr/>
              <a:t>59</a:t>
            </a:fld>
            <a:endParaRPr lang="en-US"/>
          </a:p>
        </p:txBody>
      </p:sp>
      <p:sp>
        <p:nvSpPr>
          <p:cNvPr id="74756" name="Rectangle 2"/>
          <p:cNvSpPr>
            <a:spLocks noGrp="1" noRot="1" noChangeAspect="1" noChangeArrowheads="1" noTextEdit="1"/>
          </p:cNvSpPr>
          <p:nvPr>
            <p:ph type="sldImg"/>
          </p:nvPr>
        </p:nvSpPr>
        <p:spPr>
          <a:ln cap="flat"/>
        </p:spPr>
      </p:sp>
      <p:sp>
        <p:nvSpPr>
          <p:cNvPr id="74757"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5A37C1-5DCC-4CF7-9F9C-3A07EDB8E75C}" type="slidenum">
              <a:rPr lang="en-US"/>
              <a:pPr/>
              <a:t>60</a:t>
            </a:fld>
            <a:endParaRPr lang="en-US"/>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r>
              <a:rPr lang="en-US" dirty="0"/>
              <a:t>Bluestone Dam is a concrete gravity dam with an overall length of 2060 feet and a height of 165 feet.  Discharge for the project is accomplished via 16 gated sluices through the 790 feet spillway section of the dam and 21 lift gates at the crest of the spillway.  Additional discharge capacity is also being added to the project as part of the DSA design through use of the six </a:t>
            </a:r>
            <a:r>
              <a:rPr lang="en-US" dirty="0" smtClean="0"/>
              <a:t>18-feet </a:t>
            </a:r>
            <a:r>
              <a:rPr lang="en-US" dirty="0"/>
              <a:t>diameter penstocks. </a:t>
            </a:r>
          </a:p>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16 sluices along toe.</a:t>
            </a:r>
            <a:endParaRPr lang="en-US" dirty="0"/>
          </a:p>
        </p:txBody>
      </p:sp>
      <p:sp>
        <p:nvSpPr>
          <p:cNvPr id="4" name="Slide Number Placeholder 3"/>
          <p:cNvSpPr>
            <a:spLocks noGrp="1"/>
          </p:cNvSpPr>
          <p:nvPr>
            <p:ph type="sldNum" sz="quarter" idx="10"/>
          </p:nvPr>
        </p:nvSpPr>
        <p:spPr/>
        <p:txBody>
          <a:bodyPr/>
          <a:lstStyle/>
          <a:p>
            <a:fld id="{C6F3DF01-B2B6-4FAC-9007-D8554993BFE1}" type="slidenum">
              <a:rPr lang="en-US" smtClean="0"/>
              <a:pPr/>
              <a:t>61</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Stilling basin dewatered.  Basin</a:t>
            </a:r>
            <a:r>
              <a:rPr lang="en-US" baseline="0" dirty="0" smtClean="0"/>
              <a:t> between weir on left and end sill on right is unpaved (rock is susceptible to erosion and scour.)  Bailey Bridge across basin was temporary for construction work below penstocks (bridge is gone now.)  Note round hole between middle sluices is for drift and debris structure built in 2000’s to get rid excessive debris piling up behind dam.  Note debris between weir and sill.  Note people walking on sill for scale.</a:t>
            </a:r>
            <a:endParaRPr lang="en-US" dirty="0"/>
          </a:p>
        </p:txBody>
      </p:sp>
      <p:sp>
        <p:nvSpPr>
          <p:cNvPr id="4" name="Slide Number Placeholder 3"/>
          <p:cNvSpPr>
            <a:spLocks noGrp="1"/>
          </p:cNvSpPr>
          <p:nvPr>
            <p:ph type="sldNum" sz="quarter" idx="10"/>
          </p:nvPr>
        </p:nvSpPr>
        <p:spPr/>
        <p:txBody>
          <a:bodyPr/>
          <a:lstStyle/>
          <a:p>
            <a:fld id="{C6F3DF01-B2B6-4FAC-9007-D8554993BFE1}" type="slidenum">
              <a:rPr lang="en-US" smtClean="0"/>
              <a:pPr/>
              <a:t>62</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Six</a:t>
            </a:r>
            <a:r>
              <a:rPr lang="en-US" baseline="0" dirty="0" smtClean="0"/>
              <a:t> 18-ft diameter penstocks previously </a:t>
            </a:r>
            <a:r>
              <a:rPr lang="en-US" baseline="0" dirty="0" err="1" smtClean="0"/>
              <a:t>bulkheaded</a:t>
            </a:r>
            <a:r>
              <a:rPr lang="en-US" baseline="0" dirty="0" smtClean="0"/>
              <a:t> off on the upstream side.</a:t>
            </a:r>
            <a:endParaRPr lang="en-US" dirty="0"/>
          </a:p>
        </p:txBody>
      </p:sp>
      <p:sp>
        <p:nvSpPr>
          <p:cNvPr id="4" name="Slide Number Placeholder 3"/>
          <p:cNvSpPr>
            <a:spLocks noGrp="1"/>
          </p:cNvSpPr>
          <p:nvPr>
            <p:ph type="sldNum" sz="quarter" idx="10"/>
          </p:nvPr>
        </p:nvSpPr>
        <p:spPr/>
        <p:txBody>
          <a:bodyPr/>
          <a:lstStyle/>
          <a:p>
            <a:fld id="{C6F3DF01-B2B6-4FAC-9007-D8554993BFE1}" type="slidenum">
              <a:rPr lang="en-US" smtClean="0"/>
              <a:pPr/>
              <a:t>63</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Hydrologic</a:t>
            </a:r>
            <a:r>
              <a:rPr lang="en-US" baseline="0" dirty="0" smtClean="0"/>
              <a:t> study found that to store the PMF would result in needing to raise the dam nearly 21 feet.  This is with only a minimal release from the sluices and no spillway gates open.</a:t>
            </a:r>
            <a:endParaRPr lang="en-US" dirty="0"/>
          </a:p>
        </p:txBody>
      </p:sp>
      <p:sp>
        <p:nvSpPr>
          <p:cNvPr id="4" name="Slide Number Placeholder 3"/>
          <p:cNvSpPr>
            <a:spLocks noGrp="1"/>
          </p:cNvSpPr>
          <p:nvPr>
            <p:ph type="sldNum" sz="quarter" idx="10"/>
          </p:nvPr>
        </p:nvSpPr>
        <p:spPr/>
        <p:txBody>
          <a:bodyPr/>
          <a:lstStyle/>
          <a:p>
            <a:fld id="{C6F3DF01-B2B6-4FAC-9007-D8554993BFE1}" type="slidenum">
              <a:rPr lang="en-US" smtClean="0"/>
              <a:pPr/>
              <a:t>64</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B326B0-2D7B-4B5E-B534-348C0E85F9E3}" type="slidenum">
              <a:rPr lang="en-US"/>
              <a:pPr/>
              <a:t>65</a:t>
            </a:fld>
            <a:endParaRPr lang="en-US"/>
          </a:p>
        </p:txBody>
      </p:sp>
      <p:sp>
        <p:nvSpPr>
          <p:cNvPr id="132098" name="Rectangle 2"/>
          <p:cNvSpPr>
            <a:spLocks noGrp="1" noRot="1" noChangeAspect="1" noChangeArrowheads="1" noTextEdit="1"/>
          </p:cNvSpPr>
          <p:nvPr>
            <p:ph type="sldImg"/>
          </p:nvPr>
        </p:nvSpPr>
        <p:spPr>
          <a:xfrm>
            <a:off x="1150938" y="679450"/>
            <a:ext cx="4559300" cy="3421063"/>
          </a:xfrm>
          <a:ln/>
        </p:spPr>
      </p:sp>
      <p:sp>
        <p:nvSpPr>
          <p:cNvPr id="132099" name="Rectangle 3"/>
          <p:cNvSpPr>
            <a:spLocks noGrp="1" noChangeArrowheads="1"/>
          </p:cNvSpPr>
          <p:nvPr>
            <p:ph type="body" idx="1"/>
          </p:nvPr>
        </p:nvSpPr>
        <p:spPr>
          <a:xfrm>
            <a:off x="893034" y="4337137"/>
            <a:ext cx="5071933" cy="4132024"/>
          </a:xfrm>
        </p:spPr>
        <p:txBody>
          <a:bodyPr/>
          <a:lstStyle/>
          <a:p>
            <a:r>
              <a:rPr lang="en-US" dirty="0" smtClean="0"/>
              <a:t>Construction</a:t>
            </a:r>
            <a:r>
              <a:rPr lang="en-US" baseline="0" dirty="0" smtClean="0"/>
              <a:t> photos and records revealed fault that runs under the project.  During construction foundation under some monoliths was remediated, for some only partially treated or removed, but nothing was done under monoliths 10 thru 12.</a:t>
            </a:r>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pPr defTabSz="914371"/>
            <a:fld id="{EAFC142F-1EC7-4DC0-A40D-582022D8254A}" type="slidenum">
              <a:rPr lang="en-US" smtClean="0">
                <a:latin typeface="Arial" pitchFamily="34" charset="0"/>
              </a:rPr>
              <a:pPr defTabSz="914371"/>
              <a:t>66</a:t>
            </a:fld>
            <a:endParaRPr lang="en-US" dirty="0" smtClean="0">
              <a:latin typeface="Arial" pitchFamily="34" charset="0"/>
            </a:endParaRPr>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xfrm>
            <a:off x="914712" y="4344026"/>
            <a:ext cx="5028579" cy="4111365"/>
          </a:xfrm>
          <a:noFill/>
          <a:ln/>
        </p:spPr>
        <p:txBody>
          <a:bodyPr/>
          <a:lstStyle/>
          <a:p>
            <a:pPr eaLnBrk="1" hangingPunct="1"/>
            <a:r>
              <a:rPr lang="en-US" dirty="0" smtClean="0">
                <a:latin typeface="Arial" pitchFamily="34" charset="0"/>
              </a:rPr>
              <a:t>To understand how to stabilize a concrete</a:t>
            </a:r>
            <a:r>
              <a:rPr lang="en-US" baseline="0" dirty="0" smtClean="0">
                <a:latin typeface="Arial" pitchFamily="34" charset="0"/>
              </a:rPr>
              <a:t> dam, we need to look at the loads </a:t>
            </a:r>
            <a:r>
              <a:rPr lang="en-US" baseline="0" smtClean="0">
                <a:latin typeface="Arial" pitchFamily="34" charset="0"/>
              </a:rPr>
              <a:t>and forces.</a:t>
            </a:r>
            <a:endParaRPr lang="en-US" smtClean="0">
              <a:latin typeface="Arial" pitchFamily="34" charset="0"/>
            </a:endParaRPr>
          </a:p>
          <a:p>
            <a:pPr eaLnBrk="1" hangingPunct="1"/>
            <a:r>
              <a:rPr lang="en-US" dirty="0" smtClean="0">
                <a:latin typeface="Arial" pitchFamily="34" charset="0"/>
              </a:rPr>
              <a:t>Here is a typical section of a concrete gravity dam showing the forces acting on the dam.  Basically, a concrete gravity dam’s ability to stay in place is based on the fact that the weight of the dam provides frictional resistance that balances all other forces acting on it.  Drains which extend into the foundation and outlet into a drainage gallery are typically used in concrete gravity dams to control, collect and safely outlet the seepage that occurs through the foundation.</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Near vertical anchors from crest.  Point out stressing length thru dam (greased and sheathed)</a:t>
            </a:r>
            <a:r>
              <a:rPr lang="en-US" baseline="0" dirty="0" smtClean="0"/>
              <a:t> and bond zone in rock (bare strands grouted inside of black corrugated plastic pipe.)</a:t>
            </a:r>
            <a:endParaRPr lang="en-US" dirty="0"/>
          </a:p>
        </p:txBody>
      </p:sp>
      <p:sp>
        <p:nvSpPr>
          <p:cNvPr id="4" name="Slide Number Placeholder 3"/>
          <p:cNvSpPr>
            <a:spLocks noGrp="1"/>
          </p:cNvSpPr>
          <p:nvPr>
            <p:ph type="sldNum" sz="quarter" idx="10"/>
          </p:nvPr>
        </p:nvSpPr>
        <p:spPr/>
        <p:txBody>
          <a:bodyPr/>
          <a:lstStyle/>
          <a:p>
            <a:fld id="{C6F3DF01-B2B6-4FAC-9007-D8554993BFE1}" type="slidenum">
              <a:rPr lang="en-US" smtClean="0"/>
              <a:pPr/>
              <a:t>67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6"/>
          <p:cNvSpPr>
            <a:spLocks noGrp="1" noChangeArrowheads="1"/>
          </p:cNvSpPr>
          <p:nvPr>
            <p:ph type="ftr" sz="quarter" idx="4"/>
          </p:nvPr>
        </p:nvSpPr>
        <p:spPr>
          <a:noFill/>
        </p:spPr>
        <p:txBody>
          <a:bodyPr/>
          <a:lstStyle/>
          <a:p>
            <a:r>
              <a:rPr lang="en-US"/>
              <a:t>Case History - Concrete Dams</a:t>
            </a:r>
          </a:p>
        </p:txBody>
      </p:sp>
      <p:sp>
        <p:nvSpPr>
          <p:cNvPr id="72707" name="Rectangle 7"/>
          <p:cNvSpPr>
            <a:spLocks noGrp="1" noChangeArrowheads="1"/>
          </p:cNvSpPr>
          <p:nvPr>
            <p:ph type="sldNum" sz="quarter" idx="5"/>
          </p:nvPr>
        </p:nvSpPr>
        <p:spPr>
          <a:noFill/>
        </p:spPr>
        <p:txBody>
          <a:bodyPr/>
          <a:lstStyle/>
          <a:p>
            <a:fld id="{C7366ED0-1A12-4BB9-9211-47DF29CD4429}" type="slidenum">
              <a:rPr lang="en-US"/>
              <a:pPr/>
              <a:t>6</a:t>
            </a:fld>
            <a:endParaRPr lang="en-US"/>
          </a:p>
        </p:txBody>
      </p:sp>
      <p:sp>
        <p:nvSpPr>
          <p:cNvPr id="72708" name="Rectangle 2"/>
          <p:cNvSpPr>
            <a:spLocks noGrp="1" noRot="1" noChangeAspect="1" noChangeArrowheads="1" noTextEdit="1"/>
          </p:cNvSpPr>
          <p:nvPr>
            <p:ph type="sldImg"/>
          </p:nvPr>
        </p:nvSpPr>
        <p:spPr>
          <a:xfrm>
            <a:off x="1144588" y="685800"/>
            <a:ext cx="4568825" cy="3427413"/>
          </a:xfrm>
          <a:ln/>
        </p:spPr>
      </p:sp>
      <p:sp>
        <p:nvSpPr>
          <p:cNvPr id="72709" name="Rectangle 3"/>
          <p:cNvSpPr>
            <a:spLocks noGrp="1" noChangeArrowheads="1"/>
          </p:cNvSpPr>
          <p:nvPr>
            <p:ph type="body" idx="1"/>
          </p:nvPr>
        </p:nvSpPr>
        <p:spPr>
          <a:xfrm>
            <a:off x="914815" y="4344966"/>
            <a:ext cx="5028370" cy="4113234"/>
          </a:xfrm>
          <a:noFill/>
          <a:ln/>
        </p:spPr>
        <p:txBody>
          <a:bodyPr/>
          <a:lstStyle/>
          <a:p>
            <a:pPr eaLnBrk="1" hangingPunct="1"/>
            <a:r>
              <a:rPr lang="en-US" dirty="0" err="1" smtClean="0"/>
              <a:t>Camara</a:t>
            </a:r>
            <a:r>
              <a:rPr lang="en-US" dirty="0" smtClean="0"/>
              <a:t> Dam in Brazil failed in June 17, 2004.  This roller compacted concrete dam failed at the concrete rock interface leading to a complete breach (next slide.)  Remember the earlier presentation on dam terminology and how the groins are critical areas.  Note geologist standing on face watching water.</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Needed to miss voids in concrete such as penstocks and galleries and sluices.</a:t>
            </a:r>
            <a:endParaRPr lang="en-US" dirty="0"/>
          </a:p>
        </p:txBody>
      </p:sp>
      <p:sp>
        <p:nvSpPr>
          <p:cNvPr id="4" name="Slide Number Placeholder 3"/>
          <p:cNvSpPr>
            <a:spLocks noGrp="1"/>
          </p:cNvSpPr>
          <p:nvPr>
            <p:ph type="sldNum" sz="quarter" idx="10"/>
          </p:nvPr>
        </p:nvSpPr>
        <p:spPr/>
        <p:txBody>
          <a:bodyPr/>
          <a:lstStyle/>
          <a:p>
            <a:fld id="{C6F3DF01-B2B6-4FAC-9007-D8554993BFE1}" type="slidenum">
              <a:rPr lang="en-US" smtClean="0"/>
              <a:pPr/>
              <a:t>68</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45 degrees on downstream face of non-overflow monolith where fault wasn’t addressed.</a:t>
            </a:r>
            <a:endParaRPr lang="en-US" dirty="0"/>
          </a:p>
        </p:txBody>
      </p:sp>
      <p:sp>
        <p:nvSpPr>
          <p:cNvPr id="4" name="Slide Number Placeholder 3"/>
          <p:cNvSpPr>
            <a:spLocks noGrp="1"/>
          </p:cNvSpPr>
          <p:nvPr>
            <p:ph type="sldNum" sz="quarter" idx="10"/>
          </p:nvPr>
        </p:nvSpPr>
        <p:spPr/>
        <p:txBody>
          <a:bodyPr/>
          <a:lstStyle/>
          <a:p>
            <a:fld id="{C6F3DF01-B2B6-4FAC-9007-D8554993BFE1}" type="slidenum">
              <a:rPr lang="en-US" smtClean="0"/>
              <a:pPr/>
              <a:t>69</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CE5456-C1D8-4190-AB0B-5DCAFA3AA44D}" type="slidenum">
              <a:rPr lang="en-US"/>
              <a:pPr/>
              <a:t>70</a:t>
            </a:fld>
            <a:endParaRPr lang="en-US"/>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r>
              <a:rPr lang="en-US" dirty="0"/>
              <a:t>Here’s a picture from the downstream side of the completed Phase 1 of the project.  You should notice that three of the bulkheads were not installed in Phase 1.  In an effort to partner with a potential hydropower developer for the project, the District chose to wait and install these at a later date. </a:t>
            </a:r>
            <a:r>
              <a:rPr lang="en-US" dirty="0" smtClean="0"/>
              <a:t> The bulkheads have hydraulically operated latches that our mechanical engineers designed.  Once they’re opened they cannot</a:t>
            </a:r>
            <a:r>
              <a:rPr lang="en-US" baseline="0" dirty="0" smtClean="0"/>
              <a:t> be closed until water drops below El. 1410, the invert of </a:t>
            </a:r>
            <a:r>
              <a:rPr lang="en-US" baseline="0" smtClean="0"/>
              <a:t>the penstocks.</a:t>
            </a:r>
            <a:endParaRPr lang="en-US"/>
          </a:p>
          <a:p>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316DCB-E8FA-436E-95DA-CD418AF6DCE7}" type="slidenum">
              <a:rPr lang="en-US"/>
              <a:pPr/>
              <a:t>71</a:t>
            </a:fld>
            <a:endParaRPr lang="en-US"/>
          </a:p>
        </p:txBody>
      </p:sp>
      <p:sp>
        <p:nvSpPr>
          <p:cNvPr id="104450" name="Rectangle 2"/>
          <p:cNvSpPr>
            <a:spLocks noGrp="1" noRot="1" noChangeAspect="1" noChangeArrowheads="1" noTextEdit="1"/>
          </p:cNvSpPr>
          <p:nvPr>
            <p:ph type="sldImg"/>
          </p:nvPr>
        </p:nvSpPr>
        <p:spPr>
          <a:xfrm>
            <a:off x="1150938" y="679450"/>
            <a:ext cx="4560887" cy="3421063"/>
          </a:xfrm>
          <a:ln/>
        </p:spPr>
      </p:sp>
      <p:sp>
        <p:nvSpPr>
          <p:cNvPr id="104451" name="Rectangle 3"/>
          <p:cNvSpPr>
            <a:spLocks noGrp="1" noChangeArrowheads="1"/>
          </p:cNvSpPr>
          <p:nvPr>
            <p:ph type="body" idx="1"/>
          </p:nvPr>
        </p:nvSpPr>
        <p:spPr>
          <a:xfrm>
            <a:off x="893034" y="4337137"/>
            <a:ext cx="5071933" cy="4132024"/>
          </a:xfrm>
        </p:spPr>
        <p:txBody>
          <a:bodyPr/>
          <a:lstStyle/>
          <a:p>
            <a:r>
              <a:rPr lang="en-US" sz="1400" dirty="0"/>
              <a:t>Awarded May 2005/Construction Start because of protest June 2006 </a:t>
            </a:r>
          </a:p>
          <a:p>
            <a:r>
              <a:rPr lang="en-US" sz="1400" dirty="0"/>
              <a:t>Contractor:  </a:t>
            </a:r>
            <a:r>
              <a:rPr lang="en-US" sz="1400" dirty="0" err="1"/>
              <a:t>Brayman</a:t>
            </a:r>
            <a:r>
              <a:rPr lang="en-US" sz="1400" dirty="0"/>
              <a:t> Construction</a:t>
            </a:r>
          </a:p>
          <a:p>
            <a:r>
              <a:rPr lang="en-US" sz="1400" dirty="0"/>
              <a:t>Cost $31M</a:t>
            </a:r>
          </a:p>
          <a:p>
            <a:pPr>
              <a:buFontTx/>
              <a:buChar char="•"/>
            </a:pPr>
            <a:r>
              <a:rPr lang="en-US" sz="1400" dirty="0"/>
              <a:t>Install 150 high capacity anchors on the east and west abutment in the non-spillway monoliths </a:t>
            </a:r>
          </a:p>
          <a:p>
            <a:pPr>
              <a:buFontTx/>
              <a:buChar char="•"/>
            </a:pPr>
            <a:r>
              <a:rPr lang="en-US" sz="1400" dirty="0"/>
              <a:t>Complete thrust block</a:t>
            </a:r>
          </a:p>
          <a:p>
            <a:pPr>
              <a:buFontTx/>
              <a:buChar char="•"/>
            </a:pPr>
            <a:r>
              <a:rPr lang="en-US" sz="1400" dirty="0"/>
              <a:t>Install 3 remaining sacrificial bulkheads</a:t>
            </a:r>
          </a:p>
          <a:p>
            <a:r>
              <a:rPr lang="en-US" dirty="0" smtClean="0"/>
              <a:t>It </a:t>
            </a:r>
            <a:r>
              <a:rPr lang="en-US" dirty="0"/>
              <a:t>primarily </a:t>
            </a:r>
            <a:r>
              <a:rPr lang="en-US" dirty="0" smtClean="0"/>
              <a:t>involved </a:t>
            </a:r>
            <a:r>
              <a:rPr lang="en-US" dirty="0"/>
              <a:t>the installation of 150 anchors in the non-overflow monoliths.  In addition, Phase 2B </a:t>
            </a:r>
            <a:r>
              <a:rPr lang="en-US" dirty="0" smtClean="0"/>
              <a:t>included </a:t>
            </a:r>
            <a:r>
              <a:rPr lang="en-US" dirty="0"/>
              <a:t>completion of the </a:t>
            </a:r>
            <a:r>
              <a:rPr lang="en-US" dirty="0" err="1"/>
              <a:t>thrustblock</a:t>
            </a:r>
            <a:r>
              <a:rPr lang="en-US" dirty="0"/>
              <a:t> and penstock extension removed from the Phase 1 Contract</a:t>
            </a:r>
            <a:r>
              <a:rPr lang="en-US" dirty="0" smtClean="0"/>
              <a:t>.</a:t>
            </a:r>
          </a:p>
          <a:p>
            <a:endParaRPr lang="en-US" dirty="0" smtClean="0"/>
          </a:p>
          <a:p>
            <a:r>
              <a:rPr lang="en-US" dirty="0" smtClean="0"/>
              <a:t>This Phase</a:t>
            </a:r>
            <a:r>
              <a:rPr lang="en-US" baseline="0" dirty="0" smtClean="0"/>
              <a:t> was modified to add additional anchors using ARRA funds.</a:t>
            </a:r>
            <a:endParaRPr lang="en-US" dirty="0"/>
          </a:p>
          <a:p>
            <a:endParaRPr lang="en-US" dirty="0"/>
          </a:p>
          <a:p>
            <a:pPr>
              <a:buFontTx/>
              <a:buChar char="•"/>
            </a:pPr>
            <a:endParaRPr lang="en-US" sz="1400"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Directional</a:t>
            </a:r>
            <a:r>
              <a:rPr lang="en-US" baseline="0" dirty="0" smtClean="0"/>
              <a:t> drilling has very tight tolerances.  Required because of large number of anchors and trying to miss voids.  Drill rod tends to drift downward.</a:t>
            </a:r>
            <a:endParaRPr lang="en-US" dirty="0"/>
          </a:p>
        </p:txBody>
      </p:sp>
      <p:sp>
        <p:nvSpPr>
          <p:cNvPr id="4" name="Slide Number Placeholder 3"/>
          <p:cNvSpPr>
            <a:spLocks noGrp="1"/>
          </p:cNvSpPr>
          <p:nvPr>
            <p:ph type="sldNum" sz="quarter" idx="10"/>
          </p:nvPr>
        </p:nvSpPr>
        <p:spPr/>
        <p:txBody>
          <a:bodyPr/>
          <a:lstStyle/>
          <a:p>
            <a:fld id="{8CA820E8-A445-4292-A3D3-00A90262B099}" type="slidenum">
              <a:rPr lang="en-US" smtClean="0"/>
              <a:pPr/>
              <a:t>72</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51070C-B82E-4C0E-BE8B-0A025F53D623}" type="slidenum">
              <a:rPr lang="en-US"/>
              <a:pPr/>
              <a:t>73</a:t>
            </a:fld>
            <a:endParaRPr lang="en-US"/>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p:txBody>
          <a:bodyPr/>
          <a:lstStyle/>
          <a:p>
            <a:r>
              <a:rPr lang="en-US"/>
              <a:t>After reaming to specified diameter, the hole is surveyed and water tested then grouted/re-drilled as appropriate..</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864F65-7E54-4CC9-A3A7-7667E0C9BE97}" type="slidenum">
              <a:rPr lang="en-US"/>
              <a:pPr/>
              <a:t>74</a:t>
            </a:fld>
            <a:endParaRPr lang="en-US"/>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p:txBody>
          <a:bodyPr/>
          <a:lstStyle/>
          <a:p>
            <a:r>
              <a:rPr lang="en-US" dirty="0"/>
              <a:t>Discussion of corrugated installation and </a:t>
            </a:r>
            <a:r>
              <a:rPr lang="en-US" dirty="0" smtClean="0"/>
              <a:t>grouting:  Once the hole is ready, a black corrugated pipe is lowered into hole.  This is to provide one layer of corrosion protection.</a:t>
            </a:r>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F4A25D-A971-4880-9FDD-98D05FE42F10}" type="slidenum">
              <a:rPr lang="en-US"/>
              <a:pPr/>
              <a:t>75</a:t>
            </a:fld>
            <a:endParaRPr lang="en-US"/>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r>
              <a:rPr lang="en-US" dirty="0" smtClean="0"/>
              <a:t>Next the anchor,</a:t>
            </a:r>
            <a:r>
              <a:rPr lang="en-US" baseline="0" dirty="0" smtClean="0"/>
              <a:t> a bundle of 61 strands is lowered into the corrugated pipe.  Note white spacers so that grout can gate around strands.  The strands are bare in the bond zone and sheaved in the stressing length.</a:t>
            </a:r>
            <a:endParaRPr lang="en-US" dirty="0"/>
          </a:p>
          <a:p>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3E8D53-B5FD-4A51-BF37-85D8227FC577}" type="slidenum">
              <a:rPr lang="en-US"/>
              <a:pPr/>
              <a:t>76</a:t>
            </a:fld>
            <a:endParaRPr lang="en-US"/>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p:txBody>
          <a:bodyPr/>
          <a:lstStyle/>
          <a:p>
            <a:r>
              <a:rPr lang="en-US"/>
              <a:t>Anchor installation process discussion</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C4D3C3-C36F-4658-9399-B00229301D72}" type="slidenum">
              <a:rPr lang="en-US"/>
              <a:pPr/>
              <a:t>77</a:t>
            </a:fld>
            <a:endParaRPr lang="en-US"/>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p:txBody>
          <a:bodyPr/>
          <a:lstStyle/>
          <a:p>
            <a:r>
              <a:rPr lang="en-US" dirty="0" smtClean="0"/>
              <a:t>Once the anchors are grouted into rock (first stage), the anchors are stressed and</a:t>
            </a:r>
            <a:r>
              <a:rPr lang="en-US" baseline="0" dirty="0" smtClean="0"/>
              <a:t> locked off at the required load.  Next the rest of the length of the anchor is grouted (second stage.)</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6"/>
          <p:cNvSpPr>
            <a:spLocks noGrp="1" noChangeArrowheads="1"/>
          </p:cNvSpPr>
          <p:nvPr>
            <p:ph type="ftr" sz="quarter" idx="4"/>
          </p:nvPr>
        </p:nvSpPr>
        <p:spPr>
          <a:noFill/>
        </p:spPr>
        <p:txBody>
          <a:bodyPr/>
          <a:lstStyle/>
          <a:p>
            <a:r>
              <a:rPr lang="en-US"/>
              <a:t>Case History - Concrete Dams</a:t>
            </a:r>
          </a:p>
        </p:txBody>
      </p:sp>
      <p:sp>
        <p:nvSpPr>
          <p:cNvPr id="73731" name="Rectangle 7"/>
          <p:cNvSpPr>
            <a:spLocks noGrp="1" noChangeArrowheads="1"/>
          </p:cNvSpPr>
          <p:nvPr>
            <p:ph type="sldNum" sz="quarter" idx="5"/>
          </p:nvPr>
        </p:nvSpPr>
        <p:spPr>
          <a:noFill/>
        </p:spPr>
        <p:txBody>
          <a:bodyPr/>
          <a:lstStyle/>
          <a:p>
            <a:fld id="{A8E11AFB-DA07-4FCC-A0C5-F1CBD40B19CC}" type="slidenum">
              <a:rPr lang="en-US"/>
              <a:pPr/>
              <a:t>7</a:t>
            </a:fld>
            <a:endParaRPr lang="en-US"/>
          </a:p>
        </p:txBody>
      </p:sp>
      <p:sp>
        <p:nvSpPr>
          <p:cNvPr id="73732" name="Rectangle 2"/>
          <p:cNvSpPr>
            <a:spLocks noGrp="1" noRot="1" noChangeAspect="1" noChangeArrowheads="1" noTextEdit="1"/>
          </p:cNvSpPr>
          <p:nvPr>
            <p:ph type="sldImg"/>
          </p:nvPr>
        </p:nvSpPr>
        <p:spPr>
          <a:xfrm>
            <a:off x="1156978" y="685488"/>
            <a:ext cx="4544046" cy="3427438"/>
          </a:xfrm>
          <a:ln/>
        </p:spPr>
      </p:sp>
      <p:sp>
        <p:nvSpPr>
          <p:cNvPr id="73733" name="Rectangle 3"/>
          <p:cNvSpPr>
            <a:spLocks noGrp="1" noChangeArrowheads="1"/>
          </p:cNvSpPr>
          <p:nvPr>
            <p:ph type="body" idx="1"/>
          </p:nvPr>
        </p:nvSpPr>
        <p:spPr>
          <a:xfrm>
            <a:off x="914815" y="4344966"/>
            <a:ext cx="5028370" cy="4113234"/>
          </a:xfrm>
          <a:noFill/>
          <a:ln/>
        </p:spPr>
        <p:txBody>
          <a:bodyPr/>
          <a:lstStyle/>
          <a:p>
            <a:pPr eaLnBrk="1" hangingPunct="1"/>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Over the stilling basin a platform had to be constructed and equipment lifted</a:t>
            </a:r>
            <a:r>
              <a:rPr lang="en-US" baseline="0" dirty="0" smtClean="0"/>
              <a:t> onto it.  The district was able to modify the Phase 2B contract with ARRA funds to install anchors in the spillway.</a:t>
            </a:r>
            <a:endParaRPr lang="en-US" dirty="0"/>
          </a:p>
        </p:txBody>
      </p:sp>
      <p:sp>
        <p:nvSpPr>
          <p:cNvPr id="4" name="Slide Number Placeholder 3"/>
          <p:cNvSpPr>
            <a:spLocks noGrp="1"/>
          </p:cNvSpPr>
          <p:nvPr>
            <p:ph type="sldNum" sz="quarter" idx="10"/>
          </p:nvPr>
        </p:nvSpPr>
        <p:spPr/>
        <p:txBody>
          <a:bodyPr/>
          <a:lstStyle/>
          <a:p>
            <a:fld id="{8CA820E8-A445-4292-A3D3-00A90262B099}" type="slidenum">
              <a:rPr lang="en-US" smtClean="0"/>
              <a:pPr/>
              <a:t>78</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platform goes all the way across the spillway.</a:t>
            </a:r>
            <a:endParaRPr lang="en-US" dirty="0"/>
          </a:p>
        </p:txBody>
      </p:sp>
      <p:sp>
        <p:nvSpPr>
          <p:cNvPr id="4" name="Slide Number Placeholder 3"/>
          <p:cNvSpPr>
            <a:spLocks noGrp="1"/>
          </p:cNvSpPr>
          <p:nvPr>
            <p:ph type="sldNum" sz="quarter" idx="10"/>
          </p:nvPr>
        </p:nvSpPr>
        <p:spPr/>
        <p:txBody>
          <a:bodyPr/>
          <a:lstStyle/>
          <a:p>
            <a:fld id="{8CA820E8-A445-4292-A3D3-00A90262B099}" type="slidenum">
              <a:rPr lang="en-US" smtClean="0"/>
              <a:pPr/>
              <a:t>79</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69EF36-36BA-4C2B-B094-6D5AFBF91D43}" type="slidenum">
              <a:rPr lang="en-US"/>
              <a:pPr/>
              <a:t>80</a:t>
            </a:fld>
            <a:endParaRPr lang="en-US"/>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p:txBody>
          <a:bodyPr/>
          <a:lstStyle/>
          <a:p>
            <a:pPr>
              <a:spcBef>
                <a:spcPct val="0"/>
              </a:spcBef>
            </a:pPr>
            <a:r>
              <a:rPr lang="en-US"/>
              <a:t>Here are some examples of debris plugging provided by the evaluation team.  Debris plugging was not considered in the DSA design.  Debris plugging would have the effect of making larger floods happen more frequently because the spillway capacity would be reduced. </a:t>
            </a:r>
          </a:p>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8824A1-1721-4421-BABB-2F820A7B5EAB}" type="slidenum">
              <a:rPr lang="en-US"/>
              <a:pPr/>
              <a:t>81</a:t>
            </a:fld>
            <a:endParaRPr lang="en-US"/>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pPr>
              <a:spcBef>
                <a:spcPct val="0"/>
              </a:spcBef>
            </a:pPr>
            <a:r>
              <a:rPr lang="en-US" dirty="0"/>
              <a:t>This picture is an actual photo of debris in Bluestone.  The concern is the spillway gates operating at 100% efficiency with this amount of debris.</a:t>
            </a:r>
          </a:p>
          <a:p>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4294967295"/>
          </p:nvPr>
        </p:nvSpPr>
        <p:spPr bwMode="auto">
          <a:xfrm>
            <a:off x="3884028" y="8684927"/>
            <a:ext cx="2972421" cy="457513"/>
          </a:xfrm>
          <a:prstGeom prst="rect">
            <a:avLst/>
          </a:prstGeom>
          <a:noFill/>
          <a:ln>
            <a:miter lim="800000"/>
            <a:headEnd/>
            <a:tailEnd/>
          </a:ln>
        </p:spPr>
        <p:txBody>
          <a:bodyPr lIns="91429" tIns="45715" rIns="91429" bIns="45715"/>
          <a:lstStyle/>
          <a:p>
            <a:fld id="{302F4B32-F971-43FB-9BAE-628FD4BBF92F}" type="slidenum">
              <a:rPr lang="en-US"/>
              <a:pPr/>
              <a:t>82</a:t>
            </a:fld>
            <a:endParaRPr lang="en-US"/>
          </a:p>
        </p:txBody>
      </p:sp>
      <p:sp>
        <p:nvSpPr>
          <p:cNvPr id="27651" name="Slide Image Placeholder 1"/>
          <p:cNvSpPr>
            <a:spLocks noGrp="1" noRot="1" noChangeAspect="1" noTextEdit="1"/>
          </p:cNvSpPr>
          <p:nvPr>
            <p:ph type="sldImg"/>
          </p:nvPr>
        </p:nvSpPr>
        <p:spPr>
          <a:ln/>
        </p:spPr>
      </p:sp>
      <p:sp>
        <p:nvSpPr>
          <p:cNvPr id="27652" name="Notes Placeholder 2"/>
          <p:cNvSpPr>
            <a:spLocks noGrp="1"/>
          </p:cNvSpPr>
          <p:nvPr>
            <p:ph type="body" idx="1"/>
          </p:nvPr>
        </p:nvSpPr>
        <p:spPr>
          <a:noFill/>
          <a:ln w="9525"/>
        </p:spPr>
        <p:txBody>
          <a:bodyPr lIns="91422" tIns="45712" rIns="91422" bIns="45712"/>
          <a:lstStyle/>
          <a:p>
            <a:pPr>
              <a:spcBef>
                <a:spcPct val="0"/>
              </a:spcBef>
            </a:pPr>
            <a:endParaRPr lang="en-US" smtClean="0"/>
          </a:p>
        </p:txBody>
      </p:sp>
      <p:sp>
        <p:nvSpPr>
          <p:cNvPr id="27653" name="Slide Number Placeholder 3"/>
          <p:cNvSpPr txBox="1">
            <a:spLocks noGrp="1"/>
          </p:cNvSpPr>
          <p:nvPr/>
        </p:nvSpPr>
        <p:spPr bwMode="auto">
          <a:xfrm>
            <a:off x="3884028" y="8684927"/>
            <a:ext cx="2972421" cy="457513"/>
          </a:xfrm>
          <a:prstGeom prst="rect">
            <a:avLst/>
          </a:prstGeom>
          <a:noFill/>
          <a:ln w="9525">
            <a:noFill/>
            <a:miter lim="800000"/>
            <a:headEnd/>
            <a:tailEnd/>
          </a:ln>
        </p:spPr>
        <p:txBody>
          <a:bodyPr lIns="91422" tIns="45712" rIns="91422" bIns="45712" anchor="b"/>
          <a:lstStyle/>
          <a:p>
            <a:pPr algn="r"/>
            <a:fld id="{FD9954AA-AF6C-4FA9-A73B-A46EB00BBAD3}" type="slidenum">
              <a:rPr lang="en-US" sz="1200"/>
              <a:pPr algn="r"/>
              <a:t>82</a:t>
            </a:fld>
            <a:endParaRPr lang="en-US" sz="1200"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Quick closure swing gate closure across Route</a:t>
            </a:r>
            <a:r>
              <a:rPr lang="en-US" baseline="0" dirty="0" smtClean="0"/>
              <a:t> 20 on left abutment.  Note Resident Engineer building on U/S side of closure (must not believe that water will ever get that high.)</a:t>
            </a:r>
            <a:endParaRPr lang="en-US" dirty="0"/>
          </a:p>
        </p:txBody>
      </p:sp>
      <p:sp>
        <p:nvSpPr>
          <p:cNvPr id="4" name="Slide Number Placeholder 3"/>
          <p:cNvSpPr>
            <a:spLocks noGrp="1"/>
          </p:cNvSpPr>
          <p:nvPr>
            <p:ph type="sldNum" sz="quarter" idx="10"/>
          </p:nvPr>
        </p:nvSpPr>
        <p:spPr/>
        <p:txBody>
          <a:bodyPr/>
          <a:lstStyle/>
          <a:p>
            <a:fld id="{8CA820E8-A445-4292-A3D3-00A90262B099}" type="slidenum">
              <a:rPr lang="en-US" smtClean="0"/>
              <a:pPr/>
              <a:t>83</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Parapet wall will tie into new</a:t>
            </a:r>
            <a:r>
              <a:rPr lang="en-US" baseline="0" dirty="0" smtClean="0"/>
              <a:t> right abutment monolith.</a:t>
            </a:r>
            <a:endParaRPr lang="en-US" dirty="0"/>
          </a:p>
        </p:txBody>
      </p:sp>
      <p:sp>
        <p:nvSpPr>
          <p:cNvPr id="4" name="Slide Number Placeholder 3"/>
          <p:cNvSpPr>
            <a:spLocks noGrp="1"/>
          </p:cNvSpPr>
          <p:nvPr>
            <p:ph type="sldNum" sz="quarter" idx="10"/>
          </p:nvPr>
        </p:nvSpPr>
        <p:spPr/>
        <p:txBody>
          <a:bodyPr/>
          <a:lstStyle/>
          <a:p>
            <a:fld id="{8CA820E8-A445-4292-A3D3-00A90262B099}" type="slidenum">
              <a:rPr lang="en-US" smtClean="0"/>
              <a:pPr/>
              <a:t>84</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Part of mitigation.</a:t>
            </a:r>
            <a:endParaRPr lang="en-US" dirty="0"/>
          </a:p>
        </p:txBody>
      </p:sp>
      <p:sp>
        <p:nvSpPr>
          <p:cNvPr id="4" name="Slide Number Placeholder 3"/>
          <p:cNvSpPr>
            <a:spLocks noGrp="1"/>
          </p:cNvSpPr>
          <p:nvPr>
            <p:ph type="sldNum" sz="quarter" idx="10"/>
          </p:nvPr>
        </p:nvSpPr>
        <p:spPr/>
        <p:txBody>
          <a:bodyPr/>
          <a:lstStyle/>
          <a:p>
            <a:fld id="{8CA820E8-A445-4292-A3D3-00A90262B099}" type="slidenum">
              <a:rPr lang="en-US" smtClean="0"/>
              <a:pPr/>
              <a:t>85</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6"/>
          <p:cNvSpPr>
            <a:spLocks noGrp="1" noChangeArrowheads="1"/>
          </p:cNvSpPr>
          <p:nvPr>
            <p:ph type="ftr" sz="quarter" idx="4"/>
          </p:nvPr>
        </p:nvSpPr>
        <p:spPr>
          <a:noFill/>
        </p:spPr>
        <p:txBody>
          <a:bodyPr/>
          <a:lstStyle/>
          <a:p>
            <a:r>
              <a:rPr lang="en-US"/>
              <a:t>Case History - Concrete Dams</a:t>
            </a:r>
          </a:p>
        </p:txBody>
      </p:sp>
      <p:sp>
        <p:nvSpPr>
          <p:cNvPr id="83971" name="Rectangle 7"/>
          <p:cNvSpPr>
            <a:spLocks noGrp="1" noChangeArrowheads="1"/>
          </p:cNvSpPr>
          <p:nvPr>
            <p:ph type="sldNum" sz="quarter" idx="5"/>
          </p:nvPr>
        </p:nvSpPr>
        <p:spPr>
          <a:noFill/>
        </p:spPr>
        <p:txBody>
          <a:bodyPr/>
          <a:lstStyle/>
          <a:p>
            <a:fld id="{A20AAE55-B37C-41FE-9D4B-8FEE4D6C9F04}" type="slidenum">
              <a:rPr lang="en-US"/>
              <a:pPr/>
              <a:t>86</a:t>
            </a:fld>
            <a:endParaRPr lang="en-US"/>
          </a:p>
        </p:txBody>
      </p:sp>
      <p:sp>
        <p:nvSpPr>
          <p:cNvPr id="83972" name="Rectangle 2"/>
          <p:cNvSpPr>
            <a:spLocks noGrp="1" noRot="1" noChangeAspect="1" noChangeArrowheads="1" noTextEdit="1"/>
          </p:cNvSpPr>
          <p:nvPr>
            <p:ph type="sldImg"/>
          </p:nvPr>
        </p:nvSpPr>
        <p:spPr>
          <a:ln cap="flat"/>
        </p:spPr>
      </p:sp>
      <p:sp>
        <p:nvSpPr>
          <p:cNvPr id="83973" name="Rectangle 3"/>
          <p:cNvSpPr>
            <a:spLocks noGrp="1" noChangeArrowheads="1"/>
          </p:cNvSpPr>
          <p:nvPr>
            <p:ph type="body" idx="1"/>
          </p:nvPr>
        </p:nvSpPr>
        <p:spPr>
          <a:noFill/>
          <a:ln/>
        </p:spPr>
        <p:txBody>
          <a:bodyPr/>
          <a:lstStyle/>
          <a:p>
            <a:pPr eaLnBrk="1" hangingPunct="1"/>
            <a:r>
              <a:rPr lang="en-US" dirty="0" smtClean="0"/>
              <a:t>The most notable concrete dam failure with historical significance is probably that of St. Francis Dam near LA, CA.  This was mentioned on first day.</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p:spPr>
        <p:txBody>
          <a:bodyPr/>
          <a:lstStyle/>
          <a:p>
            <a:pPr eaLnBrk="1" hangingPunct="1"/>
            <a:r>
              <a:rPr lang="en-US" dirty="0" smtClean="0"/>
              <a:t>William </a:t>
            </a:r>
            <a:r>
              <a:rPr lang="en-US" dirty="0" err="1" smtClean="0"/>
              <a:t>Mullholland</a:t>
            </a:r>
            <a:r>
              <a:rPr lang="en-US" dirty="0" smtClean="0"/>
              <a:t>, LA’s tough water superintendent, had built great LA aqueduct and a number of dams and demand for water kept increasing.  Based on his strong reputation, he chose the dam site on the San </a:t>
            </a:r>
            <a:r>
              <a:rPr lang="en-US" dirty="0" err="1" smtClean="0"/>
              <a:t>Fransisquito</a:t>
            </a:r>
            <a:r>
              <a:rPr lang="en-US" dirty="0" smtClean="0"/>
              <a:t> Creek and designed  a gravity-arch dam.  Work began in1924.  Originally the dam was to be 175 feet (53 m) high but, because people kept clamoring for more water,  was increased 6 m to 195 feet (59 m) without changing shape.</a:t>
            </a:r>
          </a:p>
        </p:txBody>
      </p:sp>
      <p:sp>
        <p:nvSpPr>
          <p:cNvPr id="84996" name="Footer Placeholder 3"/>
          <p:cNvSpPr>
            <a:spLocks noGrp="1"/>
          </p:cNvSpPr>
          <p:nvPr>
            <p:ph type="ftr" sz="quarter" idx="4"/>
          </p:nvPr>
        </p:nvSpPr>
        <p:spPr>
          <a:noFill/>
        </p:spPr>
        <p:txBody>
          <a:bodyPr/>
          <a:lstStyle/>
          <a:p>
            <a:r>
              <a:rPr lang="en-US"/>
              <a:t>Case History - Concrete Dams</a:t>
            </a:r>
          </a:p>
        </p:txBody>
      </p:sp>
      <p:sp>
        <p:nvSpPr>
          <p:cNvPr id="84997" name="Slide Number Placeholder 4"/>
          <p:cNvSpPr>
            <a:spLocks noGrp="1"/>
          </p:cNvSpPr>
          <p:nvPr>
            <p:ph type="sldNum" sz="quarter" idx="5"/>
          </p:nvPr>
        </p:nvSpPr>
        <p:spPr>
          <a:noFill/>
        </p:spPr>
        <p:txBody>
          <a:bodyPr/>
          <a:lstStyle/>
          <a:p>
            <a:fld id="{3575BCEA-C618-447E-9123-3CB305287AC8}" type="slidenum">
              <a:rPr lang="en-US"/>
              <a:pPr/>
              <a:t>87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6"/>
          <p:cNvSpPr>
            <a:spLocks noGrp="1" noChangeArrowheads="1"/>
          </p:cNvSpPr>
          <p:nvPr>
            <p:ph type="ftr" sz="quarter" idx="4"/>
          </p:nvPr>
        </p:nvSpPr>
        <p:spPr>
          <a:noFill/>
        </p:spPr>
        <p:txBody>
          <a:bodyPr/>
          <a:lstStyle/>
          <a:p>
            <a:r>
              <a:rPr lang="en-US"/>
              <a:t>Case History - Concrete Dams</a:t>
            </a:r>
          </a:p>
        </p:txBody>
      </p:sp>
      <p:sp>
        <p:nvSpPr>
          <p:cNvPr id="74755" name="Rectangle 7"/>
          <p:cNvSpPr>
            <a:spLocks noGrp="1" noChangeArrowheads="1"/>
          </p:cNvSpPr>
          <p:nvPr>
            <p:ph type="sldNum" sz="quarter" idx="5"/>
          </p:nvPr>
        </p:nvSpPr>
        <p:spPr>
          <a:noFill/>
        </p:spPr>
        <p:txBody>
          <a:bodyPr/>
          <a:lstStyle/>
          <a:p>
            <a:fld id="{BE4EA887-2DE3-41BF-BBEC-3F21F7EC2F6B}" type="slidenum">
              <a:rPr lang="en-US"/>
              <a:pPr/>
              <a:t>8</a:t>
            </a:fld>
            <a:endParaRPr lang="en-US"/>
          </a:p>
        </p:txBody>
      </p:sp>
      <p:sp>
        <p:nvSpPr>
          <p:cNvPr id="74756" name="Rectangle 2"/>
          <p:cNvSpPr>
            <a:spLocks noGrp="1" noRot="1" noChangeAspect="1" noChangeArrowheads="1" noTextEdit="1"/>
          </p:cNvSpPr>
          <p:nvPr>
            <p:ph type="sldImg"/>
          </p:nvPr>
        </p:nvSpPr>
        <p:spPr>
          <a:ln cap="flat"/>
        </p:spPr>
      </p:sp>
      <p:sp>
        <p:nvSpPr>
          <p:cNvPr id="74757" name="Rectangle 3"/>
          <p:cNvSpPr>
            <a:spLocks noGrp="1" noChangeArrowheads="1"/>
          </p:cNvSpPr>
          <p:nvPr>
            <p:ph type="body" idx="1"/>
          </p:nvPr>
        </p:nvSpPr>
        <p:spPr>
          <a:noFill/>
          <a:ln/>
        </p:spPr>
        <p:txBody>
          <a:bodyPr/>
          <a:lstStyle/>
          <a:p>
            <a:pPr eaLnBrk="1" hangingPunct="1"/>
            <a:r>
              <a:rPr lang="en-US" dirty="0" smtClean="0"/>
              <a:t>Allegheny River</a:t>
            </a:r>
            <a:r>
              <a:rPr lang="en-US" baseline="0" dirty="0" smtClean="0"/>
              <a:t> joins the Monongahela River at the Triangle in Pittsburgh to form the Ohio River.  Allegheny River has 8 navigation dams.</a:t>
            </a:r>
            <a:endParaRPr lang="en-US" dirty="0"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p:spPr>
        <p:txBody>
          <a:bodyPr/>
          <a:lstStyle/>
          <a:p>
            <a:pPr eaLnBrk="1" hangingPunct="1"/>
            <a:r>
              <a:rPr lang="en-US" dirty="0" smtClean="0"/>
              <a:t>Reservoir filling began in 1926 and rose 165 feet (50 m) within  first 3 months.</a:t>
            </a:r>
          </a:p>
        </p:txBody>
      </p:sp>
      <p:sp>
        <p:nvSpPr>
          <p:cNvPr id="86020" name="Footer Placeholder 3"/>
          <p:cNvSpPr>
            <a:spLocks noGrp="1"/>
          </p:cNvSpPr>
          <p:nvPr>
            <p:ph type="ftr" sz="quarter" idx="4"/>
          </p:nvPr>
        </p:nvSpPr>
        <p:spPr>
          <a:noFill/>
        </p:spPr>
        <p:txBody>
          <a:bodyPr/>
          <a:lstStyle/>
          <a:p>
            <a:r>
              <a:rPr lang="en-US"/>
              <a:t>Case History - Concrete Dams</a:t>
            </a:r>
          </a:p>
        </p:txBody>
      </p:sp>
      <p:sp>
        <p:nvSpPr>
          <p:cNvPr id="86021" name="Slide Number Placeholder 4"/>
          <p:cNvSpPr>
            <a:spLocks noGrp="1"/>
          </p:cNvSpPr>
          <p:nvPr>
            <p:ph type="sldNum" sz="quarter" idx="5"/>
          </p:nvPr>
        </p:nvSpPr>
        <p:spPr>
          <a:noFill/>
        </p:spPr>
        <p:txBody>
          <a:bodyPr/>
          <a:lstStyle/>
          <a:p>
            <a:fld id="{7BAC6F5E-CB67-428E-B5EB-070DDE9DCE23}" type="slidenum">
              <a:rPr lang="en-US"/>
              <a:pPr/>
              <a:t>88</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pPr eaLnBrk="1" hangingPunct="1"/>
            <a:r>
              <a:rPr lang="en-US" smtClean="0"/>
              <a:t>A year later, with water within 3 feet of top of dam, the dam tender reported cracks appeared through the downstream face.  </a:t>
            </a:r>
          </a:p>
        </p:txBody>
      </p:sp>
      <p:sp>
        <p:nvSpPr>
          <p:cNvPr id="87044" name="Footer Placeholder 3"/>
          <p:cNvSpPr>
            <a:spLocks noGrp="1"/>
          </p:cNvSpPr>
          <p:nvPr>
            <p:ph type="ftr" sz="quarter" idx="4"/>
          </p:nvPr>
        </p:nvSpPr>
        <p:spPr>
          <a:noFill/>
        </p:spPr>
        <p:txBody>
          <a:bodyPr/>
          <a:lstStyle/>
          <a:p>
            <a:r>
              <a:rPr lang="en-US"/>
              <a:t>Case History - Concrete Dams</a:t>
            </a:r>
          </a:p>
        </p:txBody>
      </p:sp>
      <p:sp>
        <p:nvSpPr>
          <p:cNvPr id="87045" name="Slide Number Placeholder 4"/>
          <p:cNvSpPr>
            <a:spLocks noGrp="1"/>
          </p:cNvSpPr>
          <p:nvPr>
            <p:ph type="sldNum" sz="quarter" idx="5"/>
          </p:nvPr>
        </p:nvSpPr>
        <p:spPr>
          <a:noFill/>
        </p:spPr>
        <p:txBody>
          <a:bodyPr/>
          <a:lstStyle/>
          <a:p>
            <a:fld id="{359D683E-5509-47F1-AF2E-3D3F15C4FA38}" type="slidenum">
              <a:rPr lang="en-US"/>
              <a:pPr/>
              <a:t>89</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p:spPr>
        <p:txBody>
          <a:bodyPr/>
          <a:lstStyle/>
          <a:p>
            <a:pPr eaLnBrk="1" hangingPunct="1"/>
            <a:r>
              <a:rPr lang="en-US" dirty="0" smtClean="0"/>
              <a:t>In March of 1928 the dam tender reported water leaking at left abutment.  After numerous calls, Mulholland said all dams leak and that the cracks were normal result of concrete curing.  Mulholland eventually came to project and dismissed leakage.  Then on March 12, 1928, a strange thing happened.  Water level had been 3 inches from top of dam for some time.  Suddenly, the pool elevation on the staff gauge dropped 3.6 inches.  That would mean a million cubic feet of water would have been released but no water was seen.  In reality the dam floated up due to uplift the 3.6 inches.  Just before midnight the dam broke loose from the left abutment, the dam twisted in the center, and then broke loose from the right abutment, sending large wall of water downstream.</a:t>
            </a:r>
          </a:p>
        </p:txBody>
      </p:sp>
      <p:sp>
        <p:nvSpPr>
          <p:cNvPr id="88068" name="Footer Placeholder 3"/>
          <p:cNvSpPr>
            <a:spLocks noGrp="1"/>
          </p:cNvSpPr>
          <p:nvPr>
            <p:ph type="ftr" sz="quarter" idx="4"/>
          </p:nvPr>
        </p:nvSpPr>
        <p:spPr>
          <a:noFill/>
        </p:spPr>
        <p:txBody>
          <a:bodyPr/>
          <a:lstStyle/>
          <a:p>
            <a:r>
              <a:rPr lang="en-US"/>
              <a:t>Case History - Concrete Dams</a:t>
            </a:r>
          </a:p>
        </p:txBody>
      </p:sp>
      <p:sp>
        <p:nvSpPr>
          <p:cNvPr id="88069" name="Slide Number Placeholder 4"/>
          <p:cNvSpPr>
            <a:spLocks noGrp="1"/>
          </p:cNvSpPr>
          <p:nvPr>
            <p:ph type="sldNum" sz="quarter" idx="5"/>
          </p:nvPr>
        </p:nvSpPr>
        <p:spPr>
          <a:noFill/>
        </p:spPr>
        <p:txBody>
          <a:bodyPr/>
          <a:lstStyle/>
          <a:p>
            <a:fld id="{8B91E692-F036-418A-98C5-991E24C9A541}" type="slidenum">
              <a:rPr lang="en-US"/>
              <a:pPr/>
              <a:t>90</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p:spPr>
        <p:txBody>
          <a:bodyPr/>
          <a:lstStyle/>
          <a:p>
            <a:pPr eaLnBrk="1" hangingPunct="1"/>
            <a:r>
              <a:rPr lang="en-US" dirty="0" smtClean="0"/>
              <a:t>The reservoir emptied its 12.5 billion gallons of water in less than an hour.  A camp of Edison power construction workers was in the canyon.  87 died but there were some who had buttoned down their tents that floated to the surface and they survived.  Telephone operators spread the news downstream and alerted local law enforcement officers.  A couple of motorcycle cops jumped on their cycles and spread the news like modern day Paul Reveres.  This was like their early warning system.</a:t>
            </a:r>
          </a:p>
        </p:txBody>
      </p:sp>
      <p:sp>
        <p:nvSpPr>
          <p:cNvPr id="89092" name="Footer Placeholder 3"/>
          <p:cNvSpPr>
            <a:spLocks noGrp="1"/>
          </p:cNvSpPr>
          <p:nvPr>
            <p:ph type="ftr" sz="quarter" idx="4"/>
          </p:nvPr>
        </p:nvSpPr>
        <p:spPr>
          <a:noFill/>
        </p:spPr>
        <p:txBody>
          <a:bodyPr/>
          <a:lstStyle/>
          <a:p>
            <a:r>
              <a:rPr lang="en-US"/>
              <a:t>Case History - Concrete Dams</a:t>
            </a:r>
          </a:p>
        </p:txBody>
      </p:sp>
      <p:sp>
        <p:nvSpPr>
          <p:cNvPr id="89093" name="Slide Number Placeholder 4"/>
          <p:cNvSpPr>
            <a:spLocks noGrp="1"/>
          </p:cNvSpPr>
          <p:nvPr>
            <p:ph type="sldNum" sz="quarter" idx="5"/>
          </p:nvPr>
        </p:nvSpPr>
        <p:spPr>
          <a:noFill/>
        </p:spPr>
        <p:txBody>
          <a:bodyPr/>
          <a:lstStyle/>
          <a:p>
            <a:fld id="{EA935830-BC32-4D2A-9054-6F346F797348}" type="slidenum">
              <a:rPr lang="en-US"/>
              <a:pPr/>
              <a:t>91</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pPr eaLnBrk="1" hangingPunct="1"/>
            <a:r>
              <a:rPr lang="en-US" dirty="0" smtClean="0"/>
              <a:t>What actually happened was that the dam was built on a series of landslides and a fault.  Water seeped through the fault gouge and broke abutments loose.  More than 450 people were killed.  Not sure how many because there was no accounting of a migrant workers camp below the dam.</a:t>
            </a:r>
          </a:p>
          <a:p>
            <a:pPr eaLnBrk="1" hangingPunct="1"/>
            <a:r>
              <a:rPr lang="en-US" dirty="0" smtClean="0"/>
              <a:t>Mulholland was a broken man.  He was put on trial for negligence and said, “I envy the dead.”</a:t>
            </a:r>
          </a:p>
          <a:p>
            <a:pPr eaLnBrk="1" hangingPunct="1"/>
            <a:endParaRPr lang="en-US" dirty="0" smtClean="0"/>
          </a:p>
          <a:p>
            <a:pPr eaLnBrk="1" hangingPunct="1"/>
            <a:r>
              <a:rPr lang="en-US" dirty="0" smtClean="0"/>
              <a:t>Whenever</a:t>
            </a:r>
            <a:r>
              <a:rPr lang="en-US" baseline="0" dirty="0" smtClean="0"/>
              <a:t> there’s a disaster or failure, we ask, “What can we learn from this?”</a:t>
            </a:r>
          </a:p>
          <a:p>
            <a:pPr eaLnBrk="1" hangingPunct="1"/>
            <a:r>
              <a:rPr lang="en-US" baseline="0" dirty="0" smtClean="0"/>
              <a:t>Outcomes from St. Francis Dam:  first state dam safety program that became model for other states;  engineering geology profession was born; new dam projects require board of consultants (no longer may one person solely design a project like Mulholland did); a lot more conservatism in designs for awhile, e.g., Hoover was originally designed as a thin arch but then became a semi-gravity arch.</a:t>
            </a:r>
            <a:endParaRPr lang="en-US" dirty="0" smtClean="0"/>
          </a:p>
        </p:txBody>
      </p:sp>
      <p:sp>
        <p:nvSpPr>
          <p:cNvPr id="90116" name="Footer Placeholder 3"/>
          <p:cNvSpPr>
            <a:spLocks noGrp="1"/>
          </p:cNvSpPr>
          <p:nvPr>
            <p:ph type="ftr" sz="quarter" idx="4"/>
          </p:nvPr>
        </p:nvSpPr>
        <p:spPr>
          <a:noFill/>
        </p:spPr>
        <p:txBody>
          <a:bodyPr/>
          <a:lstStyle/>
          <a:p>
            <a:r>
              <a:rPr lang="en-US"/>
              <a:t>Case History - Concrete Dams</a:t>
            </a:r>
          </a:p>
        </p:txBody>
      </p:sp>
      <p:sp>
        <p:nvSpPr>
          <p:cNvPr id="90117" name="Slide Number Placeholder 4"/>
          <p:cNvSpPr>
            <a:spLocks noGrp="1"/>
          </p:cNvSpPr>
          <p:nvPr>
            <p:ph type="sldNum" sz="quarter" idx="5"/>
          </p:nvPr>
        </p:nvSpPr>
        <p:spPr>
          <a:noFill/>
        </p:spPr>
        <p:txBody>
          <a:bodyPr/>
          <a:lstStyle/>
          <a:p>
            <a:fld id="{66D7E375-53B9-4F60-A09C-63436F11FE18}" type="slidenum">
              <a:rPr lang="en-US"/>
              <a:pPr/>
              <a:t>92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Allegheny 6 </a:t>
            </a:r>
            <a:r>
              <a:rPr lang="en-US" baseline="0" dirty="0" smtClean="0"/>
              <a:t> has a navigation lock on the right abutment, a fixed weir (</a:t>
            </a:r>
            <a:r>
              <a:rPr lang="en-US" baseline="0" dirty="0" err="1" smtClean="0"/>
              <a:t>ungated</a:t>
            </a:r>
            <a:r>
              <a:rPr lang="en-US" baseline="0" dirty="0" smtClean="0"/>
              <a:t>) for the dam, and a non-federal hydropower plant on the left abutment.  The hydropower plant was added in the 1989.</a:t>
            </a:r>
            <a:endParaRPr lang="en-US" dirty="0"/>
          </a:p>
        </p:txBody>
      </p:sp>
      <p:sp>
        <p:nvSpPr>
          <p:cNvPr id="4" name="Slide Number Placeholder 3"/>
          <p:cNvSpPr>
            <a:spLocks noGrp="1"/>
          </p:cNvSpPr>
          <p:nvPr>
            <p:ph type="sldNum" sz="quarter" idx="10"/>
          </p:nvPr>
        </p:nvSpPr>
        <p:spPr/>
        <p:txBody>
          <a:bodyPr/>
          <a:lstStyle/>
          <a:p>
            <a:fld id="{8CA820E8-A445-4292-A3D3-00A90262B099}"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defRPr/>
            </a:pPr>
            <a:r>
              <a:rPr lang="en-US" dirty="0" smtClean="0">
                <a:solidFill>
                  <a:schemeClr val="bg1"/>
                </a:solidFill>
                <a:effectLst>
                  <a:outerShdw blurRad="38100" dist="38100" dir="2700000" algn="tl">
                    <a:srgbClr val="C0C0C0"/>
                  </a:outerShdw>
                </a:effectLst>
              </a:rPr>
              <a:t>The concrete</a:t>
            </a:r>
            <a:r>
              <a:rPr lang="en-US" baseline="0" dirty="0" smtClean="0">
                <a:solidFill>
                  <a:schemeClr val="bg1"/>
                </a:solidFill>
                <a:effectLst>
                  <a:outerShdw blurRad="38100" dist="38100" dir="2700000" algn="tl">
                    <a:srgbClr val="C0C0C0"/>
                  </a:outerShdw>
                </a:effectLst>
              </a:rPr>
              <a:t> weir was built on timber piles and cribbing.</a:t>
            </a:r>
            <a:endParaRPr lang="en-US" dirty="0" smtClean="0">
              <a:solidFill>
                <a:schemeClr val="bg1"/>
              </a:solidFill>
              <a:effectLst>
                <a:outerShdw blurRad="38100" dist="38100" dir="2700000" algn="tl">
                  <a:srgbClr val="C0C0C0"/>
                </a:outerShdw>
              </a:effectLst>
            </a:endParaRPr>
          </a:p>
          <a:p>
            <a:pPr eaLnBrk="1" hangingPunct="1">
              <a:defRPr/>
            </a:pPr>
            <a:r>
              <a:rPr lang="en-US" dirty="0" smtClean="0">
                <a:solidFill>
                  <a:schemeClr val="bg1"/>
                </a:solidFill>
                <a:effectLst>
                  <a:outerShdw blurRad="38100" dist="38100" dir="2700000" algn="tl">
                    <a:srgbClr val="C0C0C0"/>
                  </a:outerShdw>
                </a:effectLst>
              </a:rPr>
              <a:t>Built 1928</a:t>
            </a:r>
          </a:p>
          <a:p>
            <a:pPr eaLnBrk="1" hangingPunct="1">
              <a:defRPr/>
            </a:pPr>
            <a:r>
              <a:rPr lang="en-US" dirty="0" smtClean="0">
                <a:solidFill>
                  <a:schemeClr val="bg1"/>
                </a:solidFill>
                <a:effectLst>
                  <a:outerShdw blurRad="38100" dist="38100" dir="2700000" algn="tl">
                    <a:srgbClr val="C0C0C0"/>
                  </a:outerShdw>
                </a:effectLst>
              </a:rPr>
              <a:t> Single Chamber: 56’x360’</a:t>
            </a:r>
          </a:p>
          <a:p>
            <a:pPr eaLnBrk="1" hangingPunct="1">
              <a:defRPr/>
            </a:pPr>
            <a:r>
              <a:rPr lang="en-US" dirty="0" smtClean="0">
                <a:solidFill>
                  <a:schemeClr val="bg1"/>
                </a:solidFill>
                <a:effectLst>
                  <a:outerShdw blurRad="38100" dist="38100" dir="2700000" algn="tl">
                    <a:srgbClr val="C0C0C0"/>
                  </a:outerShdw>
                </a:effectLst>
              </a:rPr>
              <a:t> Fixed Crest Dam: 992 ft long</a:t>
            </a:r>
          </a:p>
          <a:p>
            <a:pPr eaLnBrk="1" hangingPunct="1">
              <a:defRPr/>
            </a:pPr>
            <a:r>
              <a:rPr lang="en-US" dirty="0" smtClean="0">
                <a:solidFill>
                  <a:schemeClr val="bg1"/>
                </a:solidFill>
                <a:effectLst>
                  <a:outerShdw blurRad="38100" dist="38100" dir="2700000" algn="tl">
                    <a:srgbClr val="C0C0C0"/>
                  </a:outerShdw>
                </a:effectLst>
              </a:rPr>
              <a:t> Built on Wood Piles &amp; Cribbing</a:t>
            </a:r>
          </a:p>
          <a:p>
            <a:pPr eaLnBrk="1" hangingPunct="1">
              <a:defRPr/>
            </a:pPr>
            <a:r>
              <a:rPr lang="en-US" dirty="0" smtClean="0">
                <a:solidFill>
                  <a:schemeClr val="bg1"/>
                </a:solidFill>
                <a:effectLst>
                  <a:outerShdw blurRad="38100" dist="38100" dir="2700000" algn="tl">
                    <a:srgbClr val="C0C0C0"/>
                  </a:outerShdw>
                </a:effectLst>
              </a:rPr>
              <a:t> Vertical Lift: 12.4 ft</a:t>
            </a:r>
          </a:p>
          <a:p>
            <a:pPr eaLnBrk="1" hangingPunct="1">
              <a:defRPr/>
            </a:pPr>
            <a:r>
              <a:rPr lang="en-US" dirty="0" smtClean="0">
                <a:solidFill>
                  <a:schemeClr val="bg1"/>
                </a:solidFill>
                <a:effectLst>
                  <a:outerShdw blurRad="38100" dist="38100" dir="2700000" algn="tl">
                    <a:srgbClr val="C0C0C0"/>
                  </a:outerShdw>
                </a:effectLst>
              </a:rPr>
              <a:t> Primary Traffic: Recreational Navigation</a:t>
            </a:r>
          </a:p>
          <a:p>
            <a:pPr eaLnBrk="1" hangingPunct="1">
              <a:defRPr/>
            </a:pPr>
            <a:r>
              <a:rPr lang="en-US" dirty="0" smtClean="0">
                <a:solidFill>
                  <a:schemeClr val="bg1"/>
                </a:solidFill>
                <a:effectLst>
                  <a:outerShdw blurRad="38100" dist="38100" dir="2700000" algn="tl">
                    <a:srgbClr val="C0C0C0"/>
                  </a:outerShdw>
                </a:effectLst>
              </a:rPr>
              <a:t> Secondary: Sand &amp; Gravel, Magnetite</a:t>
            </a:r>
          </a:p>
          <a:p>
            <a:pPr eaLnBrk="1" hangingPunct="1">
              <a:defRPr/>
            </a:pPr>
            <a:r>
              <a:rPr lang="en-US" dirty="0" smtClean="0">
                <a:solidFill>
                  <a:schemeClr val="bg1"/>
                </a:solidFill>
                <a:effectLst>
                  <a:outerShdw blurRad="38100" dist="38100" dir="2700000" algn="tl">
                    <a:srgbClr val="C0C0C0"/>
                  </a:outerShdw>
                </a:effectLst>
              </a:rPr>
              <a:t>Hydropower added 1989: 9.5 MW</a:t>
            </a:r>
          </a:p>
          <a:p>
            <a:pPr eaLnBrk="1" hangingPunct="1">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8CA820E8-A445-4292-A3D3-00A90262B099}"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152400"/>
            <a:ext cx="215265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152400"/>
            <a:ext cx="6305550" cy="5973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F4B7F1BA-D67F-4C9B-A45C-B616BB130228}"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03CC7D5-AADD-49FA-8209-475AB0712B2E}"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6195FBA0-85FA-41DD-A1DD-482288AB0F1B}"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FAD4C019-37C7-4484-AE0D-6330E9A36984}"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978772D2-7AE8-4A93-AA45-9019B250B68F}"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lvl1pPr>
          </a:lstStyle>
          <a:p>
            <a:fld id="{62ABEF5F-8FA6-440F-B410-7B1ED1EF4D37}"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2BF0D79-5E21-4B51-83BC-01370C6300A1}"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D8660489-68D3-439A-9BFF-659C217B7CE4}"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E100AD57-2CF4-4544-96CA-35FCAB7A7A6B}"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F4F2CABE-9980-4043-AA6F-5024EEE23119}"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211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D79B778-9B5B-44B4-90AA-9D0DD5F65344}"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2324101" y="871539"/>
            <a:ext cx="6211711" cy="73183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41867" y="2057401"/>
            <a:ext cx="7993945" cy="688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1867" y="2898776"/>
            <a:ext cx="7993945" cy="688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DF63E04-7693-4019-8595-156999D67A71}" type="slidenum">
              <a:rPr lang="en-US"/>
              <a:pPr>
                <a:defRPr/>
              </a:pPr>
              <a:t>‹#›</a:t>
            </a:fld>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67405" y="305098"/>
            <a:ext cx="7542893" cy="57909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17"/>
          <p:cNvSpPr>
            <a:spLocks noGrp="1" noChangeArrowheads="1"/>
          </p:cNvSpPr>
          <p:nvPr>
            <p:ph type="dt" sz="half" idx="10"/>
          </p:nvPr>
        </p:nvSpPr>
        <p:spPr>
          <a:xfrm>
            <a:off x="1067405" y="6247805"/>
            <a:ext cx="1905000" cy="458391"/>
          </a:xfrm>
          <a:prstGeom prst="rect">
            <a:avLst/>
          </a:prstGeom>
          <a:ln/>
        </p:spPr>
        <p:txBody>
          <a:bodyPr lIns="86493" tIns="43247" rIns="86493" bIns="43247"/>
          <a:lstStyle>
            <a:lvl1pPr>
              <a:defRPr/>
            </a:lvl1pPr>
          </a:lstStyle>
          <a:p>
            <a:pPr>
              <a:defRPr/>
            </a:pPr>
            <a:endParaRPr lang="en-US"/>
          </a:p>
        </p:txBody>
      </p:sp>
      <p:sp>
        <p:nvSpPr>
          <p:cNvPr id="4" name="Rectangle 18"/>
          <p:cNvSpPr>
            <a:spLocks noGrp="1" noChangeArrowheads="1"/>
          </p:cNvSpPr>
          <p:nvPr>
            <p:ph type="ftr" sz="quarter" idx="11"/>
          </p:nvPr>
        </p:nvSpPr>
        <p:spPr>
          <a:xfrm>
            <a:off x="3429001" y="6247805"/>
            <a:ext cx="2895298" cy="458391"/>
          </a:xfrm>
          <a:prstGeom prst="rect">
            <a:avLst/>
          </a:prstGeom>
          <a:ln/>
        </p:spPr>
        <p:txBody>
          <a:bodyPr lIns="86493" tIns="43247" rIns="86493" bIns="43247"/>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AD449866-80B5-4917-9951-2E2FC792E75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18" Type="http://schemas.openxmlformats.org/officeDocument/2006/relationships/hyperlink" Target="mailto:jose.hernandez@usace.army.mil"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jpeg"/><Relationship Id="rId2" Type="http://schemas.openxmlformats.org/officeDocument/2006/relationships/slideLayout" Target="../slideLayouts/slideLayout2.xml"/><Relationship Id="rId16" Type="http://schemas.openxmlformats.org/officeDocument/2006/relationships/image" Target="../media/image4.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2" name="Picture 3" descr="SuttonDam"/>
          <p:cNvPicPr>
            <a:picLocks noChangeAspect="1" noChangeArrowheads="1"/>
          </p:cNvPicPr>
          <p:nvPr userDrawn="1"/>
        </p:nvPicPr>
        <p:blipFill>
          <a:blip r:embed="rId13" cstate="print"/>
          <a:srcRect/>
          <a:stretch>
            <a:fillRect/>
          </a:stretch>
        </p:blipFill>
        <p:spPr bwMode="auto">
          <a:xfrm>
            <a:off x="4072288" y="3581400"/>
            <a:ext cx="5071712" cy="3516945"/>
          </a:xfrm>
          <a:prstGeom prst="rect">
            <a:avLst/>
          </a:prstGeom>
          <a:noFill/>
          <a:ln w="9525">
            <a:noFill/>
            <a:miter lim="800000"/>
            <a:headEnd/>
            <a:tailEnd/>
          </a:ln>
        </p:spPr>
      </p:pic>
      <p:pic>
        <p:nvPicPr>
          <p:cNvPr id="14" name="Picture 2" descr="Lock &amp; Dam 6 - Photos - 2009-01-13 - 004"/>
          <p:cNvPicPr>
            <a:picLocks noChangeAspect="1" noChangeArrowheads="1"/>
          </p:cNvPicPr>
          <p:nvPr userDrawn="1"/>
        </p:nvPicPr>
        <p:blipFill>
          <a:blip r:embed="rId14" cstate="print"/>
          <a:srcRect/>
          <a:stretch>
            <a:fillRect/>
          </a:stretch>
        </p:blipFill>
        <p:spPr bwMode="auto">
          <a:xfrm>
            <a:off x="5029200" y="1157295"/>
            <a:ext cx="4133413" cy="2746411"/>
          </a:xfrm>
          <a:prstGeom prst="rect">
            <a:avLst/>
          </a:prstGeom>
          <a:noFill/>
          <a:ln w="9525">
            <a:noFill/>
            <a:miter lim="800000"/>
            <a:headEnd/>
            <a:tailEnd/>
          </a:ln>
        </p:spPr>
      </p:pic>
      <p:sp>
        <p:nvSpPr>
          <p:cNvPr id="13" name="Freeform 12"/>
          <p:cNvSpPr/>
          <p:nvPr userDrawn="1"/>
        </p:nvSpPr>
        <p:spPr>
          <a:xfrm>
            <a:off x="0" y="-7258"/>
            <a:ext cx="9129486" cy="6894286"/>
          </a:xfrm>
          <a:custGeom>
            <a:avLst/>
            <a:gdLst>
              <a:gd name="connsiteX0" fmla="*/ 0 w 9129486"/>
              <a:gd name="connsiteY0" fmla="*/ 0 h 6894286"/>
              <a:gd name="connsiteX1" fmla="*/ 9129486 w 9129486"/>
              <a:gd name="connsiteY1" fmla="*/ 0 h 6894286"/>
              <a:gd name="connsiteX2" fmla="*/ 9129486 w 9129486"/>
              <a:gd name="connsiteY2" fmla="*/ 1669143 h 6894286"/>
              <a:gd name="connsiteX3" fmla="*/ 8824686 w 9129486"/>
              <a:gd name="connsiteY3" fmla="*/ 1669143 h 6894286"/>
              <a:gd name="connsiteX4" fmla="*/ 8432800 w 9129486"/>
              <a:gd name="connsiteY4" fmla="*/ 1683657 h 6894286"/>
              <a:gd name="connsiteX5" fmla="*/ 8026400 w 9129486"/>
              <a:gd name="connsiteY5" fmla="*/ 1756229 h 6894286"/>
              <a:gd name="connsiteX6" fmla="*/ 7649029 w 9129486"/>
              <a:gd name="connsiteY6" fmla="*/ 1872343 h 6894286"/>
              <a:gd name="connsiteX7" fmla="*/ 7097486 w 9129486"/>
              <a:gd name="connsiteY7" fmla="*/ 2061029 h 6894286"/>
              <a:gd name="connsiteX8" fmla="*/ 6647543 w 9129486"/>
              <a:gd name="connsiteY8" fmla="*/ 2278743 h 6894286"/>
              <a:gd name="connsiteX9" fmla="*/ 6313714 w 9129486"/>
              <a:gd name="connsiteY9" fmla="*/ 2496457 h 6894286"/>
              <a:gd name="connsiteX10" fmla="*/ 5892800 w 9129486"/>
              <a:gd name="connsiteY10" fmla="*/ 2844800 h 6894286"/>
              <a:gd name="connsiteX11" fmla="*/ 5457371 w 9129486"/>
              <a:gd name="connsiteY11" fmla="*/ 3251200 h 6894286"/>
              <a:gd name="connsiteX12" fmla="*/ 5138057 w 9129486"/>
              <a:gd name="connsiteY12" fmla="*/ 3628571 h 6894286"/>
              <a:gd name="connsiteX13" fmla="*/ 4804229 w 9129486"/>
              <a:gd name="connsiteY13" fmla="*/ 4107543 h 6894286"/>
              <a:gd name="connsiteX14" fmla="*/ 4542971 w 9129486"/>
              <a:gd name="connsiteY14" fmla="*/ 4601029 h 6894286"/>
              <a:gd name="connsiteX15" fmla="*/ 4296229 w 9129486"/>
              <a:gd name="connsiteY15" fmla="*/ 5210629 h 6894286"/>
              <a:gd name="connsiteX16" fmla="*/ 4136571 w 9129486"/>
              <a:gd name="connsiteY16" fmla="*/ 5820229 h 6894286"/>
              <a:gd name="connsiteX17" fmla="*/ 4064000 w 9129486"/>
              <a:gd name="connsiteY17" fmla="*/ 6299200 h 6894286"/>
              <a:gd name="connsiteX18" fmla="*/ 4020457 w 9129486"/>
              <a:gd name="connsiteY18" fmla="*/ 6894286 h 6894286"/>
              <a:gd name="connsiteX19" fmla="*/ 0 w 9129486"/>
              <a:gd name="connsiteY19" fmla="*/ 6865257 h 6894286"/>
              <a:gd name="connsiteX20" fmla="*/ 0 w 9129486"/>
              <a:gd name="connsiteY20" fmla="*/ 0 h 689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29486" h="6894286">
                <a:moveTo>
                  <a:pt x="0" y="0"/>
                </a:moveTo>
                <a:lnTo>
                  <a:pt x="9129486" y="0"/>
                </a:lnTo>
                <a:lnTo>
                  <a:pt x="9129486" y="1669143"/>
                </a:lnTo>
                <a:lnTo>
                  <a:pt x="8824686" y="1669143"/>
                </a:lnTo>
                <a:lnTo>
                  <a:pt x="8432800" y="1683657"/>
                </a:lnTo>
                <a:lnTo>
                  <a:pt x="8026400" y="1756229"/>
                </a:lnTo>
                <a:lnTo>
                  <a:pt x="7649029" y="1872343"/>
                </a:lnTo>
                <a:lnTo>
                  <a:pt x="7097486" y="2061029"/>
                </a:lnTo>
                <a:lnTo>
                  <a:pt x="6647543" y="2278743"/>
                </a:lnTo>
                <a:lnTo>
                  <a:pt x="6313714" y="2496457"/>
                </a:lnTo>
                <a:lnTo>
                  <a:pt x="5892800" y="2844800"/>
                </a:lnTo>
                <a:lnTo>
                  <a:pt x="5457371" y="3251200"/>
                </a:lnTo>
                <a:lnTo>
                  <a:pt x="5138057" y="3628571"/>
                </a:lnTo>
                <a:lnTo>
                  <a:pt x="4804229" y="4107543"/>
                </a:lnTo>
                <a:lnTo>
                  <a:pt x="4542971" y="4601029"/>
                </a:lnTo>
                <a:lnTo>
                  <a:pt x="4296229" y="5210629"/>
                </a:lnTo>
                <a:lnTo>
                  <a:pt x="4136571" y="5820229"/>
                </a:lnTo>
                <a:lnTo>
                  <a:pt x="4064000" y="6299200"/>
                </a:lnTo>
                <a:lnTo>
                  <a:pt x="4020457" y="6894286"/>
                </a:lnTo>
                <a:lnTo>
                  <a:pt x="0" y="6865257"/>
                </a:lnTo>
                <a:lnTo>
                  <a:pt x="0" y="0"/>
                </a:lnTo>
                <a:close/>
              </a:path>
            </a:pathLst>
          </a:custGeom>
          <a:solidFill>
            <a:schemeClr val="bg1">
              <a:lumMod val="95000"/>
            </a:schemeClr>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USACE_logo"/>
          <p:cNvPicPr>
            <a:picLocks noChangeAspect="1" noChangeArrowheads="1"/>
          </p:cNvPicPr>
          <p:nvPr userDrawn="1"/>
        </p:nvPicPr>
        <p:blipFill>
          <a:blip r:embed="rId15" cstate="print"/>
          <a:srcRect/>
          <a:stretch>
            <a:fillRect/>
          </a:stretch>
        </p:blipFill>
        <p:spPr bwMode="auto">
          <a:xfrm>
            <a:off x="228600" y="5081588"/>
            <a:ext cx="1371600" cy="938213"/>
          </a:xfrm>
          <a:prstGeom prst="rect">
            <a:avLst/>
          </a:prstGeom>
          <a:noFill/>
        </p:spPr>
      </p:pic>
      <p:sp>
        <p:nvSpPr>
          <p:cNvPr id="1043" name="Line 19"/>
          <p:cNvSpPr>
            <a:spLocks noChangeShapeType="1"/>
          </p:cNvSpPr>
          <p:nvPr/>
        </p:nvSpPr>
        <p:spPr bwMode="auto">
          <a:xfrm>
            <a:off x="4953000" y="3886200"/>
            <a:ext cx="4191000" cy="0"/>
          </a:xfrm>
          <a:prstGeom prst="line">
            <a:avLst/>
          </a:prstGeom>
          <a:noFill/>
          <a:ln w="63500">
            <a:solidFill>
              <a:schemeClr val="bg1"/>
            </a:solidFill>
            <a:round/>
            <a:headEnd/>
            <a:tailEnd/>
          </a:ln>
          <a:effectLst/>
        </p:spPr>
        <p:txBody>
          <a:bodyPr/>
          <a:lstStyle/>
          <a:p>
            <a:endParaRPr lang="en-US"/>
          </a:p>
        </p:txBody>
      </p:sp>
      <p:sp>
        <p:nvSpPr>
          <p:cNvPr id="1026" name="Rectangle 2"/>
          <p:cNvSpPr>
            <a:spLocks noGrp="1" noChangeArrowheads="1"/>
          </p:cNvSpPr>
          <p:nvPr>
            <p:ph type="title"/>
          </p:nvPr>
        </p:nvSpPr>
        <p:spPr bwMode="auto">
          <a:xfrm>
            <a:off x="76200" y="152400"/>
            <a:ext cx="6324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PRESENTATION TITLE</a:t>
            </a:r>
          </a:p>
        </p:txBody>
      </p:sp>
      <p:sp>
        <p:nvSpPr>
          <p:cNvPr id="1033" name="Text Box 9"/>
          <p:cNvSpPr txBox="1">
            <a:spLocks noChangeArrowheads="1"/>
          </p:cNvSpPr>
          <p:nvPr/>
        </p:nvSpPr>
        <p:spPr bwMode="auto">
          <a:xfrm>
            <a:off x="136525" y="6096000"/>
            <a:ext cx="2454275" cy="549275"/>
          </a:xfrm>
          <a:prstGeom prst="rect">
            <a:avLst/>
          </a:prstGeom>
          <a:noFill/>
          <a:ln w="9525">
            <a:noFill/>
            <a:miter lim="800000"/>
            <a:headEnd/>
            <a:tailEnd/>
          </a:ln>
          <a:effectLst/>
        </p:spPr>
        <p:txBody>
          <a:bodyPr wrap="square">
            <a:spAutoFit/>
          </a:bodyPr>
          <a:lstStyle/>
          <a:p>
            <a:r>
              <a:rPr lang="en-US" sz="1200" b="1" dirty="0" smtClean="0"/>
              <a:t>Corps </a:t>
            </a:r>
            <a:r>
              <a:rPr lang="en-US" sz="1200" b="1" dirty="0"/>
              <a:t>of Engineers</a:t>
            </a:r>
          </a:p>
          <a:p>
            <a:r>
              <a:rPr lang="en-US" b="1" dirty="0"/>
              <a:t>BUILDING STRONG</a:t>
            </a:r>
            <a:r>
              <a:rPr lang="en-US" sz="1400" b="1" baseline="-25000" dirty="0"/>
              <a:t>®</a:t>
            </a:r>
          </a:p>
        </p:txBody>
      </p:sp>
      <p:pic>
        <p:nvPicPr>
          <p:cNvPr id="10" name="Picture 23"/>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28600" y="3886200"/>
            <a:ext cx="1207672" cy="1131304"/>
          </a:xfrm>
          <a:prstGeom prst="rect">
            <a:avLst/>
          </a:prstGeom>
          <a:noFill/>
        </p:spPr>
      </p:pic>
      <p:pic>
        <p:nvPicPr>
          <p:cNvPr id="11" name="Picture 25"/>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1676400" y="3886200"/>
            <a:ext cx="1143000" cy="1143000"/>
          </a:xfrm>
          <a:prstGeom prst="rect">
            <a:avLst/>
          </a:prstGeom>
          <a:noFill/>
        </p:spPr>
      </p:pic>
      <p:sp>
        <p:nvSpPr>
          <p:cNvPr id="16" name="Text Box 4"/>
          <p:cNvSpPr txBox="1">
            <a:spLocks noChangeArrowheads="1"/>
          </p:cNvSpPr>
          <p:nvPr userDrawn="1"/>
        </p:nvSpPr>
        <p:spPr bwMode="auto">
          <a:xfrm>
            <a:off x="152400" y="1981200"/>
            <a:ext cx="3505200" cy="1908215"/>
          </a:xfrm>
          <a:prstGeom prst="rect">
            <a:avLst/>
          </a:prstGeom>
          <a:noFill/>
          <a:ln w="9525">
            <a:noFill/>
            <a:miter lim="800000"/>
            <a:headEnd/>
            <a:tailEnd/>
          </a:ln>
          <a:effectLst/>
        </p:spPr>
        <p:txBody>
          <a:bodyPr>
            <a:spAutoFit/>
          </a:bodyPr>
          <a:lstStyle/>
          <a:p>
            <a:r>
              <a:rPr lang="en-US" sz="1400" b="1" dirty="0" smtClean="0"/>
              <a:t>Robert Taylor, P.E.</a:t>
            </a:r>
          </a:p>
          <a:p>
            <a:r>
              <a:rPr lang="en-US" sz="1400" dirty="0" smtClean="0"/>
              <a:t>Regional Dam Safety Program Manager</a:t>
            </a:r>
          </a:p>
          <a:p>
            <a:r>
              <a:rPr lang="en-US" sz="1400" dirty="0" smtClean="0"/>
              <a:t>U.S. Army Corps of Engineers</a:t>
            </a:r>
          </a:p>
          <a:p>
            <a:r>
              <a:rPr lang="en-US" sz="1400" dirty="0" smtClean="0"/>
              <a:t>Great Lakes &amp; Ohio River Division    </a:t>
            </a:r>
          </a:p>
          <a:p>
            <a:r>
              <a:rPr lang="en-US" sz="1400" dirty="0" smtClean="0">
                <a:hlinkClick r:id="rId18"/>
              </a:rPr>
              <a:t>Robert.E.Taylor@usace.army.mil</a:t>
            </a:r>
            <a:endParaRPr lang="en-US" sz="1400" dirty="0" smtClean="0"/>
          </a:p>
          <a:p>
            <a:pPr>
              <a:spcBef>
                <a:spcPts val="0"/>
              </a:spcBef>
            </a:pPr>
            <a:endParaRPr lang="en-US" sz="1200" dirty="0" smtClean="0"/>
          </a:p>
          <a:p>
            <a:pPr>
              <a:spcBef>
                <a:spcPts val="0"/>
              </a:spcBef>
            </a:pPr>
            <a:r>
              <a:rPr lang="en-US" sz="1200" dirty="0" smtClean="0"/>
              <a:t>Dam Safety Workshop</a:t>
            </a:r>
          </a:p>
          <a:p>
            <a:pPr>
              <a:spcBef>
                <a:spcPts val="0"/>
              </a:spcBef>
            </a:pPr>
            <a:r>
              <a:rPr lang="en-US" sz="1200" dirty="0" smtClean="0"/>
              <a:t>Brasília, Brazil</a:t>
            </a:r>
          </a:p>
          <a:p>
            <a:pPr>
              <a:spcBef>
                <a:spcPts val="0"/>
              </a:spcBef>
            </a:pPr>
            <a:r>
              <a:rPr lang="en-US" sz="1200" dirty="0" smtClean="0"/>
              <a:t>20-24 May 2013</a:t>
            </a:r>
            <a:endParaRPr lang="en-US" sz="1400" dirty="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rtl="0" fontAlgn="base">
        <a:spcBef>
          <a:spcPct val="0"/>
        </a:spcBef>
        <a:spcAft>
          <a:spcPct val="0"/>
        </a:spcAft>
        <a:defRPr sz="3600" b="1">
          <a:solidFill>
            <a:schemeClr val="tx2"/>
          </a:solidFill>
          <a:latin typeface="+mj-lt"/>
          <a:ea typeface="+mj-ea"/>
          <a:cs typeface="+mj-cs"/>
        </a:defRPr>
      </a:lvl1pPr>
      <a:lvl2pPr algn="l" rtl="0" fontAlgn="base">
        <a:spcBef>
          <a:spcPct val="0"/>
        </a:spcBef>
        <a:spcAft>
          <a:spcPct val="0"/>
        </a:spcAft>
        <a:defRPr sz="3600" b="1">
          <a:solidFill>
            <a:schemeClr val="tx2"/>
          </a:solidFill>
          <a:latin typeface="Arial" charset="0"/>
        </a:defRPr>
      </a:lvl2pPr>
      <a:lvl3pPr algn="l" rtl="0" fontAlgn="base">
        <a:spcBef>
          <a:spcPct val="0"/>
        </a:spcBef>
        <a:spcAft>
          <a:spcPct val="0"/>
        </a:spcAft>
        <a:defRPr sz="3600" b="1">
          <a:solidFill>
            <a:schemeClr val="tx2"/>
          </a:solidFill>
          <a:latin typeface="Arial" charset="0"/>
        </a:defRPr>
      </a:lvl3pPr>
      <a:lvl4pPr algn="l" rtl="0" fontAlgn="base">
        <a:spcBef>
          <a:spcPct val="0"/>
        </a:spcBef>
        <a:spcAft>
          <a:spcPct val="0"/>
        </a:spcAft>
        <a:defRPr sz="3600" b="1">
          <a:solidFill>
            <a:schemeClr val="tx2"/>
          </a:solidFill>
          <a:latin typeface="Arial" charset="0"/>
        </a:defRPr>
      </a:lvl4pPr>
      <a:lvl5pPr algn="l" rtl="0" fontAlgn="base">
        <a:spcBef>
          <a:spcPct val="0"/>
        </a:spcBef>
        <a:spcAft>
          <a:spcPct val="0"/>
        </a:spcAft>
        <a:defRPr sz="3600" b="1">
          <a:solidFill>
            <a:schemeClr val="tx2"/>
          </a:solidFill>
          <a:latin typeface="Arial"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3886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sldNum" sz="quarter" idx="4"/>
          </p:nvPr>
        </p:nvSpPr>
        <p:spPr bwMode="auto">
          <a:xfrm>
            <a:off x="36576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fld id="{3687647A-9332-4357-AB56-6FD9E33C24C2}" type="slidenum">
              <a:rPr lang="en-US"/>
              <a:pPr/>
              <a:t>‹#›</a:t>
            </a:fld>
            <a:endParaRPr lang="en-US"/>
          </a:p>
        </p:txBody>
      </p:sp>
      <p:sp>
        <p:nvSpPr>
          <p:cNvPr id="3082" name="Line 10"/>
          <p:cNvSpPr>
            <a:spLocks noChangeShapeType="1"/>
          </p:cNvSpPr>
          <p:nvPr/>
        </p:nvSpPr>
        <p:spPr bwMode="auto">
          <a:xfrm flipH="1">
            <a:off x="381000" y="6324600"/>
            <a:ext cx="7467600" cy="0"/>
          </a:xfrm>
          <a:prstGeom prst="line">
            <a:avLst/>
          </a:prstGeom>
          <a:noFill/>
          <a:ln w="9525">
            <a:solidFill>
              <a:schemeClr val="tx1"/>
            </a:solidFill>
            <a:round/>
            <a:headEnd/>
            <a:tailEnd/>
          </a:ln>
          <a:effectLst/>
        </p:spPr>
        <p:txBody>
          <a:bodyPr/>
          <a:lstStyle/>
          <a:p>
            <a:endParaRPr lang="en-US"/>
          </a:p>
        </p:txBody>
      </p:sp>
      <p:pic>
        <p:nvPicPr>
          <p:cNvPr id="8" name="Picture 8" descr="USACE_logo"/>
          <p:cNvPicPr>
            <a:picLocks noChangeAspect="1" noChangeArrowheads="1"/>
          </p:cNvPicPr>
          <p:nvPr userDrawn="1"/>
        </p:nvPicPr>
        <p:blipFill>
          <a:blip r:embed="rId15" cstate="print"/>
          <a:srcRect/>
          <a:stretch>
            <a:fillRect/>
          </a:stretch>
        </p:blipFill>
        <p:spPr bwMode="auto">
          <a:xfrm>
            <a:off x="8106597" y="5943600"/>
            <a:ext cx="1037403" cy="709613"/>
          </a:xfrm>
          <a:prstGeom prst="rect">
            <a:avLst/>
          </a:prstGeom>
          <a:noFill/>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fontAlgn="base">
        <a:spcBef>
          <a:spcPct val="20000"/>
        </a:spcBef>
        <a:spcAft>
          <a:spcPct val="0"/>
        </a:spcAft>
        <a:buSzPct val="75000"/>
        <a:buFont typeface="Arial" charset="0"/>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SzPct val="75000"/>
        <a:buFont typeface="Wingdings 3" pitchFamily="18" charset="2"/>
        <a:buChar char="w"/>
        <a:defRPr sz="2000">
          <a:solidFill>
            <a:schemeClr val="tx1"/>
          </a:solidFill>
          <a:latin typeface="+mn-lt"/>
        </a:defRPr>
      </a:lvl4pPr>
      <a:lvl5pPr marL="2057400" indent="-228600" algn="l" rtl="0" fontAlgn="base">
        <a:spcBef>
          <a:spcPct val="20000"/>
        </a:spcBef>
        <a:spcAft>
          <a:spcPct val="0"/>
        </a:spcAft>
        <a:buSzPct val="5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34.wmf"/><Relationship Id="rId4" Type="http://schemas.openxmlformats.org/officeDocument/2006/relationships/oleObject" Target="../embeddings/Microsoft_Word_97_-_2003_Document1.doc"/></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7.xml"/><Relationship Id="rId1" Type="http://schemas.openxmlformats.org/officeDocument/2006/relationships/vmlDrawing" Target="../drawings/vmlDrawing2.vml"/><Relationship Id="rId5" Type="http://schemas.openxmlformats.org/officeDocument/2006/relationships/image" Target="../media/image37.wmf"/><Relationship Id="rId4" Type="http://schemas.openxmlformats.org/officeDocument/2006/relationships/oleObject" Target="../embeddings/oleObject1.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8.xml"/><Relationship Id="rId1" Type="http://schemas.openxmlformats.org/officeDocument/2006/relationships/vmlDrawing" Target="../drawings/vmlDrawing3.vml"/><Relationship Id="rId5" Type="http://schemas.openxmlformats.org/officeDocument/2006/relationships/image" Target="../media/image38.wmf"/><Relationship Id="rId4" Type="http://schemas.openxmlformats.org/officeDocument/2006/relationships/oleObject" Target="../embeddings/oleObject2.bin"/></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jpe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52.jpeg"/></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3.xml"/><Relationship Id="rId4" Type="http://schemas.openxmlformats.org/officeDocument/2006/relationships/image" Target="../media/image55.jpeg"/></Relationships>
</file>

<file path=ppt/slides/_rels/slide5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61.jpeg"/><Relationship Id="rId4" Type="http://schemas.openxmlformats.org/officeDocument/2006/relationships/image" Target="../media/image60.jpeg"/></Relationships>
</file>

<file path=ppt/slides/_rels/slide5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63.jpeg"/></Relationships>
</file>

<file path=ppt/slides/_rels/slide56.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4.xml"/><Relationship Id="rId1" Type="http://schemas.openxmlformats.org/officeDocument/2006/relationships/vmlDrawing" Target="../drawings/vmlDrawing4.vml"/><Relationship Id="rId5" Type="http://schemas.openxmlformats.org/officeDocument/2006/relationships/image" Target="../media/image74.png"/><Relationship Id="rId4" Type="http://schemas.openxmlformats.org/officeDocument/2006/relationships/oleObject" Target="../embeddings/oleObject3.bin"/></Relationships>
</file>

<file path=ppt/slides/_rels/slide7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2.xml"/><Relationship Id="rId1" Type="http://schemas.openxmlformats.org/officeDocument/2006/relationships/slideLayout" Target="../slideLayouts/slideLayout13.xml"/><Relationship Id="rId4" Type="http://schemas.openxmlformats.org/officeDocument/2006/relationships/image" Target="../media/image84.jpeg"/></Relationships>
</file>

<file path=ppt/slides/_rels/slide8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5.xml"/><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6.xml"/><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7.xml"/><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3.xml"/></Relationships>
</file>

<file path=ppt/slides/_rels/slide8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9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28600" y="152400"/>
            <a:ext cx="7772400" cy="1470025"/>
          </a:xfrm>
        </p:spPr>
        <p:txBody>
          <a:bodyPr/>
          <a:lstStyle/>
          <a:p>
            <a:r>
              <a:rPr lang="en-US" sz="4000" dirty="0" err="1" smtClean="0"/>
              <a:t>Estudos</a:t>
            </a:r>
            <a:r>
              <a:rPr lang="en-US" sz="4000" dirty="0" smtClean="0"/>
              <a:t> de </a:t>
            </a:r>
            <a:r>
              <a:rPr lang="en-US" sz="4000" dirty="0" err="1" smtClean="0"/>
              <a:t>Caso</a:t>
            </a:r>
            <a:r>
              <a:rPr lang="en-US" sz="4000" dirty="0" smtClean="0"/>
              <a:t> de </a:t>
            </a:r>
            <a:r>
              <a:rPr lang="en-US" sz="4000" dirty="0" err="1" smtClean="0"/>
              <a:t>Barragens</a:t>
            </a:r>
            <a:r>
              <a:rPr lang="en-US" sz="4000" dirty="0" smtClean="0"/>
              <a:t> de </a:t>
            </a:r>
            <a:r>
              <a:rPr lang="en-US" sz="4000" dirty="0" err="1" smtClean="0"/>
              <a:t>Concreto</a:t>
            </a:r>
            <a:endParaRPr lang="en-US" sz="4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3599421" y="6578600"/>
            <a:ext cx="1971970" cy="307754"/>
          </a:xfrm>
          <a:prstGeom prst="rect">
            <a:avLst/>
          </a:prstGeom>
          <a:noFill/>
          <a:ln w="9525" algn="ctr">
            <a:noFill/>
            <a:miter lim="800000"/>
            <a:headEnd/>
            <a:tailEnd/>
          </a:ln>
        </p:spPr>
        <p:txBody>
          <a:bodyPr wrap="none" lIns="91418" tIns="45709" rIns="91418" bIns="45709">
            <a:spAutoFit/>
          </a:bodyPr>
          <a:lstStyle/>
          <a:p>
            <a:pPr algn="ctr"/>
            <a:r>
              <a:rPr lang="en-US" sz="1400" b="1" i="1">
                <a:solidFill>
                  <a:schemeClr val="tx1"/>
                </a:solidFill>
                <a:latin typeface="Arial" charset="0"/>
              </a:rPr>
              <a:t>BUILDING</a:t>
            </a:r>
            <a:r>
              <a:rPr lang="en-US" sz="1400" b="1" i="1">
                <a:solidFill>
                  <a:srgbClr val="FFCB05"/>
                </a:solidFill>
                <a:latin typeface="Arial" charset="0"/>
              </a:rPr>
              <a:t> </a:t>
            </a:r>
            <a:r>
              <a:rPr lang="en-US" sz="1400" b="1" i="1">
                <a:solidFill>
                  <a:schemeClr val="tx1"/>
                </a:solidFill>
                <a:latin typeface="Arial" charset="0"/>
              </a:rPr>
              <a:t>STRONG</a:t>
            </a:r>
            <a:r>
              <a:rPr lang="en-US" sz="800" baseline="-25000">
                <a:solidFill>
                  <a:schemeClr val="tx1"/>
                </a:solidFill>
                <a:latin typeface="Arial" charset="0"/>
              </a:rPr>
              <a:t>SM</a:t>
            </a:r>
          </a:p>
        </p:txBody>
      </p:sp>
      <p:sp>
        <p:nvSpPr>
          <p:cNvPr id="15363" name="Line 3"/>
          <p:cNvSpPr>
            <a:spLocks noChangeShapeType="1"/>
          </p:cNvSpPr>
          <p:nvPr/>
        </p:nvSpPr>
        <p:spPr bwMode="auto">
          <a:xfrm flipH="1">
            <a:off x="38101" y="6705600"/>
            <a:ext cx="3581400" cy="0"/>
          </a:xfrm>
          <a:prstGeom prst="line">
            <a:avLst/>
          </a:prstGeom>
          <a:noFill/>
          <a:ln w="9525">
            <a:solidFill>
              <a:schemeClr val="tx1"/>
            </a:solidFill>
            <a:round/>
            <a:headEnd/>
            <a:tailEnd/>
          </a:ln>
        </p:spPr>
        <p:txBody>
          <a:bodyPr/>
          <a:lstStyle/>
          <a:p>
            <a:endParaRPr lang="en-US"/>
          </a:p>
        </p:txBody>
      </p:sp>
      <p:sp>
        <p:nvSpPr>
          <p:cNvPr id="15364" name="Line 4"/>
          <p:cNvSpPr>
            <a:spLocks noChangeShapeType="1"/>
          </p:cNvSpPr>
          <p:nvPr/>
        </p:nvSpPr>
        <p:spPr bwMode="auto">
          <a:xfrm flipH="1">
            <a:off x="5562600" y="6705600"/>
            <a:ext cx="3581400" cy="0"/>
          </a:xfrm>
          <a:prstGeom prst="line">
            <a:avLst/>
          </a:prstGeom>
          <a:noFill/>
          <a:ln w="9525">
            <a:solidFill>
              <a:schemeClr val="tx1"/>
            </a:solidFill>
            <a:round/>
            <a:headEnd/>
            <a:tailEnd/>
          </a:ln>
        </p:spPr>
        <p:txBody>
          <a:bodyPr/>
          <a:lstStyle/>
          <a:p>
            <a:endParaRPr lang="en-US"/>
          </a:p>
        </p:txBody>
      </p:sp>
      <p:pic>
        <p:nvPicPr>
          <p:cNvPr id="15365" name="Picture 5"/>
          <p:cNvPicPr>
            <a:picLocks noChangeAspect="1" noChangeArrowheads="1"/>
          </p:cNvPicPr>
          <p:nvPr/>
        </p:nvPicPr>
        <p:blipFill>
          <a:blip r:embed="rId3" cstate="print"/>
          <a:srcRect/>
          <a:stretch>
            <a:fillRect/>
          </a:stretch>
        </p:blipFill>
        <p:spPr bwMode="auto">
          <a:xfrm>
            <a:off x="0" y="0"/>
            <a:ext cx="9144000" cy="889000"/>
          </a:xfrm>
          <a:prstGeom prst="rect">
            <a:avLst/>
          </a:prstGeom>
          <a:noFill/>
          <a:ln w="9525" algn="ctr">
            <a:noFill/>
            <a:miter lim="800000"/>
            <a:headEnd/>
            <a:tailEnd/>
          </a:ln>
        </p:spPr>
      </p:pic>
      <p:pic>
        <p:nvPicPr>
          <p:cNvPr id="15366" name="Picture 4" descr="AL_LD6_scan002"/>
          <p:cNvPicPr>
            <a:picLocks noChangeAspect="1" noChangeArrowheads="1"/>
          </p:cNvPicPr>
          <p:nvPr/>
        </p:nvPicPr>
        <p:blipFill>
          <a:blip r:embed="rId4" cstate="print"/>
          <a:srcRect/>
          <a:stretch>
            <a:fillRect/>
          </a:stretch>
        </p:blipFill>
        <p:spPr bwMode="auto">
          <a:xfrm>
            <a:off x="609600" y="898526"/>
            <a:ext cx="8077200" cy="57308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AL_LD6_scan012"/>
          <p:cNvPicPr>
            <a:picLocks noChangeAspect="1" noChangeArrowheads="1"/>
          </p:cNvPicPr>
          <p:nvPr/>
        </p:nvPicPr>
        <p:blipFill>
          <a:blip r:embed="rId3" cstate="print"/>
          <a:srcRect/>
          <a:stretch>
            <a:fillRect/>
          </a:stretch>
        </p:blipFill>
        <p:spPr bwMode="auto">
          <a:xfrm>
            <a:off x="304800" y="1219201"/>
            <a:ext cx="8686800" cy="5248275"/>
          </a:xfrm>
          <a:prstGeom prst="rect">
            <a:avLst/>
          </a:prstGeom>
          <a:noFill/>
          <a:ln w="9525">
            <a:noFill/>
            <a:miter lim="800000"/>
            <a:headEnd/>
            <a:tailEnd/>
          </a:ln>
        </p:spPr>
      </p:pic>
      <p:sp>
        <p:nvSpPr>
          <p:cNvPr id="688131" name="Rectangle 3"/>
          <p:cNvSpPr>
            <a:spLocks noGrp="1" noChangeArrowheads="1"/>
          </p:cNvSpPr>
          <p:nvPr>
            <p:ph type="title"/>
          </p:nvPr>
        </p:nvSpPr>
        <p:spPr>
          <a:xfrm>
            <a:off x="1388533" y="457201"/>
            <a:ext cx="6097412" cy="409575"/>
          </a:xfrm>
        </p:spPr>
        <p:txBody>
          <a:bodyPr anchorCtr="1"/>
          <a:lstStyle/>
          <a:p>
            <a:pPr eaLnBrk="1" hangingPunct="1">
              <a:defRPr/>
            </a:pPr>
            <a:r>
              <a:rPr lang="en-US" dirty="0" smtClean="0">
                <a:solidFill>
                  <a:schemeClr val="tx1"/>
                </a:solidFill>
                <a:effectLst>
                  <a:outerShdw blurRad="38100" dist="38100" dir="2700000" algn="tl">
                    <a:srgbClr val="969696"/>
                  </a:outerShdw>
                </a:effectLst>
              </a:rPr>
              <a:t>Allegheny L/D 6—LRP </a:t>
            </a:r>
            <a:br>
              <a:rPr lang="en-US" dirty="0" smtClean="0">
                <a:solidFill>
                  <a:schemeClr val="tx1"/>
                </a:solidFill>
                <a:effectLst>
                  <a:outerShdw blurRad="38100" dist="38100" dir="2700000" algn="tl">
                    <a:srgbClr val="969696"/>
                  </a:outerShdw>
                </a:effectLst>
              </a:rPr>
            </a:br>
            <a:r>
              <a:rPr lang="en-US" sz="1900" dirty="0" smtClean="0">
                <a:solidFill>
                  <a:schemeClr val="tx1"/>
                </a:solidFill>
                <a:effectLst>
                  <a:outerShdw blurRad="38100" dist="38100" dir="2700000" algn="tl">
                    <a:srgbClr val="969696"/>
                  </a:outerShdw>
                </a:effectLst>
              </a:rPr>
              <a:t>Parte </a:t>
            </a:r>
            <a:r>
              <a:rPr lang="en-US" sz="1900" dirty="0" err="1" smtClean="0">
                <a:solidFill>
                  <a:schemeClr val="tx1"/>
                </a:solidFill>
                <a:effectLst>
                  <a:outerShdw blurRad="38100" dist="38100" dir="2700000" algn="tl">
                    <a:srgbClr val="969696"/>
                  </a:outerShdw>
                </a:effectLst>
              </a:rPr>
              <a:t>Esquerda</a:t>
            </a:r>
            <a:r>
              <a:rPr lang="en-US" sz="1900" dirty="0" smtClean="0">
                <a:solidFill>
                  <a:schemeClr val="tx1"/>
                </a:solidFill>
                <a:effectLst>
                  <a:outerShdw blurRad="38100" dist="38100" dir="2700000" algn="tl">
                    <a:srgbClr val="969696"/>
                  </a:outerShdw>
                </a:effectLst>
              </a:rPr>
              <a:t> da </a:t>
            </a:r>
            <a:r>
              <a:rPr lang="en-US" sz="1900" dirty="0" err="1" smtClean="0">
                <a:solidFill>
                  <a:schemeClr val="tx1"/>
                </a:solidFill>
                <a:effectLst>
                  <a:outerShdw blurRad="38100" dist="38100" dir="2700000" algn="tl">
                    <a:srgbClr val="969696"/>
                  </a:outerShdw>
                </a:effectLst>
              </a:rPr>
              <a:t>Barragem</a:t>
            </a:r>
            <a:endParaRPr lang="en-US" sz="1900" dirty="0" smtClean="0">
              <a:solidFill>
                <a:schemeClr val="tx1"/>
              </a:solidFill>
              <a:effectLst>
                <a:outerShdw blurRad="38100" dist="38100" dir="2700000" algn="tl">
                  <a:srgbClr val="969696"/>
                </a:outerShdw>
              </a:effectLst>
            </a:endParaRPr>
          </a:p>
        </p:txBody>
      </p:sp>
      <p:sp>
        <p:nvSpPr>
          <p:cNvPr id="688132" name="Line 4"/>
          <p:cNvSpPr>
            <a:spLocks noChangeShapeType="1"/>
          </p:cNvSpPr>
          <p:nvPr/>
        </p:nvSpPr>
        <p:spPr bwMode="auto">
          <a:xfrm flipV="1">
            <a:off x="5105400" y="2667000"/>
            <a:ext cx="1676400" cy="533400"/>
          </a:xfrm>
          <a:prstGeom prst="line">
            <a:avLst/>
          </a:prstGeom>
          <a:noFill/>
          <a:ln w="25400">
            <a:solidFill>
              <a:srgbClr val="FF0000"/>
            </a:solidFill>
            <a:round/>
            <a:headEnd type="stealth" w="lg" len="lg"/>
            <a:tailEnd type="stealth" w="lg" len="lg"/>
          </a:ln>
          <a:effectLst>
            <a:outerShdw dist="45791" dir="2021404" algn="ctr" rotWithShape="0">
              <a:schemeClr val="bg2"/>
            </a:outerShdw>
          </a:effectLst>
        </p:spPr>
        <p:txBody>
          <a:bodyPr anchor="ctr"/>
          <a:lstStyle/>
          <a:p>
            <a:pPr>
              <a:defRPr/>
            </a:pPr>
            <a:endParaRPr lang="en-US"/>
          </a:p>
        </p:txBody>
      </p:sp>
      <p:sp>
        <p:nvSpPr>
          <p:cNvPr id="688133" name="Text Box 5"/>
          <p:cNvSpPr txBox="1">
            <a:spLocks noChangeArrowheads="1"/>
          </p:cNvSpPr>
          <p:nvPr/>
        </p:nvSpPr>
        <p:spPr bwMode="auto">
          <a:xfrm>
            <a:off x="5029200" y="2438401"/>
            <a:ext cx="1295400" cy="366713"/>
          </a:xfrm>
          <a:prstGeom prst="rect">
            <a:avLst/>
          </a:prstGeom>
          <a:noFill/>
          <a:ln w="6350" algn="ctr">
            <a:noFill/>
            <a:miter lim="800000"/>
            <a:headEnd/>
            <a:tailEnd/>
          </a:ln>
          <a:effectLst>
            <a:outerShdw dist="45791" dir="2021404" algn="ctr" rotWithShape="0">
              <a:schemeClr val="bg2"/>
            </a:outerShdw>
          </a:effectLst>
        </p:spPr>
        <p:txBody>
          <a:bodyPr>
            <a:spAutoFit/>
          </a:bodyPr>
          <a:lstStyle/>
          <a:p>
            <a:pPr algn="ctr">
              <a:spcBef>
                <a:spcPct val="50000"/>
              </a:spcBef>
              <a:defRPr/>
            </a:pPr>
            <a:endParaRPr lang="en-US" sz="1800">
              <a:solidFill>
                <a:schemeClr val="tx1"/>
              </a:solidFill>
              <a:latin typeface="Arial" charset="0"/>
            </a:endParaRPr>
          </a:p>
        </p:txBody>
      </p:sp>
      <p:sp>
        <p:nvSpPr>
          <p:cNvPr id="688134" name="Text Box 6"/>
          <p:cNvSpPr txBox="1">
            <a:spLocks noChangeArrowheads="1"/>
          </p:cNvSpPr>
          <p:nvPr/>
        </p:nvSpPr>
        <p:spPr bwMode="auto">
          <a:xfrm>
            <a:off x="4343400" y="2438400"/>
            <a:ext cx="2133600" cy="584776"/>
          </a:xfrm>
          <a:prstGeom prst="rect">
            <a:avLst/>
          </a:prstGeom>
          <a:noFill/>
          <a:ln w="6350" algn="ctr">
            <a:noFill/>
            <a:miter lim="800000"/>
            <a:headEnd/>
            <a:tailEnd/>
          </a:ln>
          <a:effectLst>
            <a:outerShdw dist="45791" dir="2021404" algn="ctr" rotWithShape="0">
              <a:schemeClr val="bg2"/>
            </a:outerShdw>
          </a:effectLst>
        </p:spPr>
        <p:txBody>
          <a:bodyPr wrap="square">
            <a:spAutoFit/>
          </a:bodyPr>
          <a:lstStyle/>
          <a:p>
            <a:pPr algn="ctr">
              <a:spcBef>
                <a:spcPct val="50000"/>
              </a:spcBef>
              <a:defRPr/>
            </a:pPr>
            <a:r>
              <a:rPr lang="en-US" sz="1600" b="1" dirty="0" err="1" smtClean="0">
                <a:solidFill>
                  <a:schemeClr val="bg1"/>
                </a:solidFill>
              </a:rPr>
              <a:t>Extensão</a:t>
            </a:r>
            <a:r>
              <a:rPr lang="en-US" sz="1600" b="1" dirty="0" smtClean="0">
                <a:solidFill>
                  <a:schemeClr val="bg1"/>
                </a:solidFill>
              </a:rPr>
              <a:t> da </a:t>
            </a:r>
            <a:r>
              <a:rPr lang="en-US" sz="1600" b="1" dirty="0" err="1" smtClean="0">
                <a:solidFill>
                  <a:schemeClr val="bg1"/>
                </a:solidFill>
              </a:rPr>
              <a:t>erosão</a:t>
            </a:r>
            <a:r>
              <a:rPr lang="en-US" sz="1600" b="1" dirty="0" smtClean="0">
                <a:solidFill>
                  <a:schemeClr val="bg1"/>
                </a:solidFill>
              </a:rPr>
              <a:t>, 46 metros</a:t>
            </a:r>
            <a:endParaRPr lang="en-US" sz="1600" b="1" dirty="0">
              <a:solidFill>
                <a:schemeClr val="bg1"/>
              </a:solidFill>
            </a:endParaRPr>
          </a:p>
        </p:txBody>
      </p:sp>
      <p:sp>
        <p:nvSpPr>
          <p:cNvPr id="688135" name="Text Box 7"/>
          <p:cNvSpPr txBox="1">
            <a:spLocks noChangeArrowheads="1"/>
          </p:cNvSpPr>
          <p:nvPr/>
        </p:nvSpPr>
        <p:spPr bwMode="auto">
          <a:xfrm>
            <a:off x="3352800" y="3657600"/>
            <a:ext cx="1981200" cy="276999"/>
          </a:xfrm>
          <a:prstGeom prst="rect">
            <a:avLst/>
          </a:prstGeom>
          <a:noFill/>
          <a:ln w="6350" algn="ctr">
            <a:noFill/>
            <a:miter lim="800000"/>
            <a:headEnd/>
            <a:tailEnd/>
          </a:ln>
          <a:effectLst>
            <a:outerShdw dist="45791" dir="2021404" algn="ctr" rotWithShape="0">
              <a:schemeClr val="bg2"/>
            </a:outerShdw>
          </a:effectLst>
        </p:spPr>
        <p:txBody>
          <a:bodyPr>
            <a:spAutoFit/>
          </a:bodyPr>
          <a:lstStyle/>
          <a:p>
            <a:pPr algn="ctr">
              <a:spcBef>
                <a:spcPct val="50000"/>
              </a:spcBef>
              <a:defRPr/>
            </a:pPr>
            <a:r>
              <a:rPr lang="en-US" sz="1200" b="1" dirty="0" err="1" smtClean="0">
                <a:solidFill>
                  <a:schemeClr val="bg1"/>
                </a:solidFill>
                <a:latin typeface="Arial" charset="0"/>
              </a:rPr>
              <a:t>Usina</a:t>
            </a:r>
            <a:r>
              <a:rPr lang="en-US" sz="1200" b="1" dirty="0" smtClean="0">
                <a:solidFill>
                  <a:schemeClr val="bg1"/>
                </a:solidFill>
                <a:latin typeface="Arial" charset="0"/>
              </a:rPr>
              <a:t> </a:t>
            </a:r>
            <a:r>
              <a:rPr lang="en-US" sz="1200" b="1" dirty="0" err="1" smtClean="0">
                <a:solidFill>
                  <a:schemeClr val="bg1"/>
                </a:solidFill>
                <a:latin typeface="Arial" charset="0"/>
              </a:rPr>
              <a:t>Hidrelétrica</a:t>
            </a:r>
            <a:endParaRPr lang="en-US" sz="1200" b="1" dirty="0">
              <a:solidFill>
                <a:schemeClr val="bg1"/>
              </a:solidFill>
              <a:latin typeface="Arial" charset="0"/>
            </a:endParaRPr>
          </a:p>
        </p:txBody>
      </p:sp>
      <p:sp>
        <p:nvSpPr>
          <p:cNvPr id="688136" name="Line 8"/>
          <p:cNvSpPr>
            <a:spLocks noChangeShapeType="1"/>
          </p:cNvSpPr>
          <p:nvPr/>
        </p:nvSpPr>
        <p:spPr bwMode="auto">
          <a:xfrm>
            <a:off x="7010400" y="1371600"/>
            <a:ext cx="762000" cy="609600"/>
          </a:xfrm>
          <a:prstGeom prst="line">
            <a:avLst/>
          </a:prstGeom>
          <a:noFill/>
          <a:ln w="47625">
            <a:solidFill>
              <a:schemeClr val="bg1"/>
            </a:solidFill>
            <a:round/>
            <a:headEnd type="stealth" w="lg" len="lg"/>
            <a:tailEnd/>
          </a:ln>
          <a:effectLst>
            <a:outerShdw dist="45791" dir="2021404" algn="ctr" rotWithShape="0">
              <a:schemeClr val="bg2"/>
            </a:outerShdw>
          </a:effectLst>
        </p:spPr>
        <p:txBody>
          <a:bodyPr anchor="ctr"/>
          <a:lstStyle/>
          <a:p>
            <a:pPr>
              <a:defRPr/>
            </a:pPr>
            <a:endParaRPr lang="en-US"/>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descr="Brown marble"/>
          <p:cNvSpPr>
            <a:spLocks noChangeArrowheads="1"/>
          </p:cNvSpPr>
          <p:nvPr/>
        </p:nvSpPr>
        <p:spPr bwMode="auto">
          <a:xfrm>
            <a:off x="0" y="3352800"/>
            <a:ext cx="4580467" cy="1447800"/>
          </a:xfrm>
          <a:prstGeom prst="rect">
            <a:avLst/>
          </a:prstGeom>
          <a:blipFill dpi="0" rotWithShape="1">
            <a:blip r:embed="rId3" cstate="print">
              <a:alphaModFix amt="80000"/>
            </a:blip>
            <a:srcRect/>
            <a:tile tx="0" ty="0" sx="100000" sy="100000" flip="none" algn="tl"/>
          </a:blipFill>
          <a:ln w="9525">
            <a:noFill/>
            <a:miter lim="800000"/>
            <a:headEnd/>
            <a:tailEnd/>
          </a:ln>
        </p:spPr>
        <p:txBody>
          <a:bodyPr wrap="none" anchor="ctr"/>
          <a:lstStyle/>
          <a:p>
            <a:endParaRPr lang="en-US"/>
          </a:p>
        </p:txBody>
      </p:sp>
      <p:sp>
        <p:nvSpPr>
          <p:cNvPr id="16387" name="Rectangle 3"/>
          <p:cNvSpPr>
            <a:spLocks noChangeArrowheads="1"/>
          </p:cNvSpPr>
          <p:nvPr/>
        </p:nvSpPr>
        <p:spPr bwMode="auto">
          <a:xfrm>
            <a:off x="2065867" y="3352800"/>
            <a:ext cx="76200" cy="144780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6388" name="Rectangle 4"/>
          <p:cNvSpPr>
            <a:spLocks noChangeArrowheads="1"/>
          </p:cNvSpPr>
          <p:nvPr/>
        </p:nvSpPr>
        <p:spPr bwMode="auto">
          <a:xfrm>
            <a:off x="1608667" y="3352800"/>
            <a:ext cx="76200" cy="144780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6389" name="Freeform 5"/>
          <p:cNvSpPr>
            <a:spLocks/>
          </p:cNvSpPr>
          <p:nvPr/>
        </p:nvSpPr>
        <p:spPr bwMode="auto">
          <a:xfrm>
            <a:off x="2171701" y="3429001"/>
            <a:ext cx="5500511" cy="1343025"/>
          </a:xfrm>
          <a:custGeom>
            <a:avLst/>
            <a:gdLst>
              <a:gd name="T0" fmla="*/ 0 w 13860"/>
              <a:gd name="T1" fmla="*/ 0 h 3384"/>
              <a:gd name="T2" fmla="*/ 649 w 13860"/>
              <a:gd name="T3" fmla="*/ 663 h 3384"/>
              <a:gd name="T4" fmla="*/ 1263 w 13860"/>
              <a:gd name="T5" fmla="*/ 1059 h 3384"/>
              <a:gd name="T6" fmla="*/ 1506 w 13860"/>
              <a:gd name="T7" fmla="*/ 1182 h 3384"/>
              <a:gd name="T8" fmla="*/ 2317 w 13860"/>
              <a:gd name="T9" fmla="*/ 1848 h 3384"/>
              <a:gd name="T10" fmla="*/ 3295 w 13860"/>
              <a:gd name="T11" fmla="*/ 2339 h 3384"/>
              <a:gd name="T12" fmla="*/ 4228 w 13860"/>
              <a:gd name="T13" fmla="*/ 2437 h 3384"/>
              <a:gd name="T14" fmla="*/ 4476 w 13860"/>
              <a:gd name="T15" fmla="*/ 2487 h 3384"/>
              <a:gd name="T16" fmla="*/ 5612 w 13860"/>
              <a:gd name="T17" fmla="*/ 2809 h 3384"/>
              <a:gd name="T18" fmla="*/ 6956 w 13860"/>
              <a:gd name="T19" fmla="*/ 2932 h 3384"/>
              <a:gd name="T20" fmla="*/ 9110 w 13860"/>
              <a:gd name="T21" fmla="*/ 2957 h 3384"/>
              <a:gd name="T22" fmla="*/ 11021 w 13860"/>
              <a:gd name="T23" fmla="*/ 2957 h 3384"/>
              <a:gd name="T24" fmla="*/ 11797 w 13860"/>
              <a:gd name="T25" fmla="*/ 3202 h 3384"/>
              <a:gd name="T26" fmla="*/ 13860 w 13860"/>
              <a:gd name="T27" fmla="*/ 3060 h 3384"/>
              <a:gd name="T28" fmla="*/ 13441 w 13860"/>
              <a:gd name="T29" fmla="*/ 1260 h 3384"/>
              <a:gd name="T30" fmla="*/ 13359 w 13860"/>
              <a:gd name="T31" fmla="*/ 301 h 3384"/>
              <a:gd name="T32" fmla="*/ 4617 w 13860"/>
              <a:gd name="T33" fmla="*/ 0 h 3384"/>
              <a:gd name="T34" fmla="*/ 0 w 13860"/>
              <a:gd name="T35" fmla="*/ 0 h 33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860"/>
              <a:gd name="T55" fmla="*/ 0 h 3384"/>
              <a:gd name="T56" fmla="*/ 13860 w 13860"/>
              <a:gd name="T57" fmla="*/ 3384 h 33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860" h="3384">
                <a:moveTo>
                  <a:pt x="0" y="0"/>
                </a:moveTo>
                <a:cubicBezTo>
                  <a:pt x="145" y="266"/>
                  <a:pt x="238" y="498"/>
                  <a:pt x="649" y="663"/>
                </a:cubicBezTo>
                <a:cubicBezTo>
                  <a:pt x="724" y="736"/>
                  <a:pt x="1182" y="1028"/>
                  <a:pt x="1263" y="1059"/>
                </a:cubicBezTo>
                <a:cubicBezTo>
                  <a:pt x="1373" y="1101"/>
                  <a:pt x="1419" y="1115"/>
                  <a:pt x="1506" y="1182"/>
                </a:cubicBezTo>
                <a:cubicBezTo>
                  <a:pt x="1789" y="1403"/>
                  <a:pt x="1917" y="1687"/>
                  <a:pt x="2317" y="1848"/>
                </a:cubicBezTo>
                <a:cubicBezTo>
                  <a:pt x="2502" y="2020"/>
                  <a:pt x="2971" y="2273"/>
                  <a:pt x="3295" y="2339"/>
                </a:cubicBezTo>
                <a:cubicBezTo>
                  <a:pt x="3620" y="2536"/>
                  <a:pt x="3295" y="2374"/>
                  <a:pt x="4228" y="2437"/>
                </a:cubicBezTo>
                <a:cubicBezTo>
                  <a:pt x="4315" y="2445"/>
                  <a:pt x="4476" y="2487"/>
                  <a:pt x="4476" y="2487"/>
                </a:cubicBezTo>
                <a:cubicBezTo>
                  <a:pt x="4819" y="2623"/>
                  <a:pt x="5206" y="2750"/>
                  <a:pt x="5612" y="2809"/>
                </a:cubicBezTo>
                <a:cubicBezTo>
                  <a:pt x="6104" y="2988"/>
                  <a:pt x="6150" y="2911"/>
                  <a:pt x="6956" y="2932"/>
                </a:cubicBezTo>
                <a:cubicBezTo>
                  <a:pt x="7795" y="3059"/>
                  <a:pt x="7337" y="2981"/>
                  <a:pt x="9110" y="2957"/>
                </a:cubicBezTo>
                <a:cubicBezTo>
                  <a:pt x="9805" y="2914"/>
                  <a:pt x="10257" y="2939"/>
                  <a:pt x="11021" y="2957"/>
                </a:cubicBezTo>
                <a:cubicBezTo>
                  <a:pt x="11201" y="2992"/>
                  <a:pt x="11676" y="3199"/>
                  <a:pt x="11797" y="3202"/>
                </a:cubicBezTo>
                <a:cubicBezTo>
                  <a:pt x="12856" y="3216"/>
                  <a:pt x="13586" y="3384"/>
                  <a:pt x="13860" y="3060"/>
                </a:cubicBezTo>
                <a:lnTo>
                  <a:pt x="13441" y="1260"/>
                </a:lnTo>
                <a:lnTo>
                  <a:pt x="13359" y="301"/>
                </a:lnTo>
                <a:lnTo>
                  <a:pt x="4617" y="0"/>
                </a:lnTo>
                <a:lnTo>
                  <a:pt x="0" y="0"/>
                </a:lnTo>
                <a:close/>
              </a:path>
            </a:pathLst>
          </a:custGeom>
          <a:solidFill>
            <a:srgbClr val="333333"/>
          </a:solidFill>
          <a:ln w="9525">
            <a:solidFill>
              <a:schemeClr val="tx1"/>
            </a:solidFill>
            <a:round/>
            <a:headEnd/>
            <a:tailEnd/>
          </a:ln>
        </p:spPr>
        <p:txBody>
          <a:bodyPr/>
          <a:lstStyle/>
          <a:p>
            <a:endParaRPr lang="en-US"/>
          </a:p>
        </p:txBody>
      </p:sp>
      <p:sp>
        <p:nvSpPr>
          <p:cNvPr id="16390" name="Line 6"/>
          <p:cNvSpPr>
            <a:spLocks noChangeShapeType="1"/>
          </p:cNvSpPr>
          <p:nvPr/>
        </p:nvSpPr>
        <p:spPr bwMode="auto">
          <a:xfrm>
            <a:off x="152400" y="1600200"/>
            <a:ext cx="5868812" cy="0"/>
          </a:xfrm>
          <a:prstGeom prst="line">
            <a:avLst/>
          </a:prstGeom>
          <a:noFill/>
          <a:ln w="114300">
            <a:solidFill>
              <a:srgbClr val="0000FF"/>
            </a:solidFill>
            <a:round/>
            <a:headEnd/>
            <a:tailEnd type="triangle" w="med" len="med"/>
          </a:ln>
        </p:spPr>
        <p:txBody>
          <a:bodyPr/>
          <a:lstStyle/>
          <a:p>
            <a:endParaRPr lang="en-US"/>
          </a:p>
        </p:txBody>
      </p:sp>
      <p:sp>
        <p:nvSpPr>
          <p:cNvPr id="16391" name="Text Box 7"/>
          <p:cNvSpPr txBox="1">
            <a:spLocks noChangeArrowheads="1"/>
          </p:cNvSpPr>
          <p:nvPr/>
        </p:nvSpPr>
        <p:spPr bwMode="auto">
          <a:xfrm>
            <a:off x="2592212" y="1143001"/>
            <a:ext cx="2667000" cy="369332"/>
          </a:xfrm>
          <a:prstGeom prst="rect">
            <a:avLst/>
          </a:prstGeom>
          <a:noFill/>
          <a:ln w="9525">
            <a:noFill/>
            <a:miter lim="800000"/>
            <a:headEnd/>
            <a:tailEnd/>
          </a:ln>
        </p:spPr>
        <p:txBody>
          <a:bodyPr>
            <a:spAutoFit/>
          </a:bodyPr>
          <a:lstStyle/>
          <a:p>
            <a:pPr>
              <a:spcBef>
                <a:spcPct val="50000"/>
              </a:spcBef>
            </a:pPr>
            <a:r>
              <a:rPr lang="en-US" sz="1800" b="1" dirty="0" err="1" smtClean="0">
                <a:solidFill>
                  <a:srgbClr val="0070C0"/>
                </a:solidFill>
                <a:latin typeface="Arial" charset="0"/>
              </a:rPr>
              <a:t>Fluxo</a:t>
            </a:r>
            <a:r>
              <a:rPr lang="en-US" sz="1800" b="1" dirty="0" smtClean="0">
                <a:solidFill>
                  <a:srgbClr val="0070C0"/>
                </a:solidFill>
                <a:latin typeface="Arial" charset="0"/>
              </a:rPr>
              <a:t> </a:t>
            </a:r>
            <a:r>
              <a:rPr lang="en-US" sz="1800" b="1" dirty="0" err="1" smtClean="0">
                <a:solidFill>
                  <a:srgbClr val="0070C0"/>
                </a:solidFill>
                <a:latin typeface="Arial" charset="0"/>
              </a:rPr>
              <a:t>d’água</a:t>
            </a:r>
            <a:endParaRPr lang="en-US" sz="1800" b="1" dirty="0">
              <a:solidFill>
                <a:srgbClr val="0070C0"/>
              </a:solidFill>
              <a:latin typeface="Arial" charset="0"/>
            </a:endParaRPr>
          </a:p>
        </p:txBody>
      </p:sp>
      <p:sp>
        <p:nvSpPr>
          <p:cNvPr id="16392" name="Rectangle 8"/>
          <p:cNvSpPr>
            <a:spLocks noChangeArrowheads="1"/>
          </p:cNvSpPr>
          <p:nvPr/>
        </p:nvSpPr>
        <p:spPr bwMode="auto">
          <a:xfrm>
            <a:off x="2980267" y="3352800"/>
            <a:ext cx="76200" cy="1447800"/>
          </a:xfrm>
          <a:prstGeom prst="rect">
            <a:avLst/>
          </a:prstGeom>
          <a:solidFill>
            <a:srgbClr val="000080"/>
          </a:solidFill>
          <a:ln w="9525">
            <a:solidFill>
              <a:schemeClr val="tx1"/>
            </a:solidFill>
            <a:miter lim="800000"/>
            <a:headEnd/>
            <a:tailEnd/>
          </a:ln>
        </p:spPr>
        <p:txBody>
          <a:bodyPr wrap="none" anchor="ctr"/>
          <a:lstStyle/>
          <a:p>
            <a:endParaRPr lang="en-US"/>
          </a:p>
        </p:txBody>
      </p:sp>
      <p:sp>
        <p:nvSpPr>
          <p:cNvPr id="16393" name="Rectangle 9"/>
          <p:cNvSpPr>
            <a:spLocks noChangeArrowheads="1"/>
          </p:cNvSpPr>
          <p:nvPr/>
        </p:nvSpPr>
        <p:spPr bwMode="auto">
          <a:xfrm>
            <a:off x="2523067" y="3352800"/>
            <a:ext cx="76200" cy="144780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6394" name="Line 10"/>
          <p:cNvSpPr>
            <a:spLocks noChangeShapeType="1"/>
          </p:cNvSpPr>
          <p:nvPr/>
        </p:nvSpPr>
        <p:spPr bwMode="auto">
          <a:xfrm>
            <a:off x="1219200" y="4114800"/>
            <a:ext cx="838200" cy="0"/>
          </a:xfrm>
          <a:prstGeom prst="line">
            <a:avLst/>
          </a:prstGeom>
          <a:noFill/>
          <a:ln w="25400">
            <a:solidFill>
              <a:schemeClr val="bg1"/>
            </a:solidFill>
            <a:round/>
            <a:headEnd/>
            <a:tailEnd type="triangle" w="med" len="med"/>
          </a:ln>
        </p:spPr>
        <p:txBody>
          <a:bodyPr/>
          <a:lstStyle/>
          <a:p>
            <a:endParaRPr lang="en-US"/>
          </a:p>
        </p:txBody>
      </p:sp>
      <p:sp>
        <p:nvSpPr>
          <p:cNvPr id="758795" name="Text Box 11"/>
          <p:cNvSpPr txBox="1">
            <a:spLocks noChangeArrowheads="1"/>
          </p:cNvSpPr>
          <p:nvPr/>
        </p:nvSpPr>
        <p:spPr bwMode="auto">
          <a:xfrm>
            <a:off x="0" y="152400"/>
            <a:ext cx="9144000" cy="830997"/>
          </a:xfrm>
          <a:prstGeom prst="rect">
            <a:avLst/>
          </a:prstGeom>
          <a:noFill/>
          <a:ln w="9525">
            <a:noFill/>
            <a:miter lim="800000"/>
            <a:headEnd/>
            <a:tailEnd/>
          </a:ln>
          <a:effectLst/>
        </p:spPr>
        <p:txBody>
          <a:bodyPr>
            <a:spAutoFit/>
          </a:bodyPr>
          <a:lstStyle/>
          <a:p>
            <a:pPr algn="ctr" eaLnBrk="0" hangingPunct="0">
              <a:spcBef>
                <a:spcPct val="50000"/>
              </a:spcBef>
              <a:defRPr/>
            </a:pPr>
            <a:r>
              <a:rPr lang="en-US" sz="4800" b="1" dirty="0" err="1" smtClean="0">
                <a:effectLst>
                  <a:outerShdw blurRad="38100" dist="38100" dir="2700000" algn="tl">
                    <a:srgbClr val="FFFFFF"/>
                  </a:outerShdw>
                </a:effectLst>
                <a:latin typeface="Tahoma" pitchFamily="34" charset="0"/>
              </a:rPr>
              <a:t>Condições</a:t>
            </a:r>
            <a:r>
              <a:rPr lang="en-US" sz="4800" b="1" dirty="0" smtClean="0">
                <a:effectLst>
                  <a:outerShdw blurRad="38100" dist="38100" dir="2700000" algn="tl">
                    <a:srgbClr val="FFFFFF"/>
                  </a:outerShdw>
                </a:effectLst>
                <a:latin typeface="Tahoma" pitchFamily="34" charset="0"/>
              </a:rPr>
              <a:t> antes do </a:t>
            </a:r>
            <a:r>
              <a:rPr lang="en-US" sz="4800" b="1" dirty="0" err="1" smtClean="0">
                <a:effectLst>
                  <a:outerShdw blurRad="38100" dist="38100" dir="2700000" algn="tl">
                    <a:srgbClr val="FFFFFF"/>
                  </a:outerShdw>
                </a:effectLst>
                <a:latin typeface="Tahoma" pitchFamily="34" charset="0"/>
              </a:rPr>
              <a:t>Reparo</a:t>
            </a:r>
            <a:endParaRPr lang="en-US" sz="4800" b="1" dirty="0">
              <a:effectLst>
                <a:outerShdw blurRad="38100" dist="38100" dir="2700000" algn="tl">
                  <a:srgbClr val="FFFFFF"/>
                </a:outerShdw>
              </a:effectLst>
              <a:latin typeface="Tahoma" pitchFamily="34" charset="0"/>
            </a:endParaRPr>
          </a:p>
        </p:txBody>
      </p:sp>
      <p:sp>
        <p:nvSpPr>
          <p:cNvPr id="16396" name="Text Box 12"/>
          <p:cNvSpPr txBox="1">
            <a:spLocks noChangeArrowheads="1"/>
          </p:cNvSpPr>
          <p:nvPr/>
        </p:nvSpPr>
        <p:spPr bwMode="auto">
          <a:xfrm>
            <a:off x="304800" y="3352800"/>
            <a:ext cx="1371600" cy="1200329"/>
          </a:xfrm>
          <a:prstGeom prst="rect">
            <a:avLst/>
          </a:prstGeom>
          <a:noFill/>
          <a:ln w="9525">
            <a:noFill/>
            <a:miter lim="800000"/>
            <a:headEnd/>
            <a:tailEnd/>
          </a:ln>
        </p:spPr>
        <p:txBody>
          <a:bodyPr wrap="square">
            <a:spAutoFit/>
          </a:bodyPr>
          <a:lstStyle/>
          <a:p>
            <a:pPr>
              <a:spcBef>
                <a:spcPct val="50000"/>
              </a:spcBef>
            </a:pPr>
            <a:r>
              <a:rPr lang="en-US" dirty="0" err="1" smtClean="0">
                <a:solidFill>
                  <a:schemeClr val="bg1"/>
                </a:solidFill>
              </a:rPr>
              <a:t>Pilares</a:t>
            </a:r>
            <a:r>
              <a:rPr lang="en-US" dirty="0" smtClean="0">
                <a:solidFill>
                  <a:schemeClr val="bg1"/>
                </a:solidFill>
              </a:rPr>
              <a:t> de </a:t>
            </a:r>
            <a:r>
              <a:rPr lang="en-US" dirty="0" err="1" smtClean="0">
                <a:solidFill>
                  <a:schemeClr val="bg1"/>
                </a:solidFill>
              </a:rPr>
              <a:t>maderia</a:t>
            </a:r>
            <a:r>
              <a:rPr lang="en-US" dirty="0" smtClean="0">
                <a:solidFill>
                  <a:schemeClr val="bg1"/>
                </a:solidFill>
              </a:rPr>
              <a:t> de </a:t>
            </a:r>
            <a:r>
              <a:rPr lang="en-US" sz="1800" dirty="0" smtClean="0">
                <a:solidFill>
                  <a:schemeClr val="bg1"/>
                </a:solidFill>
                <a:latin typeface="Arial" charset="0"/>
              </a:rPr>
              <a:t>2 m </a:t>
            </a:r>
            <a:r>
              <a:rPr lang="en-US" sz="1800" dirty="0" err="1" smtClean="0">
                <a:solidFill>
                  <a:schemeClr val="bg1"/>
                </a:solidFill>
                <a:latin typeface="Arial" charset="0"/>
              </a:rPr>
              <a:t>ao</a:t>
            </a:r>
            <a:r>
              <a:rPr lang="en-US" sz="1800" dirty="0" smtClean="0">
                <a:solidFill>
                  <a:schemeClr val="bg1"/>
                </a:solidFill>
                <a:latin typeface="Arial" charset="0"/>
              </a:rPr>
              <a:t> </a:t>
            </a:r>
            <a:r>
              <a:rPr lang="en-US" sz="1800" dirty="0" err="1" smtClean="0">
                <a:solidFill>
                  <a:schemeClr val="bg1"/>
                </a:solidFill>
                <a:latin typeface="Arial" charset="0"/>
              </a:rPr>
              <a:t>centro</a:t>
            </a:r>
            <a:endParaRPr lang="en-US" sz="1800" dirty="0">
              <a:solidFill>
                <a:schemeClr val="bg1"/>
              </a:solidFill>
              <a:latin typeface="Arial" charset="0"/>
            </a:endParaRPr>
          </a:p>
        </p:txBody>
      </p:sp>
      <p:sp>
        <p:nvSpPr>
          <p:cNvPr id="16397" name="Text Box 13"/>
          <p:cNvSpPr txBox="1">
            <a:spLocks noChangeArrowheads="1"/>
          </p:cNvSpPr>
          <p:nvPr/>
        </p:nvSpPr>
        <p:spPr bwMode="auto">
          <a:xfrm>
            <a:off x="5676900" y="3886200"/>
            <a:ext cx="1104899" cy="369332"/>
          </a:xfrm>
          <a:prstGeom prst="rect">
            <a:avLst/>
          </a:prstGeom>
          <a:noFill/>
          <a:ln w="9525">
            <a:noFill/>
            <a:miter lim="800000"/>
            <a:headEnd/>
            <a:tailEnd/>
          </a:ln>
        </p:spPr>
        <p:txBody>
          <a:bodyPr wrap="square">
            <a:spAutoFit/>
          </a:bodyPr>
          <a:lstStyle/>
          <a:p>
            <a:pPr>
              <a:spcBef>
                <a:spcPct val="50000"/>
              </a:spcBef>
            </a:pPr>
            <a:r>
              <a:rPr lang="en-US" sz="1800" b="1" dirty="0" smtClean="0">
                <a:solidFill>
                  <a:schemeClr val="bg1"/>
                </a:solidFill>
                <a:latin typeface="Arial" charset="0"/>
              </a:rPr>
              <a:t>VAZIO</a:t>
            </a:r>
            <a:endParaRPr lang="en-US" sz="1800" b="1" dirty="0">
              <a:solidFill>
                <a:schemeClr val="bg1"/>
              </a:solidFill>
              <a:latin typeface="Arial" charset="0"/>
            </a:endParaRPr>
          </a:p>
        </p:txBody>
      </p:sp>
      <p:sp>
        <p:nvSpPr>
          <p:cNvPr id="16398" name="Rectangle 14"/>
          <p:cNvSpPr>
            <a:spLocks noChangeArrowheads="1"/>
          </p:cNvSpPr>
          <p:nvPr/>
        </p:nvSpPr>
        <p:spPr bwMode="auto">
          <a:xfrm>
            <a:off x="4351867" y="3352800"/>
            <a:ext cx="76200" cy="1447800"/>
          </a:xfrm>
          <a:prstGeom prst="rect">
            <a:avLst/>
          </a:prstGeom>
          <a:solidFill>
            <a:srgbClr val="000080"/>
          </a:solidFill>
          <a:ln w="9525">
            <a:solidFill>
              <a:schemeClr val="tx1"/>
            </a:solidFill>
            <a:miter lim="800000"/>
            <a:headEnd/>
            <a:tailEnd/>
          </a:ln>
        </p:spPr>
        <p:txBody>
          <a:bodyPr wrap="none" anchor="ctr"/>
          <a:lstStyle/>
          <a:p>
            <a:endParaRPr lang="en-US"/>
          </a:p>
        </p:txBody>
      </p:sp>
      <p:sp>
        <p:nvSpPr>
          <p:cNvPr id="16399" name="Rectangle 15"/>
          <p:cNvSpPr>
            <a:spLocks noChangeArrowheads="1"/>
          </p:cNvSpPr>
          <p:nvPr/>
        </p:nvSpPr>
        <p:spPr bwMode="auto">
          <a:xfrm>
            <a:off x="3894667" y="3352800"/>
            <a:ext cx="76200" cy="1447800"/>
          </a:xfrm>
          <a:prstGeom prst="rect">
            <a:avLst/>
          </a:prstGeom>
          <a:solidFill>
            <a:srgbClr val="000080"/>
          </a:solidFill>
          <a:ln w="9525">
            <a:solidFill>
              <a:schemeClr val="tx1"/>
            </a:solidFill>
            <a:miter lim="800000"/>
            <a:headEnd/>
            <a:tailEnd/>
          </a:ln>
        </p:spPr>
        <p:txBody>
          <a:bodyPr wrap="none" anchor="ctr"/>
          <a:lstStyle/>
          <a:p>
            <a:endParaRPr lang="en-US"/>
          </a:p>
        </p:txBody>
      </p:sp>
      <p:sp>
        <p:nvSpPr>
          <p:cNvPr id="16400" name="Rectangle 16"/>
          <p:cNvSpPr>
            <a:spLocks noChangeArrowheads="1"/>
          </p:cNvSpPr>
          <p:nvPr/>
        </p:nvSpPr>
        <p:spPr bwMode="auto">
          <a:xfrm>
            <a:off x="3437467" y="3352800"/>
            <a:ext cx="76200" cy="1447800"/>
          </a:xfrm>
          <a:prstGeom prst="rect">
            <a:avLst/>
          </a:prstGeom>
          <a:solidFill>
            <a:srgbClr val="000080"/>
          </a:solidFill>
          <a:ln w="9525">
            <a:solidFill>
              <a:schemeClr val="tx1"/>
            </a:solidFill>
            <a:miter lim="800000"/>
            <a:headEnd/>
            <a:tailEnd/>
          </a:ln>
        </p:spPr>
        <p:txBody>
          <a:bodyPr wrap="none" anchor="ctr"/>
          <a:lstStyle/>
          <a:p>
            <a:endParaRPr lang="en-US"/>
          </a:p>
        </p:txBody>
      </p:sp>
      <p:sp>
        <p:nvSpPr>
          <p:cNvPr id="16401" name="Rectangle 17"/>
          <p:cNvSpPr>
            <a:spLocks noChangeArrowheads="1"/>
          </p:cNvSpPr>
          <p:nvPr/>
        </p:nvSpPr>
        <p:spPr bwMode="auto">
          <a:xfrm>
            <a:off x="3742267" y="3048000"/>
            <a:ext cx="838200" cy="381000"/>
          </a:xfrm>
          <a:prstGeom prst="rect">
            <a:avLst/>
          </a:prstGeom>
          <a:solidFill>
            <a:schemeClr val="accent6">
              <a:lumMod val="60000"/>
              <a:lumOff val="40000"/>
            </a:schemeClr>
          </a:solidFill>
          <a:ln w="9525">
            <a:noFill/>
            <a:miter lim="800000"/>
            <a:headEnd/>
            <a:tailEnd/>
          </a:ln>
        </p:spPr>
        <p:txBody>
          <a:bodyPr wrap="none" anchor="ctr"/>
          <a:lstStyle/>
          <a:p>
            <a:endParaRPr lang="en-US"/>
          </a:p>
        </p:txBody>
      </p:sp>
      <p:sp>
        <p:nvSpPr>
          <p:cNvPr id="16402" name="AutoShape 18"/>
          <p:cNvSpPr>
            <a:spLocks noChangeArrowheads="1"/>
          </p:cNvSpPr>
          <p:nvPr/>
        </p:nvSpPr>
        <p:spPr bwMode="auto">
          <a:xfrm>
            <a:off x="1143000" y="1752600"/>
            <a:ext cx="3429000" cy="1676400"/>
          </a:xfrm>
          <a:prstGeom prst="rtTriangle">
            <a:avLst/>
          </a:prstGeom>
          <a:solidFill>
            <a:schemeClr val="accent6">
              <a:lumMod val="60000"/>
              <a:lumOff val="40000"/>
            </a:schemeClr>
          </a:solidFill>
          <a:ln w="9525">
            <a:solidFill>
              <a:schemeClr val="accent6">
                <a:lumMod val="60000"/>
                <a:lumOff val="40000"/>
              </a:schemeClr>
            </a:solidFill>
            <a:miter lim="800000"/>
            <a:headEnd/>
            <a:tailEnd/>
          </a:ln>
        </p:spPr>
        <p:txBody>
          <a:bodyPr wrap="none" anchor="ctr"/>
          <a:lstStyle/>
          <a:p>
            <a:endParaRPr lang="en-US" dirty="0">
              <a:solidFill>
                <a:schemeClr val="accent6">
                  <a:lumMod val="60000"/>
                  <a:lumOff val="40000"/>
                </a:schemeClr>
              </a:solidFill>
            </a:endParaRPr>
          </a:p>
        </p:txBody>
      </p:sp>
      <p:sp>
        <p:nvSpPr>
          <p:cNvPr id="16403" name="Text Box 19"/>
          <p:cNvSpPr txBox="1">
            <a:spLocks noChangeArrowheads="1"/>
          </p:cNvSpPr>
          <p:nvPr/>
        </p:nvSpPr>
        <p:spPr bwMode="auto">
          <a:xfrm>
            <a:off x="3048000" y="3581399"/>
            <a:ext cx="1257301" cy="369332"/>
          </a:xfrm>
          <a:prstGeom prst="rect">
            <a:avLst/>
          </a:prstGeom>
          <a:noFill/>
          <a:ln w="9525">
            <a:noFill/>
            <a:miter lim="800000"/>
            <a:headEnd/>
            <a:tailEnd/>
          </a:ln>
        </p:spPr>
        <p:txBody>
          <a:bodyPr wrap="square">
            <a:spAutoFit/>
          </a:bodyPr>
          <a:lstStyle/>
          <a:p>
            <a:pPr>
              <a:spcBef>
                <a:spcPct val="50000"/>
              </a:spcBef>
            </a:pPr>
            <a:r>
              <a:rPr lang="en-US" sz="1800" b="1" dirty="0" smtClean="0">
                <a:solidFill>
                  <a:schemeClr val="bg1"/>
                </a:solidFill>
                <a:latin typeface="Arial" charset="0"/>
              </a:rPr>
              <a:t>9 metros</a:t>
            </a:r>
            <a:endParaRPr lang="en-US" sz="1800" b="1" dirty="0">
              <a:solidFill>
                <a:schemeClr val="bg1"/>
              </a:solidFill>
              <a:latin typeface="Arial" charset="0"/>
            </a:endParaRPr>
          </a:p>
        </p:txBody>
      </p:sp>
      <p:sp>
        <p:nvSpPr>
          <p:cNvPr id="16404" name="Line 20"/>
          <p:cNvSpPr>
            <a:spLocks noChangeShapeType="1"/>
          </p:cNvSpPr>
          <p:nvPr/>
        </p:nvSpPr>
        <p:spPr bwMode="auto">
          <a:xfrm flipV="1">
            <a:off x="2343856" y="3524250"/>
            <a:ext cx="2209800" cy="0"/>
          </a:xfrm>
          <a:prstGeom prst="line">
            <a:avLst/>
          </a:prstGeom>
          <a:noFill/>
          <a:ln w="101600">
            <a:solidFill>
              <a:schemeClr val="bg1"/>
            </a:solidFill>
            <a:round/>
            <a:headEnd type="triangle" w="med" len="med"/>
            <a:tailEnd type="triangle" w="med" len="med"/>
          </a:ln>
        </p:spPr>
        <p:txBody>
          <a:bodyPr/>
          <a:lstStyle/>
          <a:p>
            <a:endParaRPr lang="en-US"/>
          </a:p>
        </p:txBody>
      </p:sp>
      <p:sp>
        <p:nvSpPr>
          <p:cNvPr id="16405" name="Line 21"/>
          <p:cNvSpPr>
            <a:spLocks noChangeShapeType="1"/>
          </p:cNvSpPr>
          <p:nvPr/>
        </p:nvSpPr>
        <p:spPr bwMode="auto">
          <a:xfrm>
            <a:off x="4610100" y="3486150"/>
            <a:ext cx="0" cy="990600"/>
          </a:xfrm>
          <a:prstGeom prst="line">
            <a:avLst/>
          </a:prstGeom>
          <a:noFill/>
          <a:ln w="101600">
            <a:solidFill>
              <a:schemeClr val="bg1"/>
            </a:solidFill>
            <a:round/>
            <a:headEnd type="triangle" w="med" len="med"/>
            <a:tailEnd type="triangle" w="med" len="med"/>
          </a:ln>
        </p:spPr>
        <p:txBody>
          <a:bodyPr/>
          <a:lstStyle/>
          <a:p>
            <a:endParaRPr lang="en-US"/>
          </a:p>
        </p:txBody>
      </p:sp>
      <p:sp>
        <p:nvSpPr>
          <p:cNvPr id="16406" name="Text Box 22"/>
          <p:cNvSpPr txBox="1">
            <a:spLocks noChangeArrowheads="1"/>
          </p:cNvSpPr>
          <p:nvPr/>
        </p:nvSpPr>
        <p:spPr bwMode="auto">
          <a:xfrm>
            <a:off x="1684867" y="2590800"/>
            <a:ext cx="1524000" cy="336550"/>
          </a:xfrm>
          <a:prstGeom prst="rect">
            <a:avLst/>
          </a:prstGeom>
          <a:noFill/>
          <a:ln w="9525">
            <a:noFill/>
            <a:miter lim="800000"/>
            <a:headEnd/>
            <a:tailEnd/>
          </a:ln>
        </p:spPr>
        <p:txBody>
          <a:bodyPr>
            <a:spAutoFit/>
          </a:bodyPr>
          <a:lstStyle/>
          <a:p>
            <a:pPr>
              <a:spcBef>
                <a:spcPct val="50000"/>
              </a:spcBef>
            </a:pPr>
            <a:r>
              <a:rPr lang="en-US" sz="1600" b="1" dirty="0" err="1" smtClean="0">
                <a:solidFill>
                  <a:schemeClr val="bg1"/>
                </a:solidFill>
                <a:latin typeface="Arial" charset="0"/>
              </a:rPr>
              <a:t>Barragem</a:t>
            </a:r>
            <a:r>
              <a:rPr lang="en-US" sz="1600" b="1" dirty="0" smtClean="0">
                <a:solidFill>
                  <a:schemeClr val="bg1"/>
                </a:solidFill>
                <a:latin typeface="Arial" charset="0"/>
              </a:rPr>
              <a:t> </a:t>
            </a:r>
            <a:endParaRPr lang="en-US" sz="1600" b="1" dirty="0">
              <a:solidFill>
                <a:schemeClr val="bg1"/>
              </a:solidFill>
              <a:latin typeface="Arial" charset="0"/>
            </a:endParaRPr>
          </a:p>
        </p:txBody>
      </p:sp>
      <p:sp>
        <p:nvSpPr>
          <p:cNvPr id="16407" name="Text Box 23"/>
          <p:cNvSpPr txBox="1">
            <a:spLocks noChangeArrowheads="1"/>
          </p:cNvSpPr>
          <p:nvPr/>
        </p:nvSpPr>
        <p:spPr bwMode="auto">
          <a:xfrm>
            <a:off x="3962400" y="6400800"/>
            <a:ext cx="2380544" cy="300082"/>
          </a:xfrm>
          <a:prstGeom prst="rect">
            <a:avLst/>
          </a:prstGeom>
          <a:noFill/>
          <a:ln w="9525">
            <a:noFill/>
            <a:miter lim="800000"/>
            <a:headEnd/>
            <a:tailEnd/>
          </a:ln>
        </p:spPr>
        <p:txBody>
          <a:bodyPr lIns="22860" tIns="11430" rIns="22860" bIns="11430">
            <a:spAutoFit/>
          </a:bodyPr>
          <a:lstStyle/>
          <a:p>
            <a:pPr algn="r">
              <a:spcBef>
                <a:spcPct val="50000"/>
              </a:spcBef>
            </a:pPr>
            <a:r>
              <a:rPr lang="en-US" sz="1800" b="1" dirty="0" smtClean="0">
                <a:latin typeface="Arial" charset="0"/>
              </a:rPr>
              <a:t>NÃO EM ESCALA</a:t>
            </a:r>
            <a:endParaRPr lang="en-US" sz="1800" b="1" dirty="0">
              <a:latin typeface="Arial" charset="0"/>
            </a:endParaRPr>
          </a:p>
        </p:txBody>
      </p:sp>
      <p:sp>
        <p:nvSpPr>
          <p:cNvPr id="16408" name="Freeform 24" descr="Brown marble"/>
          <p:cNvSpPr>
            <a:spLocks/>
          </p:cNvSpPr>
          <p:nvPr/>
        </p:nvSpPr>
        <p:spPr bwMode="auto">
          <a:xfrm rot="-126646">
            <a:off x="-533400" y="4324351"/>
            <a:ext cx="9849556" cy="2278063"/>
          </a:xfrm>
          <a:custGeom>
            <a:avLst/>
            <a:gdLst>
              <a:gd name="T0" fmla="*/ 5089 w 5193"/>
              <a:gd name="T1" fmla="*/ 192 h 996"/>
              <a:gd name="T2" fmla="*/ 289 w 5193"/>
              <a:gd name="T3" fmla="*/ 0 h 996"/>
              <a:gd name="T4" fmla="*/ 1 w 5193"/>
              <a:gd name="T5" fmla="*/ 240 h 996"/>
              <a:gd name="T6" fmla="*/ 5 w 5193"/>
              <a:gd name="T7" fmla="*/ 638 h 996"/>
              <a:gd name="T8" fmla="*/ 117 w 5193"/>
              <a:gd name="T9" fmla="*/ 786 h 996"/>
              <a:gd name="T10" fmla="*/ 517 w 5193"/>
              <a:gd name="T11" fmla="*/ 870 h 996"/>
              <a:gd name="T12" fmla="*/ 1079 w 5193"/>
              <a:gd name="T13" fmla="*/ 870 h 996"/>
              <a:gd name="T14" fmla="*/ 1395 w 5193"/>
              <a:gd name="T15" fmla="*/ 996 h 996"/>
              <a:gd name="T16" fmla="*/ 2863 w 5193"/>
              <a:gd name="T17" fmla="*/ 947 h 996"/>
              <a:gd name="T18" fmla="*/ 3615 w 5193"/>
              <a:gd name="T19" fmla="*/ 828 h 996"/>
              <a:gd name="T20" fmla="*/ 3826 w 5193"/>
              <a:gd name="T21" fmla="*/ 786 h 996"/>
              <a:gd name="T22" fmla="*/ 4198 w 5193"/>
              <a:gd name="T23" fmla="*/ 764 h 996"/>
              <a:gd name="T24" fmla="*/ 4332 w 5193"/>
              <a:gd name="T25" fmla="*/ 743 h 996"/>
              <a:gd name="T26" fmla="*/ 4662 w 5193"/>
              <a:gd name="T27" fmla="*/ 652 h 996"/>
              <a:gd name="T28" fmla="*/ 4936 w 5193"/>
              <a:gd name="T29" fmla="*/ 533 h 996"/>
              <a:gd name="T30" fmla="*/ 5097 w 5193"/>
              <a:gd name="T31" fmla="*/ 455 h 996"/>
              <a:gd name="T32" fmla="*/ 5146 w 5193"/>
              <a:gd name="T33" fmla="*/ 406 h 996"/>
              <a:gd name="T34" fmla="*/ 5104 w 5193"/>
              <a:gd name="T35" fmla="*/ 266 h 996"/>
              <a:gd name="T36" fmla="*/ 5089 w 5193"/>
              <a:gd name="T37" fmla="*/ 192 h 99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193"/>
              <a:gd name="T58" fmla="*/ 0 h 996"/>
              <a:gd name="T59" fmla="*/ 5193 w 5193"/>
              <a:gd name="T60" fmla="*/ 996 h 99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193" h="996">
                <a:moveTo>
                  <a:pt x="5089" y="192"/>
                </a:moveTo>
                <a:lnTo>
                  <a:pt x="289" y="0"/>
                </a:lnTo>
                <a:lnTo>
                  <a:pt x="1" y="240"/>
                </a:lnTo>
                <a:cubicBezTo>
                  <a:pt x="2" y="373"/>
                  <a:pt x="0" y="505"/>
                  <a:pt x="5" y="638"/>
                </a:cubicBezTo>
                <a:cubicBezTo>
                  <a:pt x="7" y="699"/>
                  <a:pt x="66" y="760"/>
                  <a:pt x="117" y="786"/>
                </a:cubicBezTo>
                <a:cubicBezTo>
                  <a:pt x="239" y="847"/>
                  <a:pt x="390" y="819"/>
                  <a:pt x="517" y="870"/>
                </a:cubicBezTo>
                <a:cubicBezTo>
                  <a:pt x="722" y="866"/>
                  <a:pt x="886" y="850"/>
                  <a:pt x="1079" y="870"/>
                </a:cubicBezTo>
                <a:cubicBezTo>
                  <a:pt x="1187" y="906"/>
                  <a:pt x="1278" y="976"/>
                  <a:pt x="1395" y="996"/>
                </a:cubicBezTo>
                <a:cubicBezTo>
                  <a:pt x="1885" y="985"/>
                  <a:pt x="2372" y="953"/>
                  <a:pt x="2863" y="947"/>
                </a:cubicBezTo>
                <a:cubicBezTo>
                  <a:pt x="3114" y="902"/>
                  <a:pt x="3361" y="853"/>
                  <a:pt x="3615" y="828"/>
                </a:cubicBezTo>
                <a:cubicBezTo>
                  <a:pt x="3686" y="821"/>
                  <a:pt x="3755" y="793"/>
                  <a:pt x="3826" y="786"/>
                </a:cubicBezTo>
                <a:cubicBezTo>
                  <a:pt x="4048" y="765"/>
                  <a:pt x="3924" y="774"/>
                  <a:pt x="4198" y="764"/>
                </a:cubicBezTo>
                <a:cubicBezTo>
                  <a:pt x="4243" y="757"/>
                  <a:pt x="4287" y="750"/>
                  <a:pt x="4332" y="743"/>
                </a:cubicBezTo>
                <a:cubicBezTo>
                  <a:pt x="4435" y="699"/>
                  <a:pt x="4553" y="679"/>
                  <a:pt x="4662" y="652"/>
                </a:cubicBezTo>
                <a:cubicBezTo>
                  <a:pt x="4751" y="608"/>
                  <a:pt x="4844" y="569"/>
                  <a:pt x="4936" y="533"/>
                </a:cubicBezTo>
                <a:cubicBezTo>
                  <a:pt x="4992" y="511"/>
                  <a:pt x="5042" y="477"/>
                  <a:pt x="5097" y="455"/>
                </a:cubicBezTo>
                <a:cubicBezTo>
                  <a:pt x="5113" y="439"/>
                  <a:pt x="5130" y="422"/>
                  <a:pt x="5146" y="406"/>
                </a:cubicBezTo>
                <a:cubicBezTo>
                  <a:pt x="5193" y="359"/>
                  <a:pt x="5140" y="290"/>
                  <a:pt x="5104" y="266"/>
                </a:cubicBezTo>
                <a:cubicBezTo>
                  <a:pt x="5091" y="228"/>
                  <a:pt x="5098" y="252"/>
                  <a:pt x="5089" y="192"/>
                </a:cubicBezTo>
                <a:close/>
              </a:path>
            </a:pathLst>
          </a:custGeom>
          <a:blipFill dpi="0" rotWithShape="1">
            <a:blip r:embed="rId3" cstate="print">
              <a:alphaModFix amt="80000"/>
            </a:blip>
            <a:srcRect/>
            <a:tile tx="0" ty="0" sx="100000" sy="100000" flip="none" algn="tl"/>
          </a:blipFill>
          <a:ln w="9525">
            <a:noFill/>
            <a:round/>
            <a:headEnd/>
            <a:tailEnd/>
          </a:ln>
        </p:spPr>
        <p:txBody>
          <a:bodyPr/>
          <a:lstStyle/>
          <a:p>
            <a:endParaRPr lang="en-US"/>
          </a:p>
        </p:txBody>
      </p:sp>
      <p:sp>
        <p:nvSpPr>
          <p:cNvPr id="16409" name="Text Box 25"/>
          <p:cNvSpPr txBox="1">
            <a:spLocks noChangeArrowheads="1"/>
          </p:cNvSpPr>
          <p:nvPr/>
        </p:nvSpPr>
        <p:spPr bwMode="auto">
          <a:xfrm>
            <a:off x="4648200" y="3810000"/>
            <a:ext cx="1028699" cy="646331"/>
          </a:xfrm>
          <a:prstGeom prst="rect">
            <a:avLst/>
          </a:prstGeom>
          <a:noFill/>
          <a:ln w="9525">
            <a:noFill/>
            <a:miter lim="800000"/>
            <a:headEnd/>
            <a:tailEnd/>
          </a:ln>
        </p:spPr>
        <p:txBody>
          <a:bodyPr wrap="square">
            <a:spAutoFit/>
          </a:bodyPr>
          <a:lstStyle/>
          <a:p>
            <a:pPr>
              <a:spcBef>
                <a:spcPct val="50000"/>
              </a:spcBef>
            </a:pPr>
            <a:r>
              <a:rPr lang="en-US" b="1" dirty="0" smtClean="0">
                <a:solidFill>
                  <a:schemeClr val="bg1"/>
                </a:solidFill>
              </a:rPr>
              <a:t>6 metros</a:t>
            </a:r>
            <a:endParaRPr lang="en-US" sz="1800" b="1" dirty="0">
              <a:solidFill>
                <a:schemeClr val="bg1"/>
              </a:solidFill>
              <a:latin typeface="Arial" charset="0"/>
            </a:endParaRPr>
          </a:p>
        </p:txBody>
      </p:sp>
      <p:sp>
        <p:nvSpPr>
          <p:cNvPr id="16410" name="Text Box 26"/>
          <p:cNvSpPr txBox="1">
            <a:spLocks noChangeArrowheads="1"/>
          </p:cNvSpPr>
          <p:nvPr/>
        </p:nvSpPr>
        <p:spPr bwMode="auto">
          <a:xfrm>
            <a:off x="2827866" y="5410201"/>
            <a:ext cx="1896533" cy="369332"/>
          </a:xfrm>
          <a:prstGeom prst="rect">
            <a:avLst/>
          </a:prstGeom>
          <a:noFill/>
          <a:ln w="9525">
            <a:noFill/>
            <a:miter lim="800000"/>
            <a:headEnd/>
            <a:tailEnd/>
          </a:ln>
        </p:spPr>
        <p:txBody>
          <a:bodyPr wrap="square">
            <a:spAutoFit/>
          </a:bodyPr>
          <a:lstStyle/>
          <a:p>
            <a:pPr>
              <a:spcBef>
                <a:spcPct val="50000"/>
              </a:spcBef>
            </a:pPr>
            <a:r>
              <a:rPr lang="en-US" b="1" dirty="0" smtClean="0">
                <a:solidFill>
                  <a:schemeClr val="bg1"/>
                </a:solidFill>
              </a:rPr>
              <a:t>LEITO DO RIO</a:t>
            </a:r>
            <a:endParaRPr lang="en-US" sz="1800" b="1" dirty="0">
              <a:solidFill>
                <a:schemeClr val="bg1"/>
              </a:solidFill>
              <a:latin typeface="Arial"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10" name="Text Box 2"/>
          <p:cNvSpPr txBox="1">
            <a:spLocks noChangeArrowheads="1"/>
          </p:cNvSpPr>
          <p:nvPr/>
        </p:nvSpPr>
        <p:spPr bwMode="auto">
          <a:xfrm>
            <a:off x="0" y="152400"/>
            <a:ext cx="9144000" cy="769441"/>
          </a:xfrm>
          <a:prstGeom prst="rect">
            <a:avLst/>
          </a:prstGeom>
          <a:noFill/>
          <a:ln w="9525">
            <a:noFill/>
            <a:miter lim="800000"/>
            <a:headEnd/>
            <a:tailEnd/>
          </a:ln>
          <a:effectLst/>
        </p:spPr>
        <p:txBody>
          <a:bodyPr>
            <a:spAutoFit/>
          </a:bodyPr>
          <a:lstStyle/>
          <a:p>
            <a:pPr algn="ctr" eaLnBrk="0" hangingPunct="0">
              <a:spcBef>
                <a:spcPct val="50000"/>
              </a:spcBef>
              <a:defRPr/>
            </a:pPr>
            <a:r>
              <a:rPr lang="en-US" sz="4400" b="1" dirty="0" err="1" smtClean="0">
                <a:effectLst>
                  <a:outerShdw blurRad="38100" dist="38100" dir="2700000" algn="tl">
                    <a:srgbClr val="FFFFFF"/>
                  </a:outerShdw>
                </a:effectLst>
                <a:latin typeface="Tahoma" pitchFamily="34" charset="0"/>
              </a:rPr>
              <a:t>Projeto</a:t>
            </a:r>
            <a:r>
              <a:rPr lang="en-US" sz="4400" b="1" dirty="0" smtClean="0">
                <a:effectLst>
                  <a:outerShdw blurRad="38100" dist="38100" dir="2700000" algn="tl">
                    <a:srgbClr val="FFFFFF"/>
                  </a:outerShdw>
                </a:effectLst>
                <a:latin typeface="Tahoma" pitchFamily="34" charset="0"/>
              </a:rPr>
              <a:t> do </a:t>
            </a:r>
            <a:r>
              <a:rPr lang="en-US" sz="4400" b="1" dirty="0" err="1" smtClean="0">
                <a:effectLst>
                  <a:outerShdw blurRad="38100" dist="38100" dir="2700000" algn="tl">
                    <a:srgbClr val="FFFFFF"/>
                  </a:outerShdw>
                </a:effectLst>
                <a:latin typeface="Tahoma" pitchFamily="34" charset="0"/>
              </a:rPr>
              <a:t>Reparo</a:t>
            </a:r>
            <a:r>
              <a:rPr lang="en-US" sz="4400" b="1" dirty="0" smtClean="0">
                <a:effectLst>
                  <a:outerShdw blurRad="38100" dist="38100" dir="2700000" algn="tl">
                    <a:srgbClr val="FFFFFF"/>
                  </a:outerShdw>
                </a:effectLst>
                <a:latin typeface="Tahoma" pitchFamily="34" charset="0"/>
              </a:rPr>
              <a:t> </a:t>
            </a:r>
            <a:r>
              <a:rPr lang="en-US" sz="4400" b="1" dirty="0" err="1" smtClean="0">
                <a:effectLst>
                  <a:outerShdw blurRad="38100" dist="38100" dir="2700000" algn="tl">
                    <a:srgbClr val="FFFFFF"/>
                  </a:outerShdw>
                </a:effectLst>
                <a:latin typeface="Tahoma" pitchFamily="34" charset="0"/>
              </a:rPr>
              <a:t>Emergencial</a:t>
            </a:r>
            <a:endParaRPr lang="en-US" sz="4400" b="1" dirty="0">
              <a:effectLst>
                <a:outerShdw blurRad="38100" dist="38100" dir="2700000" algn="tl">
                  <a:srgbClr val="FFFFFF"/>
                </a:outerShdw>
              </a:effectLst>
              <a:latin typeface="Tahoma" pitchFamily="34" charset="0"/>
            </a:endParaRPr>
          </a:p>
        </p:txBody>
      </p:sp>
      <p:sp>
        <p:nvSpPr>
          <p:cNvPr id="17411" name="Freeform 3" descr="Brown marble"/>
          <p:cNvSpPr>
            <a:spLocks/>
          </p:cNvSpPr>
          <p:nvPr/>
        </p:nvSpPr>
        <p:spPr bwMode="auto">
          <a:xfrm>
            <a:off x="0" y="3429000"/>
            <a:ext cx="5877278" cy="1447800"/>
          </a:xfrm>
          <a:custGeom>
            <a:avLst/>
            <a:gdLst>
              <a:gd name="T0" fmla="*/ 0 w 3702"/>
              <a:gd name="T1" fmla="*/ 0 h 866"/>
              <a:gd name="T2" fmla="*/ 2832 w 3702"/>
              <a:gd name="T3" fmla="*/ 0 h 866"/>
              <a:gd name="T4" fmla="*/ 2844 w 3702"/>
              <a:gd name="T5" fmla="*/ 150 h 866"/>
              <a:gd name="T6" fmla="*/ 2886 w 3702"/>
              <a:gd name="T7" fmla="*/ 240 h 866"/>
              <a:gd name="T8" fmla="*/ 2922 w 3702"/>
              <a:gd name="T9" fmla="*/ 246 h 866"/>
              <a:gd name="T10" fmla="*/ 2952 w 3702"/>
              <a:gd name="T11" fmla="*/ 276 h 866"/>
              <a:gd name="T12" fmla="*/ 2964 w 3702"/>
              <a:gd name="T13" fmla="*/ 294 h 866"/>
              <a:gd name="T14" fmla="*/ 3018 w 3702"/>
              <a:gd name="T15" fmla="*/ 318 h 866"/>
              <a:gd name="T16" fmla="*/ 3036 w 3702"/>
              <a:gd name="T17" fmla="*/ 336 h 866"/>
              <a:gd name="T18" fmla="*/ 3054 w 3702"/>
              <a:gd name="T19" fmla="*/ 342 h 866"/>
              <a:gd name="T20" fmla="*/ 3060 w 3702"/>
              <a:gd name="T21" fmla="*/ 360 h 866"/>
              <a:gd name="T22" fmla="*/ 3138 w 3702"/>
              <a:gd name="T23" fmla="*/ 438 h 866"/>
              <a:gd name="T24" fmla="*/ 3240 w 3702"/>
              <a:gd name="T25" fmla="*/ 456 h 866"/>
              <a:gd name="T26" fmla="*/ 3288 w 3702"/>
              <a:gd name="T27" fmla="*/ 528 h 866"/>
              <a:gd name="T28" fmla="*/ 3318 w 3702"/>
              <a:gd name="T29" fmla="*/ 588 h 866"/>
              <a:gd name="T30" fmla="*/ 3378 w 3702"/>
              <a:gd name="T31" fmla="*/ 624 h 866"/>
              <a:gd name="T32" fmla="*/ 3474 w 3702"/>
              <a:gd name="T33" fmla="*/ 672 h 866"/>
              <a:gd name="T34" fmla="*/ 3540 w 3702"/>
              <a:gd name="T35" fmla="*/ 702 h 866"/>
              <a:gd name="T36" fmla="*/ 3594 w 3702"/>
              <a:gd name="T37" fmla="*/ 750 h 866"/>
              <a:gd name="T38" fmla="*/ 3630 w 3702"/>
              <a:gd name="T39" fmla="*/ 774 h 866"/>
              <a:gd name="T40" fmla="*/ 3648 w 3702"/>
              <a:gd name="T41" fmla="*/ 786 h 866"/>
              <a:gd name="T42" fmla="*/ 3690 w 3702"/>
              <a:gd name="T43" fmla="*/ 846 h 866"/>
              <a:gd name="T44" fmla="*/ 3702 w 3702"/>
              <a:gd name="T45" fmla="*/ 864 h 866"/>
              <a:gd name="T46" fmla="*/ 0 w 3702"/>
              <a:gd name="T47" fmla="*/ 816 h 866"/>
              <a:gd name="T48" fmla="*/ 0 w 3702"/>
              <a:gd name="T49" fmla="*/ 0 h 8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702"/>
              <a:gd name="T76" fmla="*/ 0 h 866"/>
              <a:gd name="T77" fmla="*/ 3702 w 3702"/>
              <a:gd name="T78" fmla="*/ 866 h 86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702" h="866">
                <a:moveTo>
                  <a:pt x="0" y="0"/>
                </a:moveTo>
                <a:lnTo>
                  <a:pt x="2832" y="0"/>
                </a:lnTo>
                <a:cubicBezTo>
                  <a:pt x="2860" y="56"/>
                  <a:pt x="2906" y="109"/>
                  <a:pt x="2844" y="150"/>
                </a:cubicBezTo>
                <a:cubicBezTo>
                  <a:pt x="2834" y="179"/>
                  <a:pt x="2856" y="227"/>
                  <a:pt x="2886" y="240"/>
                </a:cubicBezTo>
                <a:cubicBezTo>
                  <a:pt x="2897" y="245"/>
                  <a:pt x="2910" y="244"/>
                  <a:pt x="2922" y="246"/>
                </a:cubicBezTo>
                <a:cubicBezTo>
                  <a:pt x="2934" y="282"/>
                  <a:pt x="2918" y="247"/>
                  <a:pt x="2952" y="276"/>
                </a:cubicBezTo>
                <a:cubicBezTo>
                  <a:pt x="2958" y="281"/>
                  <a:pt x="2958" y="289"/>
                  <a:pt x="2964" y="294"/>
                </a:cubicBezTo>
                <a:cubicBezTo>
                  <a:pt x="2976" y="304"/>
                  <a:pt x="3003" y="313"/>
                  <a:pt x="3018" y="318"/>
                </a:cubicBezTo>
                <a:cubicBezTo>
                  <a:pt x="3024" y="324"/>
                  <a:pt x="3029" y="331"/>
                  <a:pt x="3036" y="336"/>
                </a:cubicBezTo>
                <a:cubicBezTo>
                  <a:pt x="3041" y="340"/>
                  <a:pt x="3050" y="338"/>
                  <a:pt x="3054" y="342"/>
                </a:cubicBezTo>
                <a:cubicBezTo>
                  <a:pt x="3058" y="346"/>
                  <a:pt x="3057" y="354"/>
                  <a:pt x="3060" y="360"/>
                </a:cubicBezTo>
                <a:cubicBezTo>
                  <a:pt x="3073" y="386"/>
                  <a:pt x="3111" y="429"/>
                  <a:pt x="3138" y="438"/>
                </a:cubicBezTo>
                <a:cubicBezTo>
                  <a:pt x="3171" y="449"/>
                  <a:pt x="3206" y="449"/>
                  <a:pt x="3240" y="456"/>
                </a:cubicBezTo>
                <a:cubicBezTo>
                  <a:pt x="3250" y="485"/>
                  <a:pt x="3274" y="499"/>
                  <a:pt x="3288" y="528"/>
                </a:cubicBezTo>
                <a:cubicBezTo>
                  <a:pt x="3297" y="546"/>
                  <a:pt x="3307" y="571"/>
                  <a:pt x="3318" y="588"/>
                </a:cubicBezTo>
                <a:cubicBezTo>
                  <a:pt x="3334" y="612"/>
                  <a:pt x="3356" y="608"/>
                  <a:pt x="3378" y="624"/>
                </a:cubicBezTo>
                <a:cubicBezTo>
                  <a:pt x="3412" y="649"/>
                  <a:pt x="3430" y="665"/>
                  <a:pt x="3474" y="672"/>
                </a:cubicBezTo>
                <a:cubicBezTo>
                  <a:pt x="3518" y="702"/>
                  <a:pt x="3496" y="693"/>
                  <a:pt x="3540" y="702"/>
                </a:cubicBezTo>
                <a:cubicBezTo>
                  <a:pt x="3572" y="723"/>
                  <a:pt x="3553" y="709"/>
                  <a:pt x="3594" y="750"/>
                </a:cubicBezTo>
                <a:cubicBezTo>
                  <a:pt x="3604" y="760"/>
                  <a:pt x="3618" y="766"/>
                  <a:pt x="3630" y="774"/>
                </a:cubicBezTo>
                <a:cubicBezTo>
                  <a:pt x="3636" y="778"/>
                  <a:pt x="3648" y="786"/>
                  <a:pt x="3648" y="786"/>
                </a:cubicBezTo>
                <a:cubicBezTo>
                  <a:pt x="3656" y="811"/>
                  <a:pt x="3665" y="838"/>
                  <a:pt x="3690" y="846"/>
                </a:cubicBezTo>
                <a:cubicBezTo>
                  <a:pt x="3697" y="866"/>
                  <a:pt x="3690" y="864"/>
                  <a:pt x="3702" y="864"/>
                </a:cubicBezTo>
                <a:lnTo>
                  <a:pt x="0" y="816"/>
                </a:lnTo>
                <a:lnTo>
                  <a:pt x="0" y="0"/>
                </a:lnTo>
                <a:close/>
              </a:path>
            </a:pathLst>
          </a:custGeom>
          <a:blipFill dpi="0" rotWithShape="1">
            <a:blip r:embed="rId3" cstate="print">
              <a:alphaModFix amt="62000"/>
            </a:blip>
            <a:srcRect/>
            <a:tile tx="0" ty="0" sx="100000" sy="100000" flip="none" algn="tl"/>
          </a:blipFill>
          <a:ln w="9525">
            <a:noFill/>
            <a:round/>
            <a:headEnd/>
            <a:tailEnd/>
          </a:ln>
        </p:spPr>
        <p:txBody>
          <a:bodyPr/>
          <a:lstStyle/>
          <a:p>
            <a:endParaRPr lang="en-US"/>
          </a:p>
        </p:txBody>
      </p:sp>
      <p:sp>
        <p:nvSpPr>
          <p:cNvPr id="759812" name="AutoShape 4"/>
          <p:cNvSpPr>
            <a:spLocks noChangeArrowheads="1"/>
          </p:cNvSpPr>
          <p:nvPr/>
        </p:nvSpPr>
        <p:spPr bwMode="auto">
          <a:xfrm>
            <a:off x="1143000" y="1752600"/>
            <a:ext cx="3429000" cy="1676400"/>
          </a:xfrm>
          <a:prstGeom prst="rtTriangle">
            <a:avLst/>
          </a:prstGeom>
          <a:solidFill>
            <a:schemeClr val="accent6">
              <a:lumMod val="60000"/>
              <a:lumOff val="40000"/>
            </a:schemeClr>
          </a:solidFill>
          <a:ln w="9525">
            <a:noFill/>
            <a:miter lim="800000"/>
            <a:headEnd/>
            <a:tailEnd/>
          </a:ln>
        </p:spPr>
        <p:txBody>
          <a:bodyPr wrap="none" anchor="ctr"/>
          <a:lstStyle/>
          <a:p>
            <a:endParaRPr lang="en-US"/>
          </a:p>
        </p:txBody>
      </p:sp>
      <p:sp>
        <p:nvSpPr>
          <p:cNvPr id="759813" name="Rectangle 5"/>
          <p:cNvSpPr>
            <a:spLocks noChangeArrowheads="1"/>
          </p:cNvSpPr>
          <p:nvPr/>
        </p:nvSpPr>
        <p:spPr bwMode="auto">
          <a:xfrm>
            <a:off x="3742267" y="3048000"/>
            <a:ext cx="838200" cy="381000"/>
          </a:xfrm>
          <a:prstGeom prst="rect">
            <a:avLst/>
          </a:prstGeom>
          <a:solidFill>
            <a:schemeClr val="accent6">
              <a:lumMod val="60000"/>
              <a:lumOff val="40000"/>
            </a:schemeClr>
          </a:solidFill>
          <a:ln w="9525">
            <a:noFill/>
            <a:miter lim="800000"/>
            <a:headEnd/>
            <a:tailEnd/>
          </a:ln>
        </p:spPr>
        <p:txBody>
          <a:bodyPr wrap="none" anchor="ctr"/>
          <a:lstStyle/>
          <a:p>
            <a:endParaRPr lang="en-US"/>
          </a:p>
        </p:txBody>
      </p:sp>
      <p:sp>
        <p:nvSpPr>
          <p:cNvPr id="759814" name="Rectangle 6" descr="Sand"/>
          <p:cNvSpPr>
            <a:spLocks noChangeArrowheads="1"/>
          </p:cNvSpPr>
          <p:nvPr/>
        </p:nvSpPr>
        <p:spPr bwMode="auto">
          <a:xfrm rot="1642093">
            <a:off x="5153378" y="4029075"/>
            <a:ext cx="3674533" cy="304800"/>
          </a:xfrm>
          <a:prstGeom prst="rect">
            <a:avLst/>
          </a:prstGeom>
          <a:blipFill dpi="0" rotWithShape="1">
            <a:blip r:embed="rId4" cstate="print"/>
            <a:srcRect/>
            <a:tile tx="0" ty="0" sx="100000" sy="100000" flip="none" algn="tl"/>
          </a:blipFill>
          <a:ln w="9525">
            <a:noFill/>
            <a:miter lim="800000"/>
            <a:headEnd/>
            <a:tailEnd/>
          </a:ln>
        </p:spPr>
        <p:txBody>
          <a:bodyPr wrap="none" anchor="ctr"/>
          <a:lstStyle/>
          <a:p>
            <a:endParaRPr lang="en-US"/>
          </a:p>
        </p:txBody>
      </p:sp>
      <p:sp>
        <p:nvSpPr>
          <p:cNvPr id="759815" name="Rectangle 7" descr="White marble"/>
          <p:cNvSpPr>
            <a:spLocks noChangeArrowheads="1"/>
          </p:cNvSpPr>
          <p:nvPr/>
        </p:nvSpPr>
        <p:spPr bwMode="auto">
          <a:xfrm rot="1642093">
            <a:off x="4670778" y="4127500"/>
            <a:ext cx="3783189" cy="304800"/>
          </a:xfrm>
          <a:prstGeom prst="rect">
            <a:avLst/>
          </a:prstGeom>
          <a:blipFill dpi="0" rotWithShape="1">
            <a:blip r:embed="rId5" cstate="print"/>
            <a:srcRect/>
            <a:tile tx="0" ty="0" sx="100000" sy="100000" flip="none" algn="tl"/>
          </a:blipFill>
          <a:ln w="9525">
            <a:noFill/>
            <a:miter lim="800000"/>
            <a:headEnd/>
            <a:tailEnd/>
          </a:ln>
        </p:spPr>
        <p:txBody>
          <a:bodyPr wrap="none" anchor="ctr"/>
          <a:lstStyle/>
          <a:p>
            <a:endParaRPr lang="en-US"/>
          </a:p>
        </p:txBody>
      </p:sp>
      <p:sp>
        <p:nvSpPr>
          <p:cNvPr id="759816" name="Rectangle 8" descr="Cork"/>
          <p:cNvSpPr>
            <a:spLocks noChangeArrowheads="1"/>
          </p:cNvSpPr>
          <p:nvPr/>
        </p:nvSpPr>
        <p:spPr bwMode="auto">
          <a:xfrm rot="1642729">
            <a:off x="4579056" y="4370389"/>
            <a:ext cx="3654778" cy="274637"/>
          </a:xfrm>
          <a:prstGeom prst="rect">
            <a:avLst/>
          </a:prstGeom>
          <a:blipFill dpi="0" rotWithShape="1">
            <a:blip r:embed="rId6" cstate="print"/>
            <a:srcRect/>
            <a:tile tx="0" ty="0" sx="100000" sy="100000" flip="none" algn="tl"/>
          </a:blipFill>
          <a:ln w="9525">
            <a:noFill/>
            <a:miter lim="800000"/>
            <a:headEnd/>
            <a:tailEnd/>
          </a:ln>
        </p:spPr>
        <p:txBody>
          <a:bodyPr wrap="none" anchor="ctr"/>
          <a:lstStyle/>
          <a:p>
            <a:endParaRPr lang="en-US"/>
          </a:p>
        </p:txBody>
      </p:sp>
      <p:sp>
        <p:nvSpPr>
          <p:cNvPr id="759817" name="Text Box 9"/>
          <p:cNvSpPr txBox="1">
            <a:spLocks noChangeArrowheads="1"/>
          </p:cNvSpPr>
          <p:nvPr/>
        </p:nvSpPr>
        <p:spPr bwMode="auto">
          <a:xfrm rot="1625733">
            <a:off x="5723467" y="3886200"/>
            <a:ext cx="1981200" cy="304800"/>
          </a:xfrm>
          <a:prstGeom prst="rect">
            <a:avLst/>
          </a:prstGeom>
          <a:noFill/>
          <a:ln w="9525">
            <a:noFill/>
            <a:miter lim="800000"/>
            <a:headEnd/>
            <a:tailEnd/>
          </a:ln>
        </p:spPr>
        <p:txBody>
          <a:bodyPr>
            <a:spAutoFit/>
          </a:bodyPr>
          <a:lstStyle/>
          <a:p>
            <a:pPr>
              <a:spcBef>
                <a:spcPct val="50000"/>
              </a:spcBef>
            </a:pPr>
            <a:r>
              <a:rPr lang="en-US" sz="1400" b="1" dirty="0" smtClean="0">
                <a:solidFill>
                  <a:srgbClr val="080808"/>
                </a:solidFill>
                <a:latin typeface="Arial" charset="0"/>
              </a:rPr>
              <a:t>Rocha Derrick</a:t>
            </a:r>
            <a:endParaRPr lang="en-US" sz="1400" b="1" dirty="0">
              <a:solidFill>
                <a:srgbClr val="080808"/>
              </a:solidFill>
              <a:latin typeface="Arial" charset="0"/>
            </a:endParaRPr>
          </a:p>
        </p:txBody>
      </p:sp>
      <p:sp>
        <p:nvSpPr>
          <p:cNvPr id="759818" name="Text Box 10"/>
          <p:cNvSpPr txBox="1">
            <a:spLocks noChangeArrowheads="1"/>
          </p:cNvSpPr>
          <p:nvPr/>
        </p:nvSpPr>
        <p:spPr bwMode="auto">
          <a:xfrm rot="1461747">
            <a:off x="5562600" y="3960911"/>
            <a:ext cx="1524000" cy="307777"/>
          </a:xfrm>
          <a:prstGeom prst="rect">
            <a:avLst/>
          </a:prstGeom>
          <a:noFill/>
          <a:ln w="9525">
            <a:noFill/>
            <a:miter lim="800000"/>
            <a:headEnd/>
            <a:tailEnd/>
          </a:ln>
        </p:spPr>
        <p:txBody>
          <a:bodyPr>
            <a:spAutoFit/>
          </a:bodyPr>
          <a:lstStyle/>
          <a:p>
            <a:pPr>
              <a:spcBef>
                <a:spcPct val="50000"/>
              </a:spcBef>
            </a:pPr>
            <a:r>
              <a:rPr lang="en-US" sz="1400" b="1" dirty="0" smtClean="0">
                <a:solidFill>
                  <a:srgbClr val="080808"/>
                </a:solidFill>
              </a:rPr>
              <a:t>Rocha </a:t>
            </a:r>
            <a:r>
              <a:rPr lang="en-US" sz="1400" b="1" dirty="0" smtClean="0">
                <a:solidFill>
                  <a:srgbClr val="080808"/>
                </a:solidFill>
                <a:latin typeface="Arial" charset="0"/>
              </a:rPr>
              <a:t>R</a:t>
            </a:r>
            <a:r>
              <a:rPr lang="en-US" sz="1400" b="1" dirty="0">
                <a:solidFill>
                  <a:srgbClr val="080808"/>
                </a:solidFill>
                <a:latin typeface="Arial" charset="0"/>
              </a:rPr>
              <a:t>-</a:t>
            </a:r>
            <a:r>
              <a:rPr lang="en-US" sz="1400" b="1" dirty="0" smtClean="0">
                <a:solidFill>
                  <a:srgbClr val="080808"/>
                </a:solidFill>
                <a:latin typeface="Arial" charset="0"/>
              </a:rPr>
              <a:t>8</a:t>
            </a:r>
            <a:endParaRPr lang="en-US" sz="1400" b="1" dirty="0">
              <a:solidFill>
                <a:srgbClr val="080808"/>
              </a:solidFill>
              <a:latin typeface="Arial" charset="0"/>
            </a:endParaRPr>
          </a:p>
        </p:txBody>
      </p:sp>
      <p:sp>
        <p:nvSpPr>
          <p:cNvPr id="759819" name="Text Box 11"/>
          <p:cNvSpPr txBox="1">
            <a:spLocks noChangeArrowheads="1"/>
          </p:cNvSpPr>
          <p:nvPr/>
        </p:nvSpPr>
        <p:spPr bwMode="auto">
          <a:xfrm rot="1640265">
            <a:off x="5065123" y="4278930"/>
            <a:ext cx="2513396" cy="307777"/>
          </a:xfrm>
          <a:prstGeom prst="rect">
            <a:avLst/>
          </a:prstGeom>
          <a:noFill/>
          <a:ln w="9525">
            <a:noFill/>
            <a:miter lim="800000"/>
            <a:headEnd/>
            <a:tailEnd/>
          </a:ln>
        </p:spPr>
        <p:txBody>
          <a:bodyPr wrap="square">
            <a:spAutoFit/>
          </a:bodyPr>
          <a:lstStyle/>
          <a:p>
            <a:pPr>
              <a:spcBef>
                <a:spcPct val="50000"/>
              </a:spcBef>
            </a:pPr>
            <a:r>
              <a:rPr lang="en-US" sz="1400" b="1" dirty="0" smtClean="0">
                <a:solidFill>
                  <a:srgbClr val="080808"/>
                </a:solidFill>
                <a:latin typeface="Arial" charset="0"/>
              </a:rPr>
              <a:t>Material de </a:t>
            </a:r>
            <a:r>
              <a:rPr lang="en-US" sz="1400" b="1" dirty="0" err="1" smtClean="0">
                <a:solidFill>
                  <a:srgbClr val="080808"/>
                </a:solidFill>
                <a:latin typeface="Arial" charset="0"/>
              </a:rPr>
              <a:t>Estratificação</a:t>
            </a:r>
            <a:endParaRPr lang="en-US" sz="1400" b="1" dirty="0">
              <a:solidFill>
                <a:srgbClr val="080808"/>
              </a:solidFill>
              <a:latin typeface="Arial" charset="0"/>
            </a:endParaRPr>
          </a:p>
        </p:txBody>
      </p:sp>
      <p:sp>
        <p:nvSpPr>
          <p:cNvPr id="759820" name="Freeform 12"/>
          <p:cNvSpPr>
            <a:spLocks/>
          </p:cNvSpPr>
          <p:nvPr/>
        </p:nvSpPr>
        <p:spPr bwMode="auto">
          <a:xfrm>
            <a:off x="2619022" y="3427413"/>
            <a:ext cx="4103511" cy="1455737"/>
          </a:xfrm>
          <a:custGeom>
            <a:avLst/>
            <a:gdLst>
              <a:gd name="T0" fmla="*/ 0 w 2585"/>
              <a:gd name="T1" fmla="*/ 0 h 917"/>
              <a:gd name="T2" fmla="*/ 112 w 2585"/>
              <a:gd name="T3" fmla="*/ 189 h 917"/>
              <a:gd name="T4" fmla="*/ 218 w 2585"/>
              <a:gd name="T5" fmla="*/ 302 h 917"/>
              <a:gd name="T6" fmla="*/ 260 w 2585"/>
              <a:gd name="T7" fmla="*/ 337 h 917"/>
              <a:gd name="T8" fmla="*/ 400 w 2585"/>
              <a:gd name="T9" fmla="*/ 527 h 917"/>
              <a:gd name="T10" fmla="*/ 569 w 2585"/>
              <a:gd name="T11" fmla="*/ 667 h 917"/>
              <a:gd name="T12" fmla="*/ 730 w 2585"/>
              <a:gd name="T13" fmla="*/ 695 h 917"/>
              <a:gd name="T14" fmla="*/ 773 w 2585"/>
              <a:gd name="T15" fmla="*/ 709 h 917"/>
              <a:gd name="T16" fmla="*/ 969 w 2585"/>
              <a:gd name="T17" fmla="*/ 801 h 917"/>
              <a:gd name="T18" fmla="*/ 1201 w 2585"/>
              <a:gd name="T19" fmla="*/ 836 h 917"/>
              <a:gd name="T20" fmla="*/ 1573 w 2585"/>
              <a:gd name="T21" fmla="*/ 843 h 917"/>
              <a:gd name="T22" fmla="*/ 1903 w 2585"/>
              <a:gd name="T23" fmla="*/ 843 h 917"/>
              <a:gd name="T24" fmla="*/ 2037 w 2585"/>
              <a:gd name="T25" fmla="*/ 913 h 917"/>
              <a:gd name="T26" fmla="*/ 2585 w 2585"/>
              <a:gd name="T27" fmla="*/ 913 h 917"/>
              <a:gd name="T28" fmla="*/ 1331 w 2585"/>
              <a:gd name="T29" fmla="*/ 241 h 917"/>
              <a:gd name="T30" fmla="*/ 1235 w 2585"/>
              <a:gd name="T31" fmla="*/ 1 h 917"/>
              <a:gd name="T32" fmla="*/ 0 w 2585"/>
              <a:gd name="T33" fmla="*/ 0 h 9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85"/>
              <a:gd name="T52" fmla="*/ 0 h 917"/>
              <a:gd name="T53" fmla="*/ 2585 w 2585"/>
              <a:gd name="T54" fmla="*/ 917 h 9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85" h="917">
                <a:moveTo>
                  <a:pt x="0" y="0"/>
                </a:moveTo>
                <a:cubicBezTo>
                  <a:pt x="25" y="76"/>
                  <a:pt x="41" y="142"/>
                  <a:pt x="112" y="189"/>
                </a:cubicBezTo>
                <a:cubicBezTo>
                  <a:pt x="125" y="210"/>
                  <a:pt x="204" y="293"/>
                  <a:pt x="218" y="302"/>
                </a:cubicBezTo>
                <a:cubicBezTo>
                  <a:pt x="237" y="314"/>
                  <a:pt x="245" y="318"/>
                  <a:pt x="260" y="337"/>
                </a:cubicBezTo>
                <a:cubicBezTo>
                  <a:pt x="309" y="400"/>
                  <a:pt x="331" y="481"/>
                  <a:pt x="400" y="527"/>
                </a:cubicBezTo>
                <a:cubicBezTo>
                  <a:pt x="432" y="576"/>
                  <a:pt x="513" y="648"/>
                  <a:pt x="569" y="667"/>
                </a:cubicBezTo>
                <a:cubicBezTo>
                  <a:pt x="625" y="723"/>
                  <a:pt x="569" y="677"/>
                  <a:pt x="730" y="695"/>
                </a:cubicBezTo>
                <a:cubicBezTo>
                  <a:pt x="745" y="697"/>
                  <a:pt x="773" y="709"/>
                  <a:pt x="773" y="709"/>
                </a:cubicBezTo>
                <a:cubicBezTo>
                  <a:pt x="832" y="748"/>
                  <a:pt x="899" y="784"/>
                  <a:pt x="969" y="801"/>
                </a:cubicBezTo>
                <a:cubicBezTo>
                  <a:pt x="1054" y="852"/>
                  <a:pt x="1062" y="830"/>
                  <a:pt x="1201" y="836"/>
                </a:cubicBezTo>
                <a:cubicBezTo>
                  <a:pt x="1346" y="872"/>
                  <a:pt x="1267" y="850"/>
                  <a:pt x="1573" y="843"/>
                </a:cubicBezTo>
                <a:cubicBezTo>
                  <a:pt x="1693" y="831"/>
                  <a:pt x="1771" y="838"/>
                  <a:pt x="1903" y="843"/>
                </a:cubicBezTo>
                <a:cubicBezTo>
                  <a:pt x="1934" y="853"/>
                  <a:pt x="2016" y="912"/>
                  <a:pt x="2037" y="913"/>
                </a:cubicBezTo>
                <a:cubicBezTo>
                  <a:pt x="2220" y="917"/>
                  <a:pt x="2402" y="913"/>
                  <a:pt x="2585" y="913"/>
                </a:cubicBezTo>
                <a:lnTo>
                  <a:pt x="1331" y="241"/>
                </a:lnTo>
                <a:lnTo>
                  <a:pt x="1235" y="1"/>
                </a:lnTo>
                <a:lnTo>
                  <a:pt x="0" y="0"/>
                </a:lnTo>
                <a:close/>
              </a:path>
            </a:pathLst>
          </a:custGeom>
          <a:solidFill>
            <a:srgbClr val="333333"/>
          </a:solidFill>
          <a:ln w="9525">
            <a:solidFill>
              <a:schemeClr val="tx1"/>
            </a:solidFill>
            <a:round/>
            <a:headEnd/>
            <a:tailEnd/>
          </a:ln>
        </p:spPr>
        <p:txBody>
          <a:bodyPr/>
          <a:lstStyle/>
          <a:p>
            <a:endParaRPr lang="en-US"/>
          </a:p>
        </p:txBody>
      </p:sp>
      <p:sp>
        <p:nvSpPr>
          <p:cNvPr id="759821" name="AutoShape 13" descr="Stationery"/>
          <p:cNvSpPr>
            <a:spLocks noChangeArrowheads="1"/>
          </p:cNvSpPr>
          <p:nvPr/>
        </p:nvSpPr>
        <p:spPr bwMode="auto">
          <a:xfrm>
            <a:off x="4809067" y="3810000"/>
            <a:ext cx="2209800" cy="1143000"/>
          </a:xfrm>
          <a:prstGeom prst="rtTriangle">
            <a:avLst/>
          </a:prstGeom>
          <a:blipFill dpi="0" rotWithShape="1">
            <a:blip r:embed="rId7" cstate="print"/>
            <a:srcRect/>
            <a:tile tx="0" ty="0" sx="100000" sy="100000" flip="none" algn="tl"/>
          </a:blipFill>
          <a:ln w="9525">
            <a:noFill/>
            <a:miter lim="800000"/>
            <a:headEnd/>
            <a:tailEnd/>
          </a:ln>
        </p:spPr>
        <p:txBody>
          <a:bodyPr wrap="none" anchor="ctr"/>
          <a:lstStyle/>
          <a:p>
            <a:endParaRPr lang="en-US"/>
          </a:p>
        </p:txBody>
      </p:sp>
      <p:sp>
        <p:nvSpPr>
          <p:cNvPr id="759822" name="Text Box 14"/>
          <p:cNvSpPr txBox="1">
            <a:spLocks noChangeArrowheads="1"/>
          </p:cNvSpPr>
          <p:nvPr/>
        </p:nvSpPr>
        <p:spPr bwMode="auto">
          <a:xfrm rot="1461747">
            <a:off x="4721578" y="4226024"/>
            <a:ext cx="1713089" cy="307777"/>
          </a:xfrm>
          <a:prstGeom prst="rect">
            <a:avLst/>
          </a:prstGeom>
          <a:noFill/>
          <a:ln w="9525">
            <a:noFill/>
            <a:miter lim="800000"/>
            <a:headEnd/>
            <a:tailEnd/>
          </a:ln>
        </p:spPr>
        <p:txBody>
          <a:bodyPr>
            <a:spAutoFit/>
          </a:bodyPr>
          <a:lstStyle/>
          <a:p>
            <a:pPr>
              <a:spcBef>
                <a:spcPct val="50000"/>
              </a:spcBef>
            </a:pPr>
            <a:r>
              <a:rPr lang="en-US" sz="1400" b="1" dirty="0" err="1" smtClean="0">
                <a:solidFill>
                  <a:srgbClr val="080808"/>
                </a:solidFill>
                <a:latin typeface="Arial" charset="0"/>
              </a:rPr>
              <a:t>Areia</a:t>
            </a:r>
            <a:r>
              <a:rPr lang="en-US" sz="1400" b="1" dirty="0" smtClean="0">
                <a:solidFill>
                  <a:srgbClr val="080808"/>
                </a:solidFill>
                <a:latin typeface="Arial" charset="0"/>
              </a:rPr>
              <a:t> e </a:t>
            </a:r>
            <a:r>
              <a:rPr lang="en-US" sz="1400" b="1" dirty="0" err="1" smtClean="0">
                <a:solidFill>
                  <a:srgbClr val="080808"/>
                </a:solidFill>
                <a:latin typeface="Arial" charset="0"/>
              </a:rPr>
              <a:t>Cascalho</a:t>
            </a:r>
            <a:endParaRPr lang="en-US" sz="1400" b="1" dirty="0">
              <a:solidFill>
                <a:srgbClr val="080808"/>
              </a:solidFill>
              <a:latin typeface="Arial" charset="0"/>
            </a:endParaRPr>
          </a:p>
        </p:txBody>
      </p:sp>
      <p:sp>
        <p:nvSpPr>
          <p:cNvPr id="759823" name="Text Box 15"/>
          <p:cNvSpPr txBox="1">
            <a:spLocks noChangeArrowheads="1"/>
          </p:cNvSpPr>
          <p:nvPr/>
        </p:nvSpPr>
        <p:spPr bwMode="auto">
          <a:xfrm rot="-5400000">
            <a:off x="3735211" y="3817056"/>
            <a:ext cx="838200" cy="366889"/>
          </a:xfrm>
          <a:prstGeom prst="rect">
            <a:avLst/>
          </a:prstGeom>
          <a:noFill/>
          <a:ln w="9525">
            <a:noFill/>
            <a:miter lim="800000"/>
            <a:headEnd/>
            <a:tailEnd/>
          </a:ln>
        </p:spPr>
        <p:txBody>
          <a:bodyPr>
            <a:spAutoFit/>
          </a:bodyPr>
          <a:lstStyle/>
          <a:p>
            <a:pPr>
              <a:spcBef>
                <a:spcPct val="50000"/>
              </a:spcBef>
            </a:pPr>
            <a:r>
              <a:rPr lang="en-US" sz="1800" b="1">
                <a:solidFill>
                  <a:schemeClr val="tx1"/>
                </a:solidFill>
                <a:latin typeface="Arial" charset="0"/>
              </a:rPr>
              <a:t>VOID</a:t>
            </a:r>
          </a:p>
        </p:txBody>
      </p:sp>
      <p:sp>
        <p:nvSpPr>
          <p:cNvPr id="759824" name="Rectangle 16"/>
          <p:cNvSpPr>
            <a:spLocks noChangeArrowheads="1"/>
          </p:cNvSpPr>
          <p:nvPr/>
        </p:nvSpPr>
        <p:spPr bwMode="auto">
          <a:xfrm>
            <a:off x="4199467" y="3048000"/>
            <a:ext cx="169333" cy="1676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759825" name="Text Box 17"/>
          <p:cNvSpPr txBox="1">
            <a:spLocks noChangeArrowheads="1"/>
          </p:cNvSpPr>
          <p:nvPr/>
        </p:nvSpPr>
        <p:spPr bwMode="auto">
          <a:xfrm>
            <a:off x="3818466" y="2438400"/>
            <a:ext cx="982133" cy="307777"/>
          </a:xfrm>
          <a:prstGeom prst="rect">
            <a:avLst/>
          </a:prstGeom>
          <a:noFill/>
          <a:ln w="9525">
            <a:noFill/>
            <a:miter lim="800000"/>
            <a:headEnd/>
            <a:tailEnd/>
          </a:ln>
        </p:spPr>
        <p:txBody>
          <a:bodyPr wrap="square">
            <a:spAutoFit/>
          </a:bodyPr>
          <a:lstStyle/>
          <a:p>
            <a:pPr>
              <a:spcBef>
                <a:spcPct val="50000"/>
              </a:spcBef>
            </a:pPr>
            <a:r>
              <a:rPr lang="en-US" sz="1400" dirty="0" err="1" smtClean="0">
                <a:solidFill>
                  <a:schemeClr val="tx1"/>
                </a:solidFill>
                <a:latin typeface="Arial" charset="0"/>
              </a:rPr>
              <a:t>Injeção</a:t>
            </a:r>
            <a:endParaRPr lang="en-US" sz="1400" dirty="0">
              <a:solidFill>
                <a:schemeClr val="tx1"/>
              </a:solidFill>
              <a:latin typeface="Arial" charset="0"/>
            </a:endParaRPr>
          </a:p>
        </p:txBody>
      </p:sp>
      <p:sp>
        <p:nvSpPr>
          <p:cNvPr id="759826" name="Rectangle 18" descr="Sand"/>
          <p:cNvSpPr>
            <a:spLocks noChangeArrowheads="1"/>
          </p:cNvSpPr>
          <p:nvPr/>
        </p:nvSpPr>
        <p:spPr bwMode="auto">
          <a:xfrm>
            <a:off x="4809067" y="3200400"/>
            <a:ext cx="609600" cy="304800"/>
          </a:xfrm>
          <a:prstGeom prst="rect">
            <a:avLst/>
          </a:prstGeom>
          <a:blipFill dpi="0" rotWithShape="1">
            <a:blip r:embed="rId4" cstate="print"/>
            <a:srcRect/>
            <a:tile tx="0" ty="0" sx="100000" sy="100000" flip="none" algn="tl"/>
          </a:blipFill>
          <a:ln w="9525">
            <a:noFill/>
            <a:miter lim="800000"/>
            <a:headEnd/>
            <a:tailEnd/>
          </a:ln>
        </p:spPr>
        <p:txBody>
          <a:bodyPr wrap="none" anchor="ctr"/>
          <a:lstStyle/>
          <a:p>
            <a:endParaRPr lang="en-US"/>
          </a:p>
        </p:txBody>
      </p:sp>
      <p:sp>
        <p:nvSpPr>
          <p:cNvPr id="759827" name="Text Box 19"/>
          <p:cNvSpPr txBox="1">
            <a:spLocks noChangeArrowheads="1"/>
          </p:cNvSpPr>
          <p:nvPr/>
        </p:nvSpPr>
        <p:spPr bwMode="auto">
          <a:xfrm>
            <a:off x="4724400" y="2590800"/>
            <a:ext cx="1524000" cy="523220"/>
          </a:xfrm>
          <a:prstGeom prst="rect">
            <a:avLst/>
          </a:prstGeom>
          <a:noFill/>
          <a:ln w="9525">
            <a:noFill/>
            <a:miter lim="800000"/>
            <a:headEnd/>
            <a:tailEnd/>
          </a:ln>
        </p:spPr>
        <p:txBody>
          <a:bodyPr>
            <a:spAutoFit/>
          </a:bodyPr>
          <a:lstStyle/>
          <a:p>
            <a:pPr>
              <a:spcBef>
                <a:spcPct val="50000"/>
              </a:spcBef>
            </a:pPr>
            <a:r>
              <a:rPr lang="en-US" sz="1400" dirty="0" err="1" smtClean="0">
                <a:solidFill>
                  <a:schemeClr val="tx1"/>
                </a:solidFill>
                <a:latin typeface="Arial" charset="0"/>
              </a:rPr>
              <a:t>Estaca</a:t>
            </a:r>
            <a:r>
              <a:rPr lang="en-US" sz="1400" dirty="0" err="1" smtClean="0"/>
              <a:t>s</a:t>
            </a:r>
            <a:r>
              <a:rPr lang="en-US" sz="1400" dirty="0" smtClean="0"/>
              <a:t> </a:t>
            </a:r>
            <a:r>
              <a:rPr lang="en-US" sz="1400" dirty="0" err="1" smtClean="0"/>
              <a:t>Pranchas</a:t>
            </a:r>
            <a:endParaRPr lang="en-US" sz="1400" dirty="0">
              <a:solidFill>
                <a:schemeClr val="tx1"/>
              </a:solidFill>
              <a:latin typeface="Arial" charset="0"/>
            </a:endParaRPr>
          </a:p>
        </p:txBody>
      </p:sp>
      <p:sp>
        <p:nvSpPr>
          <p:cNvPr id="759828" name="Line 20"/>
          <p:cNvSpPr>
            <a:spLocks noChangeShapeType="1"/>
          </p:cNvSpPr>
          <p:nvPr/>
        </p:nvSpPr>
        <p:spPr bwMode="auto">
          <a:xfrm>
            <a:off x="4267200" y="2743200"/>
            <a:ext cx="0" cy="228600"/>
          </a:xfrm>
          <a:prstGeom prst="line">
            <a:avLst/>
          </a:prstGeom>
          <a:noFill/>
          <a:ln w="38100">
            <a:solidFill>
              <a:schemeClr val="tx1"/>
            </a:solidFill>
            <a:round/>
            <a:headEnd/>
            <a:tailEnd type="triangle" w="med" len="med"/>
          </a:ln>
        </p:spPr>
        <p:txBody>
          <a:bodyPr/>
          <a:lstStyle/>
          <a:p>
            <a:endParaRPr lang="en-US"/>
          </a:p>
        </p:txBody>
      </p:sp>
      <p:sp>
        <p:nvSpPr>
          <p:cNvPr id="759829" name="Line 21"/>
          <p:cNvSpPr>
            <a:spLocks noChangeShapeType="1"/>
          </p:cNvSpPr>
          <p:nvPr/>
        </p:nvSpPr>
        <p:spPr bwMode="auto">
          <a:xfrm>
            <a:off x="4809067" y="2895600"/>
            <a:ext cx="0" cy="228600"/>
          </a:xfrm>
          <a:prstGeom prst="line">
            <a:avLst/>
          </a:prstGeom>
          <a:noFill/>
          <a:ln w="38100">
            <a:solidFill>
              <a:schemeClr val="tx1"/>
            </a:solidFill>
            <a:round/>
            <a:headEnd/>
            <a:tailEnd type="triangle" w="med" len="med"/>
          </a:ln>
        </p:spPr>
        <p:txBody>
          <a:bodyPr/>
          <a:lstStyle/>
          <a:p>
            <a:endParaRPr lang="en-US"/>
          </a:p>
        </p:txBody>
      </p:sp>
      <p:sp>
        <p:nvSpPr>
          <p:cNvPr id="759830" name="Text Box 22"/>
          <p:cNvSpPr txBox="1">
            <a:spLocks noChangeArrowheads="1"/>
          </p:cNvSpPr>
          <p:nvPr/>
        </p:nvSpPr>
        <p:spPr bwMode="auto">
          <a:xfrm>
            <a:off x="1684867" y="2590800"/>
            <a:ext cx="1524000" cy="304800"/>
          </a:xfrm>
          <a:prstGeom prst="rect">
            <a:avLst/>
          </a:prstGeom>
          <a:noFill/>
          <a:ln w="9525">
            <a:noFill/>
            <a:miter lim="800000"/>
            <a:headEnd/>
            <a:tailEnd/>
          </a:ln>
        </p:spPr>
        <p:txBody>
          <a:bodyPr>
            <a:spAutoFit/>
          </a:bodyPr>
          <a:lstStyle/>
          <a:p>
            <a:pPr>
              <a:spcBef>
                <a:spcPct val="50000"/>
              </a:spcBef>
            </a:pPr>
            <a:r>
              <a:rPr lang="en-US" sz="1400" b="1">
                <a:solidFill>
                  <a:schemeClr val="tx1"/>
                </a:solidFill>
                <a:latin typeface="Arial" charset="0"/>
              </a:rPr>
              <a:t>DAM</a:t>
            </a:r>
          </a:p>
        </p:txBody>
      </p:sp>
      <p:sp>
        <p:nvSpPr>
          <p:cNvPr id="759831" name="Line 23"/>
          <p:cNvSpPr>
            <a:spLocks noChangeShapeType="1"/>
          </p:cNvSpPr>
          <p:nvPr/>
        </p:nvSpPr>
        <p:spPr bwMode="auto">
          <a:xfrm>
            <a:off x="152400" y="1600200"/>
            <a:ext cx="5868812" cy="0"/>
          </a:xfrm>
          <a:prstGeom prst="line">
            <a:avLst/>
          </a:prstGeom>
          <a:noFill/>
          <a:ln w="98425">
            <a:solidFill>
              <a:srgbClr val="0000FF"/>
            </a:solidFill>
            <a:round/>
            <a:headEnd/>
            <a:tailEnd type="triangle" w="med" len="med"/>
          </a:ln>
        </p:spPr>
        <p:txBody>
          <a:bodyPr/>
          <a:lstStyle/>
          <a:p>
            <a:endParaRPr lang="en-US"/>
          </a:p>
        </p:txBody>
      </p:sp>
      <p:sp>
        <p:nvSpPr>
          <p:cNvPr id="759832" name="Text Box 24"/>
          <p:cNvSpPr txBox="1">
            <a:spLocks noChangeArrowheads="1"/>
          </p:cNvSpPr>
          <p:nvPr/>
        </p:nvSpPr>
        <p:spPr bwMode="auto">
          <a:xfrm>
            <a:off x="2592212" y="1143001"/>
            <a:ext cx="2667000" cy="369332"/>
          </a:xfrm>
          <a:prstGeom prst="rect">
            <a:avLst/>
          </a:prstGeom>
          <a:noFill/>
          <a:ln w="9525">
            <a:noFill/>
            <a:miter lim="800000"/>
            <a:headEnd/>
            <a:tailEnd/>
          </a:ln>
        </p:spPr>
        <p:txBody>
          <a:bodyPr>
            <a:spAutoFit/>
          </a:bodyPr>
          <a:lstStyle/>
          <a:p>
            <a:pPr>
              <a:spcBef>
                <a:spcPct val="50000"/>
              </a:spcBef>
            </a:pPr>
            <a:r>
              <a:rPr lang="en-US" sz="1800" b="1" dirty="0" err="1" smtClean="0">
                <a:solidFill>
                  <a:schemeClr val="tx1"/>
                </a:solidFill>
                <a:latin typeface="Arial" charset="0"/>
              </a:rPr>
              <a:t>Fluxo</a:t>
            </a:r>
            <a:r>
              <a:rPr lang="en-US" sz="1800" b="1" dirty="0" smtClean="0">
                <a:solidFill>
                  <a:schemeClr val="tx1"/>
                </a:solidFill>
                <a:latin typeface="Arial" charset="0"/>
              </a:rPr>
              <a:t> </a:t>
            </a:r>
            <a:r>
              <a:rPr lang="en-US" sz="1800" b="1" dirty="0" err="1" smtClean="0">
                <a:solidFill>
                  <a:schemeClr val="tx1"/>
                </a:solidFill>
                <a:latin typeface="Arial" charset="0"/>
              </a:rPr>
              <a:t>d’água</a:t>
            </a:r>
            <a:endParaRPr lang="en-US" sz="1800" b="1" dirty="0">
              <a:solidFill>
                <a:schemeClr val="tx1"/>
              </a:solidFill>
              <a:latin typeface="Arial" charset="0"/>
            </a:endParaRPr>
          </a:p>
        </p:txBody>
      </p:sp>
      <p:sp>
        <p:nvSpPr>
          <p:cNvPr id="759833" name="Freeform 25"/>
          <p:cNvSpPr>
            <a:spLocks/>
          </p:cNvSpPr>
          <p:nvPr/>
        </p:nvSpPr>
        <p:spPr bwMode="auto">
          <a:xfrm>
            <a:off x="2514600" y="3429000"/>
            <a:ext cx="2286000" cy="1371600"/>
          </a:xfrm>
          <a:custGeom>
            <a:avLst/>
            <a:gdLst>
              <a:gd name="T0" fmla="*/ 0 w 1332"/>
              <a:gd name="T1" fmla="*/ 0 h 840"/>
              <a:gd name="T2" fmla="*/ 4 w 1332"/>
              <a:gd name="T3" fmla="*/ 84 h 840"/>
              <a:gd name="T4" fmla="*/ 12 w 1332"/>
              <a:gd name="T5" fmla="*/ 112 h 840"/>
              <a:gd name="T6" fmla="*/ 36 w 1332"/>
              <a:gd name="T7" fmla="*/ 124 h 840"/>
              <a:gd name="T8" fmla="*/ 60 w 1332"/>
              <a:gd name="T9" fmla="*/ 156 h 840"/>
              <a:gd name="T10" fmla="*/ 80 w 1332"/>
              <a:gd name="T11" fmla="*/ 176 h 840"/>
              <a:gd name="T12" fmla="*/ 104 w 1332"/>
              <a:gd name="T13" fmla="*/ 184 h 840"/>
              <a:gd name="T14" fmla="*/ 168 w 1332"/>
              <a:gd name="T15" fmla="*/ 252 h 840"/>
              <a:gd name="T16" fmla="*/ 248 w 1332"/>
              <a:gd name="T17" fmla="*/ 320 h 840"/>
              <a:gd name="T18" fmla="*/ 300 w 1332"/>
              <a:gd name="T19" fmla="*/ 400 h 840"/>
              <a:gd name="T20" fmla="*/ 336 w 1332"/>
              <a:gd name="T21" fmla="*/ 472 h 840"/>
              <a:gd name="T22" fmla="*/ 464 w 1332"/>
              <a:gd name="T23" fmla="*/ 624 h 840"/>
              <a:gd name="T24" fmla="*/ 628 w 1332"/>
              <a:gd name="T25" fmla="*/ 692 h 840"/>
              <a:gd name="T26" fmla="*/ 816 w 1332"/>
              <a:gd name="T27" fmla="*/ 728 h 840"/>
              <a:gd name="T28" fmla="*/ 860 w 1332"/>
              <a:gd name="T29" fmla="*/ 780 h 840"/>
              <a:gd name="T30" fmla="*/ 908 w 1332"/>
              <a:gd name="T31" fmla="*/ 792 h 840"/>
              <a:gd name="T32" fmla="*/ 1036 w 1332"/>
              <a:gd name="T33" fmla="*/ 820 h 840"/>
              <a:gd name="T34" fmla="*/ 1220 w 1332"/>
              <a:gd name="T35" fmla="*/ 840 h 840"/>
              <a:gd name="T36" fmla="*/ 1328 w 1332"/>
              <a:gd name="T37" fmla="*/ 836 h 840"/>
              <a:gd name="T38" fmla="*/ 1332 w 1332"/>
              <a:gd name="T39" fmla="*/ 244 h 840"/>
              <a:gd name="T40" fmla="*/ 1236 w 1332"/>
              <a:gd name="T41" fmla="*/ 4 h 840"/>
              <a:gd name="T42" fmla="*/ 0 w 1332"/>
              <a:gd name="T43" fmla="*/ 0 h 8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32"/>
              <a:gd name="T67" fmla="*/ 0 h 840"/>
              <a:gd name="T68" fmla="*/ 1332 w 1332"/>
              <a:gd name="T69" fmla="*/ 840 h 8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32" h="840">
                <a:moveTo>
                  <a:pt x="0" y="0"/>
                </a:moveTo>
                <a:cubicBezTo>
                  <a:pt x="1" y="28"/>
                  <a:pt x="2" y="56"/>
                  <a:pt x="4" y="84"/>
                </a:cubicBezTo>
                <a:cubicBezTo>
                  <a:pt x="4" y="84"/>
                  <a:pt x="10" y="110"/>
                  <a:pt x="12" y="112"/>
                </a:cubicBezTo>
                <a:cubicBezTo>
                  <a:pt x="18" y="118"/>
                  <a:pt x="29" y="119"/>
                  <a:pt x="36" y="124"/>
                </a:cubicBezTo>
                <a:cubicBezTo>
                  <a:pt x="45" y="138"/>
                  <a:pt x="46" y="146"/>
                  <a:pt x="60" y="156"/>
                </a:cubicBezTo>
                <a:cubicBezTo>
                  <a:pt x="67" y="167"/>
                  <a:pt x="67" y="170"/>
                  <a:pt x="80" y="176"/>
                </a:cubicBezTo>
                <a:cubicBezTo>
                  <a:pt x="88" y="179"/>
                  <a:pt x="104" y="184"/>
                  <a:pt x="104" y="184"/>
                </a:cubicBezTo>
                <a:cubicBezTo>
                  <a:pt x="121" y="209"/>
                  <a:pt x="147" y="231"/>
                  <a:pt x="168" y="252"/>
                </a:cubicBezTo>
                <a:cubicBezTo>
                  <a:pt x="193" y="277"/>
                  <a:pt x="213" y="308"/>
                  <a:pt x="248" y="320"/>
                </a:cubicBezTo>
                <a:cubicBezTo>
                  <a:pt x="272" y="344"/>
                  <a:pt x="287" y="369"/>
                  <a:pt x="300" y="400"/>
                </a:cubicBezTo>
                <a:cubicBezTo>
                  <a:pt x="312" y="430"/>
                  <a:pt x="313" y="449"/>
                  <a:pt x="336" y="472"/>
                </a:cubicBezTo>
                <a:cubicBezTo>
                  <a:pt x="355" y="548"/>
                  <a:pt x="405" y="582"/>
                  <a:pt x="464" y="624"/>
                </a:cubicBezTo>
                <a:cubicBezTo>
                  <a:pt x="516" y="661"/>
                  <a:pt x="563" y="686"/>
                  <a:pt x="628" y="692"/>
                </a:cubicBezTo>
                <a:cubicBezTo>
                  <a:pt x="681" y="728"/>
                  <a:pt x="757" y="708"/>
                  <a:pt x="816" y="728"/>
                </a:cubicBezTo>
                <a:cubicBezTo>
                  <a:pt x="828" y="746"/>
                  <a:pt x="840" y="770"/>
                  <a:pt x="860" y="780"/>
                </a:cubicBezTo>
                <a:cubicBezTo>
                  <a:pt x="873" y="787"/>
                  <a:pt x="894" y="789"/>
                  <a:pt x="908" y="792"/>
                </a:cubicBezTo>
                <a:cubicBezTo>
                  <a:pt x="951" y="802"/>
                  <a:pt x="992" y="814"/>
                  <a:pt x="1036" y="820"/>
                </a:cubicBezTo>
                <a:cubicBezTo>
                  <a:pt x="1074" y="833"/>
                  <a:pt x="1184" y="838"/>
                  <a:pt x="1220" y="840"/>
                </a:cubicBezTo>
                <a:cubicBezTo>
                  <a:pt x="1256" y="839"/>
                  <a:pt x="1328" y="836"/>
                  <a:pt x="1328" y="836"/>
                </a:cubicBezTo>
                <a:lnTo>
                  <a:pt x="1332" y="244"/>
                </a:lnTo>
                <a:lnTo>
                  <a:pt x="1236" y="4"/>
                </a:lnTo>
                <a:lnTo>
                  <a:pt x="0" y="0"/>
                </a:lnTo>
                <a:close/>
              </a:path>
            </a:pathLst>
          </a:custGeom>
          <a:solidFill>
            <a:srgbClr val="EAEAEA"/>
          </a:solidFill>
          <a:ln w="9525">
            <a:noFill/>
            <a:round/>
            <a:headEnd/>
            <a:tailEnd/>
          </a:ln>
        </p:spPr>
        <p:txBody>
          <a:bodyPr/>
          <a:lstStyle/>
          <a:p>
            <a:endParaRPr lang="en-US"/>
          </a:p>
        </p:txBody>
      </p:sp>
      <p:sp>
        <p:nvSpPr>
          <p:cNvPr id="759834" name="Freeform 26"/>
          <p:cNvSpPr>
            <a:spLocks/>
          </p:cNvSpPr>
          <p:nvPr/>
        </p:nvSpPr>
        <p:spPr bwMode="auto">
          <a:xfrm>
            <a:off x="4504267" y="3048000"/>
            <a:ext cx="228600" cy="762000"/>
          </a:xfrm>
          <a:custGeom>
            <a:avLst/>
            <a:gdLst>
              <a:gd name="T0" fmla="*/ 0 w 96"/>
              <a:gd name="T1" fmla="*/ 0 h 432"/>
              <a:gd name="T2" fmla="*/ 0 w 96"/>
              <a:gd name="T3" fmla="*/ 192 h 432"/>
              <a:gd name="T4" fmla="*/ 96 w 96"/>
              <a:gd name="T5" fmla="*/ 432 h 432"/>
              <a:gd name="T6" fmla="*/ 96 w 96"/>
              <a:gd name="T7" fmla="*/ 0 h 432"/>
              <a:gd name="T8" fmla="*/ 0 w 96"/>
              <a:gd name="T9" fmla="*/ 0 h 432"/>
              <a:gd name="T10" fmla="*/ 0 60000 65536"/>
              <a:gd name="T11" fmla="*/ 0 60000 65536"/>
              <a:gd name="T12" fmla="*/ 0 60000 65536"/>
              <a:gd name="T13" fmla="*/ 0 60000 65536"/>
              <a:gd name="T14" fmla="*/ 0 60000 65536"/>
              <a:gd name="T15" fmla="*/ 0 w 96"/>
              <a:gd name="T16" fmla="*/ 0 h 432"/>
              <a:gd name="T17" fmla="*/ 96 w 96"/>
              <a:gd name="T18" fmla="*/ 432 h 432"/>
            </a:gdLst>
            <a:ahLst/>
            <a:cxnLst>
              <a:cxn ang="T10">
                <a:pos x="T0" y="T1"/>
              </a:cxn>
              <a:cxn ang="T11">
                <a:pos x="T2" y="T3"/>
              </a:cxn>
              <a:cxn ang="T12">
                <a:pos x="T4" y="T5"/>
              </a:cxn>
              <a:cxn ang="T13">
                <a:pos x="T6" y="T7"/>
              </a:cxn>
              <a:cxn ang="T14">
                <a:pos x="T8" y="T9"/>
              </a:cxn>
            </a:cxnLst>
            <a:rect l="T15" t="T16" r="T17" b="T18"/>
            <a:pathLst>
              <a:path w="96" h="432">
                <a:moveTo>
                  <a:pt x="0" y="0"/>
                </a:moveTo>
                <a:lnTo>
                  <a:pt x="0" y="192"/>
                </a:lnTo>
                <a:lnTo>
                  <a:pt x="96" y="432"/>
                </a:lnTo>
                <a:lnTo>
                  <a:pt x="96" y="0"/>
                </a:lnTo>
                <a:lnTo>
                  <a:pt x="0" y="0"/>
                </a:lnTo>
                <a:close/>
              </a:path>
            </a:pathLst>
          </a:custGeom>
          <a:solidFill>
            <a:schemeClr val="accent2"/>
          </a:solidFill>
          <a:ln w="9525">
            <a:solidFill>
              <a:schemeClr val="tx1"/>
            </a:solidFill>
            <a:round/>
            <a:headEnd/>
            <a:tailEnd/>
          </a:ln>
        </p:spPr>
        <p:txBody>
          <a:bodyPr/>
          <a:lstStyle/>
          <a:p>
            <a:endParaRPr lang="en-US"/>
          </a:p>
        </p:txBody>
      </p:sp>
      <p:sp>
        <p:nvSpPr>
          <p:cNvPr id="759835" name="Text Box 27"/>
          <p:cNvSpPr txBox="1">
            <a:spLocks noChangeArrowheads="1"/>
          </p:cNvSpPr>
          <p:nvPr/>
        </p:nvSpPr>
        <p:spPr bwMode="auto">
          <a:xfrm>
            <a:off x="4351867" y="1828800"/>
            <a:ext cx="1524000" cy="523220"/>
          </a:xfrm>
          <a:prstGeom prst="rect">
            <a:avLst/>
          </a:prstGeom>
          <a:noFill/>
          <a:ln w="9525">
            <a:noFill/>
            <a:miter lim="800000"/>
            <a:headEnd/>
            <a:tailEnd/>
          </a:ln>
        </p:spPr>
        <p:txBody>
          <a:bodyPr>
            <a:spAutoFit/>
          </a:bodyPr>
          <a:lstStyle/>
          <a:p>
            <a:pPr>
              <a:spcBef>
                <a:spcPct val="50000"/>
              </a:spcBef>
            </a:pPr>
            <a:r>
              <a:rPr lang="en-US" sz="1400" dirty="0" err="1" smtClean="0">
                <a:solidFill>
                  <a:schemeClr val="tx1"/>
                </a:solidFill>
                <a:latin typeface="Arial" charset="0"/>
              </a:rPr>
              <a:t>Tampão</a:t>
            </a:r>
            <a:r>
              <a:rPr lang="en-US" sz="1400" dirty="0" smtClean="0">
                <a:solidFill>
                  <a:schemeClr val="tx1"/>
                </a:solidFill>
                <a:latin typeface="Arial" charset="0"/>
              </a:rPr>
              <a:t> de </a:t>
            </a:r>
            <a:r>
              <a:rPr lang="en-US" sz="1400" dirty="0" err="1" smtClean="0">
                <a:solidFill>
                  <a:schemeClr val="tx1"/>
                </a:solidFill>
                <a:latin typeface="Arial" charset="0"/>
              </a:rPr>
              <a:t>concreto</a:t>
            </a:r>
            <a:endParaRPr lang="en-US" sz="1400" dirty="0">
              <a:solidFill>
                <a:schemeClr val="tx1"/>
              </a:solidFill>
              <a:latin typeface="Arial" charset="0"/>
            </a:endParaRPr>
          </a:p>
        </p:txBody>
      </p:sp>
      <p:sp>
        <p:nvSpPr>
          <p:cNvPr id="759836" name="Line 28"/>
          <p:cNvSpPr>
            <a:spLocks noChangeShapeType="1"/>
          </p:cNvSpPr>
          <p:nvPr/>
        </p:nvSpPr>
        <p:spPr bwMode="auto">
          <a:xfrm>
            <a:off x="4580467" y="2362200"/>
            <a:ext cx="0" cy="609600"/>
          </a:xfrm>
          <a:prstGeom prst="line">
            <a:avLst/>
          </a:prstGeom>
          <a:noFill/>
          <a:ln w="38100">
            <a:solidFill>
              <a:schemeClr val="tx1"/>
            </a:solidFill>
            <a:round/>
            <a:headEnd/>
            <a:tailEnd type="triangle" w="med" len="med"/>
          </a:ln>
        </p:spPr>
        <p:txBody>
          <a:bodyPr/>
          <a:lstStyle/>
          <a:p>
            <a:endParaRPr lang="en-US"/>
          </a:p>
        </p:txBody>
      </p:sp>
      <p:sp>
        <p:nvSpPr>
          <p:cNvPr id="759837" name="Freeform 29" descr="Brown marble"/>
          <p:cNvSpPr>
            <a:spLocks/>
          </p:cNvSpPr>
          <p:nvPr/>
        </p:nvSpPr>
        <p:spPr bwMode="auto">
          <a:xfrm rot="-126646">
            <a:off x="-533400" y="4572001"/>
            <a:ext cx="10287000" cy="2271713"/>
          </a:xfrm>
          <a:custGeom>
            <a:avLst/>
            <a:gdLst>
              <a:gd name="T0" fmla="*/ 5089 w 5193"/>
              <a:gd name="T1" fmla="*/ 192 h 996"/>
              <a:gd name="T2" fmla="*/ 289 w 5193"/>
              <a:gd name="T3" fmla="*/ 0 h 996"/>
              <a:gd name="T4" fmla="*/ 1 w 5193"/>
              <a:gd name="T5" fmla="*/ 240 h 996"/>
              <a:gd name="T6" fmla="*/ 5 w 5193"/>
              <a:gd name="T7" fmla="*/ 638 h 996"/>
              <a:gd name="T8" fmla="*/ 117 w 5193"/>
              <a:gd name="T9" fmla="*/ 786 h 996"/>
              <a:gd name="T10" fmla="*/ 517 w 5193"/>
              <a:gd name="T11" fmla="*/ 870 h 996"/>
              <a:gd name="T12" fmla="*/ 1079 w 5193"/>
              <a:gd name="T13" fmla="*/ 870 h 996"/>
              <a:gd name="T14" fmla="*/ 1395 w 5193"/>
              <a:gd name="T15" fmla="*/ 996 h 996"/>
              <a:gd name="T16" fmla="*/ 2863 w 5193"/>
              <a:gd name="T17" fmla="*/ 947 h 996"/>
              <a:gd name="T18" fmla="*/ 3615 w 5193"/>
              <a:gd name="T19" fmla="*/ 828 h 996"/>
              <a:gd name="T20" fmla="*/ 3826 w 5193"/>
              <a:gd name="T21" fmla="*/ 786 h 996"/>
              <a:gd name="T22" fmla="*/ 4198 w 5193"/>
              <a:gd name="T23" fmla="*/ 764 h 996"/>
              <a:gd name="T24" fmla="*/ 4332 w 5193"/>
              <a:gd name="T25" fmla="*/ 743 h 996"/>
              <a:gd name="T26" fmla="*/ 4662 w 5193"/>
              <a:gd name="T27" fmla="*/ 652 h 996"/>
              <a:gd name="T28" fmla="*/ 4936 w 5193"/>
              <a:gd name="T29" fmla="*/ 533 h 996"/>
              <a:gd name="T30" fmla="*/ 5097 w 5193"/>
              <a:gd name="T31" fmla="*/ 455 h 996"/>
              <a:gd name="T32" fmla="*/ 5146 w 5193"/>
              <a:gd name="T33" fmla="*/ 406 h 996"/>
              <a:gd name="T34" fmla="*/ 5104 w 5193"/>
              <a:gd name="T35" fmla="*/ 266 h 996"/>
              <a:gd name="T36" fmla="*/ 5089 w 5193"/>
              <a:gd name="T37" fmla="*/ 192 h 99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193"/>
              <a:gd name="T58" fmla="*/ 0 h 996"/>
              <a:gd name="T59" fmla="*/ 5193 w 5193"/>
              <a:gd name="T60" fmla="*/ 996 h 99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193" h="996">
                <a:moveTo>
                  <a:pt x="5089" y="192"/>
                </a:moveTo>
                <a:lnTo>
                  <a:pt x="289" y="0"/>
                </a:lnTo>
                <a:lnTo>
                  <a:pt x="1" y="240"/>
                </a:lnTo>
                <a:cubicBezTo>
                  <a:pt x="2" y="373"/>
                  <a:pt x="0" y="505"/>
                  <a:pt x="5" y="638"/>
                </a:cubicBezTo>
                <a:cubicBezTo>
                  <a:pt x="7" y="699"/>
                  <a:pt x="66" y="760"/>
                  <a:pt x="117" y="786"/>
                </a:cubicBezTo>
                <a:cubicBezTo>
                  <a:pt x="239" y="847"/>
                  <a:pt x="390" y="819"/>
                  <a:pt x="517" y="870"/>
                </a:cubicBezTo>
                <a:cubicBezTo>
                  <a:pt x="722" y="866"/>
                  <a:pt x="886" y="850"/>
                  <a:pt x="1079" y="870"/>
                </a:cubicBezTo>
                <a:cubicBezTo>
                  <a:pt x="1187" y="906"/>
                  <a:pt x="1278" y="976"/>
                  <a:pt x="1395" y="996"/>
                </a:cubicBezTo>
                <a:cubicBezTo>
                  <a:pt x="1885" y="985"/>
                  <a:pt x="2372" y="953"/>
                  <a:pt x="2863" y="947"/>
                </a:cubicBezTo>
                <a:cubicBezTo>
                  <a:pt x="3114" y="902"/>
                  <a:pt x="3361" y="853"/>
                  <a:pt x="3615" y="828"/>
                </a:cubicBezTo>
                <a:cubicBezTo>
                  <a:pt x="3686" y="821"/>
                  <a:pt x="3755" y="793"/>
                  <a:pt x="3826" y="786"/>
                </a:cubicBezTo>
                <a:cubicBezTo>
                  <a:pt x="4048" y="765"/>
                  <a:pt x="3924" y="774"/>
                  <a:pt x="4198" y="764"/>
                </a:cubicBezTo>
                <a:cubicBezTo>
                  <a:pt x="4243" y="757"/>
                  <a:pt x="4287" y="750"/>
                  <a:pt x="4332" y="743"/>
                </a:cubicBezTo>
                <a:cubicBezTo>
                  <a:pt x="4435" y="699"/>
                  <a:pt x="4553" y="679"/>
                  <a:pt x="4662" y="652"/>
                </a:cubicBezTo>
                <a:cubicBezTo>
                  <a:pt x="4751" y="608"/>
                  <a:pt x="4844" y="569"/>
                  <a:pt x="4936" y="533"/>
                </a:cubicBezTo>
                <a:cubicBezTo>
                  <a:pt x="4992" y="511"/>
                  <a:pt x="5042" y="477"/>
                  <a:pt x="5097" y="455"/>
                </a:cubicBezTo>
                <a:cubicBezTo>
                  <a:pt x="5113" y="439"/>
                  <a:pt x="5130" y="422"/>
                  <a:pt x="5146" y="406"/>
                </a:cubicBezTo>
                <a:cubicBezTo>
                  <a:pt x="5193" y="359"/>
                  <a:pt x="5140" y="290"/>
                  <a:pt x="5104" y="266"/>
                </a:cubicBezTo>
                <a:cubicBezTo>
                  <a:pt x="5091" y="228"/>
                  <a:pt x="5098" y="252"/>
                  <a:pt x="5089" y="192"/>
                </a:cubicBezTo>
                <a:close/>
              </a:path>
            </a:pathLst>
          </a:custGeom>
          <a:blipFill dpi="0" rotWithShape="1">
            <a:blip r:embed="rId3" cstate="print">
              <a:alphaModFix amt="70000"/>
            </a:blip>
            <a:srcRect/>
            <a:tile tx="0" ty="0" sx="100000" sy="100000" flip="none" algn="tl"/>
          </a:blipFill>
          <a:ln w="9525">
            <a:noFill/>
            <a:round/>
            <a:headEnd/>
            <a:tailEnd/>
          </a:ln>
        </p:spPr>
        <p:txBody>
          <a:bodyPr/>
          <a:lstStyle/>
          <a:p>
            <a:endParaRPr lang="en-US"/>
          </a:p>
        </p:txBody>
      </p:sp>
      <p:sp>
        <p:nvSpPr>
          <p:cNvPr id="759838" name="Text Box 30"/>
          <p:cNvSpPr txBox="1">
            <a:spLocks noChangeArrowheads="1"/>
          </p:cNvSpPr>
          <p:nvPr/>
        </p:nvSpPr>
        <p:spPr bwMode="auto">
          <a:xfrm>
            <a:off x="2827867" y="5410200"/>
            <a:ext cx="1524000" cy="304800"/>
          </a:xfrm>
          <a:prstGeom prst="rect">
            <a:avLst/>
          </a:prstGeom>
          <a:noFill/>
          <a:ln w="9525">
            <a:noFill/>
            <a:miter lim="800000"/>
            <a:headEnd/>
            <a:tailEnd/>
          </a:ln>
        </p:spPr>
        <p:txBody>
          <a:bodyPr>
            <a:spAutoFit/>
          </a:bodyPr>
          <a:lstStyle/>
          <a:p>
            <a:pPr>
              <a:spcBef>
                <a:spcPct val="50000"/>
              </a:spcBef>
            </a:pPr>
            <a:r>
              <a:rPr lang="en-US" sz="1400" b="1" dirty="0" smtClean="0">
                <a:solidFill>
                  <a:schemeClr val="tx1"/>
                </a:solidFill>
                <a:latin typeface="Arial" charset="0"/>
              </a:rPr>
              <a:t>LEITO DO RIO </a:t>
            </a:r>
            <a:endParaRPr lang="en-US" sz="1400" b="1" dirty="0">
              <a:solidFill>
                <a:schemeClr val="tx1"/>
              </a:solidFill>
              <a:latin typeface="Arial" charset="0"/>
            </a:endParaRPr>
          </a:p>
        </p:txBody>
      </p:sp>
      <p:sp>
        <p:nvSpPr>
          <p:cNvPr id="759839" name="Rectangle 31"/>
          <p:cNvSpPr>
            <a:spLocks noChangeArrowheads="1"/>
          </p:cNvSpPr>
          <p:nvPr/>
        </p:nvSpPr>
        <p:spPr bwMode="auto">
          <a:xfrm flipH="1">
            <a:off x="1219200" y="3276600"/>
            <a:ext cx="76200" cy="28956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759840" name="Text Box 32"/>
          <p:cNvSpPr txBox="1">
            <a:spLocks noChangeArrowheads="1"/>
          </p:cNvSpPr>
          <p:nvPr/>
        </p:nvSpPr>
        <p:spPr bwMode="auto">
          <a:xfrm>
            <a:off x="1371600" y="5638800"/>
            <a:ext cx="1981200" cy="307777"/>
          </a:xfrm>
          <a:prstGeom prst="rect">
            <a:avLst/>
          </a:prstGeom>
          <a:noFill/>
          <a:ln w="9525">
            <a:noFill/>
            <a:miter lim="800000"/>
            <a:headEnd/>
            <a:tailEnd/>
          </a:ln>
        </p:spPr>
        <p:txBody>
          <a:bodyPr wrap="square">
            <a:spAutoFit/>
          </a:bodyPr>
          <a:lstStyle/>
          <a:p>
            <a:pPr>
              <a:spcBef>
                <a:spcPct val="50000"/>
              </a:spcBef>
            </a:pPr>
            <a:r>
              <a:rPr lang="en-US" sz="1400" dirty="0" err="1" smtClean="0">
                <a:solidFill>
                  <a:schemeClr val="tx1"/>
                </a:solidFill>
                <a:latin typeface="Arial" charset="0"/>
              </a:rPr>
              <a:t>Pilares</a:t>
            </a:r>
            <a:r>
              <a:rPr lang="en-US" sz="1400" dirty="0" smtClean="0">
                <a:solidFill>
                  <a:schemeClr val="tx1"/>
                </a:solidFill>
                <a:latin typeface="Arial" charset="0"/>
              </a:rPr>
              <a:t> de Madeira </a:t>
            </a:r>
            <a:endParaRPr lang="en-US" sz="1400" dirty="0">
              <a:solidFill>
                <a:schemeClr val="tx1"/>
              </a:solidFill>
              <a:latin typeface="Arial" charset="0"/>
            </a:endParaRPr>
          </a:p>
        </p:txBody>
      </p:sp>
      <p:sp>
        <p:nvSpPr>
          <p:cNvPr id="759841" name="Line 33"/>
          <p:cNvSpPr>
            <a:spLocks noChangeShapeType="1"/>
          </p:cNvSpPr>
          <p:nvPr/>
        </p:nvSpPr>
        <p:spPr bwMode="auto">
          <a:xfrm flipV="1">
            <a:off x="1524000" y="5257800"/>
            <a:ext cx="533400" cy="381000"/>
          </a:xfrm>
          <a:prstGeom prst="line">
            <a:avLst/>
          </a:prstGeom>
          <a:noFill/>
          <a:ln w="9525">
            <a:solidFill>
              <a:schemeClr val="tx1"/>
            </a:solidFill>
            <a:round/>
            <a:headEnd/>
            <a:tailEnd type="triangle" w="med" len="med"/>
          </a:ln>
        </p:spPr>
        <p:txBody>
          <a:bodyPr/>
          <a:lstStyle/>
          <a:p>
            <a:endParaRPr lang="en-US"/>
          </a:p>
        </p:txBody>
      </p:sp>
      <p:sp>
        <p:nvSpPr>
          <p:cNvPr id="759842" name="Rectangle 34"/>
          <p:cNvSpPr>
            <a:spLocks noChangeArrowheads="1"/>
          </p:cNvSpPr>
          <p:nvPr/>
        </p:nvSpPr>
        <p:spPr bwMode="auto">
          <a:xfrm>
            <a:off x="2065867" y="3352800"/>
            <a:ext cx="83256" cy="190500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759843" name="Rectangle 35"/>
          <p:cNvSpPr>
            <a:spLocks noChangeArrowheads="1"/>
          </p:cNvSpPr>
          <p:nvPr/>
        </p:nvSpPr>
        <p:spPr bwMode="auto">
          <a:xfrm>
            <a:off x="1608667" y="3352801"/>
            <a:ext cx="74789" cy="2105025"/>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759844" name="Rectangle 36"/>
          <p:cNvSpPr>
            <a:spLocks noChangeArrowheads="1"/>
          </p:cNvSpPr>
          <p:nvPr/>
        </p:nvSpPr>
        <p:spPr bwMode="auto">
          <a:xfrm>
            <a:off x="4351867" y="3352800"/>
            <a:ext cx="74789" cy="160020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759845" name="Rectangle 37"/>
          <p:cNvSpPr>
            <a:spLocks noChangeArrowheads="1"/>
          </p:cNvSpPr>
          <p:nvPr/>
        </p:nvSpPr>
        <p:spPr bwMode="auto">
          <a:xfrm>
            <a:off x="3894667" y="3352800"/>
            <a:ext cx="74789" cy="182880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759846" name="Rectangle 38"/>
          <p:cNvSpPr>
            <a:spLocks noChangeArrowheads="1"/>
          </p:cNvSpPr>
          <p:nvPr/>
        </p:nvSpPr>
        <p:spPr bwMode="auto">
          <a:xfrm>
            <a:off x="3437467" y="3352800"/>
            <a:ext cx="74789" cy="160020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759847" name="Rectangle 39"/>
          <p:cNvSpPr>
            <a:spLocks noChangeArrowheads="1"/>
          </p:cNvSpPr>
          <p:nvPr/>
        </p:nvSpPr>
        <p:spPr bwMode="auto">
          <a:xfrm>
            <a:off x="2980267" y="3352800"/>
            <a:ext cx="74789" cy="182880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759848" name="Rectangle 40"/>
          <p:cNvSpPr>
            <a:spLocks noChangeArrowheads="1"/>
          </p:cNvSpPr>
          <p:nvPr/>
        </p:nvSpPr>
        <p:spPr bwMode="auto">
          <a:xfrm>
            <a:off x="2523067" y="3352800"/>
            <a:ext cx="74789" cy="160020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449" name="Freeform 41"/>
          <p:cNvSpPr>
            <a:spLocks/>
          </p:cNvSpPr>
          <p:nvPr/>
        </p:nvSpPr>
        <p:spPr bwMode="auto">
          <a:xfrm>
            <a:off x="134056" y="1885950"/>
            <a:ext cx="952500" cy="96838"/>
          </a:xfrm>
          <a:custGeom>
            <a:avLst/>
            <a:gdLst>
              <a:gd name="T0" fmla="*/ 0 w 600"/>
              <a:gd name="T1" fmla="*/ 48 h 61"/>
              <a:gd name="T2" fmla="*/ 78 w 600"/>
              <a:gd name="T3" fmla="*/ 48 h 61"/>
              <a:gd name="T4" fmla="*/ 90 w 600"/>
              <a:gd name="T5" fmla="*/ 30 h 61"/>
              <a:gd name="T6" fmla="*/ 108 w 600"/>
              <a:gd name="T7" fmla="*/ 18 h 61"/>
              <a:gd name="T8" fmla="*/ 120 w 600"/>
              <a:gd name="T9" fmla="*/ 0 h 61"/>
              <a:gd name="T10" fmla="*/ 138 w 600"/>
              <a:gd name="T11" fmla="*/ 36 h 61"/>
              <a:gd name="T12" fmla="*/ 240 w 600"/>
              <a:gd name="T13" fmla="*/ 48 h 61"/>
              <a:gd name="T14" fmla="*/ 288 w 600"/>
              <a:gd name="T15" fmla="*/ 42 h 61"/>
              <a:gd name="T16" fmla="*/ 300 w 600"/>
              <a:gd name="T17" fmla="*/ 6 h 61"/>
              <a:gd name="T18" fmla="*/ 360 w 600"/>
              <a:gd name="T19" fmla="*/ 60 h 61"/>
              <a:gd name="T20" fmla="*/ 486 w 600"/>
              <a:gd name="T21" fmla="*/ 54 h 61"/>
              <a:gd name="T22" fmla="*/ 504 w 600"/>
              <a:gd name="T23" fmla="*/ 36 h 61"/>
              <a:gd name="T24" fmla="*/ 528 w 600"/>
              <a:gd name="T25" fmla="*/ 30 h 61"/>
              <a:gd name="T26" fmla="*/ 600 w 600"/>
              <a:gd name="T27" fmla="*/ 54 h 6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00"/>
              <a:gd name="T43" fmla="*/ 0 h 61"/>
              <a:gd name="T44" fmla="*/ 600 w 600"/>
              <a:gd name="T45" fmla="*/ 61 h 6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00" h="61">
                <a:moveTo>
                  <a:pt x="0" y="48"/>
                </a:moveTo>
                <a:cubicBezTo>
                  <a:pt x="29" y="54"/>
                  <a:pt x="47" y="61"/>
                  <a:pt x="78" y="48"/>
                </a:cubicBezTo>
                <a:cubicBezTo>
                  <a:pt x="85" y="45"/>
                  <a:pt x="85" y="35"/>
                  <a:pt x="90" y="30"/>
                </a:cubicBezTo>
                <a:cubicBezTo>
                  <a:pt x="95" y="25"/>
                  <a:pt x="102" y="22"/>
                  <a:pt x="108" y="18"/>
                </a:cubicBezTo>
                <a:cubicBezTo>
                  <a:pt x="112" y="12"/>
                  <a:pt x="113" y="0"/>
                  <a:pt x="120" y="0"/>
                </a:cubicBezTo>
                <a:cubicBezTo>
                  <a:pt x="133" y="0"/>
                  <a:pt x="126" y="31"/>
                  <a:pt x="138" y="36"/>
                </a:cubicBezTo>
                <a:cubicBezTo>
                  <a:pt x="170" y="49"/>
                  <a:pt x="206" y="44"/>
                  <a:pt x="240" y="48"/>
                </a:cubicBezTo>
                <a:cubicBezTo>
                  <a:pt x="256" y="46"/>
                  <a:pt x="275" y="51"/>
                  <a:pt x="288" y="42"/>
                </a:cubicBezTo>
                <a:cubicBezTo>
                  <a:pt x="298" y="35"/>
                  <a:pt x="300" y="6"/>
                  <a:pt x="300" y="6"/>
                </a:cubicBezTo>
                <a:cubicBezTo>
                  <a:pt x="310" y="36"/>
                  <a:pt x="331" y="50"/>
                  <a:pt x="360" y="60"/>
                </a:cubicBezTo>
                <a:cubicBezTo>
                  <a:pt x="402" y="58"/>
                  <a:pt x="445" y="61"/>
                  <a:pt x="486" y="54"/>
                </a:cubicBezTo>
                <a:cubicBezTo>
                  <a:pt x="494" y="53"/>
                  <a:pt x="497" y="40"/>
                  <a:pt x="504" y="36"/>
                </a:cubicBezTo>
                <a:cubicBezTo>
                  <a:pt x="511" y="32"/>
                  <a:pt x="520" y="32"/>
                  <a:pt x="528" y="30"/>
                </a:cubicBezTo>
                <a:cubicBezTo>
                  <a:pt x="557" y="48"/>
                  <a:pt x="567" y="54"/>
                  <a:pt x="600" y="54"/>
                </a:cubicBezTo>
              </a:path>
            </a:pathLst>
          </a:custGeom>
          <a:noFill/>
          <a:ln w="53975">
            <a:solidFill>
              <a:srgbClr val="000080"/>
            </a:solidFill>
            <a:round/>
            <a:headEnd/>
            <a:tailEnd/>
          </a:ln>
        </p:spPr>
        <p:txBody>
          <a:bodyPr/>
          <a:lstStyle/>
          <a:p>
            <a:endParaRPr lang="en-US"/>
          </a:p>
        </p:txBody>
      </p:sp>
      <p:sp>
        <p:nvSpPr>
          <p:cNvPr id="759850" name="Text Box 42"/>
          <p:cNvSpPr txBox="1">
            <a:spLocks noChangeArrowheads="1"/>
          </p:cNvSpPr>
          <p:nvPr/>
        </p:nvSpPr>
        <p:spPr bwMode="auto">
          <a:xfrm>
            <a:off x="152400" y="3810000"/>
            <a:ext cx="1524000" cy="523220"/>
          </a:xfrm>
          <a:prstGeom prst="rect">
            <a:avLst/>
          </a:prstGeom>
          <a:noFill/>
          <a:ln w="9525">
            <a:noFill/>
            <a:miter lim="800000"/>
            <a:headEnd/>
            <a:tailEnd/>
          </a:ln>
        </p:spPr>
        <p:txBody>
          <a:bodyPr>
            <a:spAutoFit/>
          </a:bodyPr>
          <a:lstStyle/>
          <a:p>
            <a:pPr>
              <a:spcBef>
                <a:spcPct val="50000"/>
              </a:spcBef>
            </a:pPr>
            <a:r>
              <a:rPr lang="en-US" sz="1400" dirty="0" err="1" smtClean="0">
                <a:solidFill>
                  <a:schemeClr val="tx1"/>
                </a:solidFill>
                <a:latin typeface="Arial" charset="0"/>
              </a:rPr>
              <a:t>Estacas</a:t>
            </a:r>
            <a:r>
              <a:rPr lang="en-US" sz="1400" dirty="0" smtClean="0">
                <a:solidFill>
                  <a:schemeClr val="tx1"/>
                </a:solidFill>
                <a:latin typeface="Arial" charset="0"/>
              </a:rPr>
              <a:t> </a:t>
            </a:r>
            <a:r>
              <a:rPr lang="en-US" sz="1400" dirty="0" err="1" smtClean="0">
                <a:solidFill>
                  <a:schemeClr val="tx1"/>
                </a:solidFill>
                <a:latin typeface="Arial" charset="0"/>
              </a:rPr>
              <a:t>Pranchas</a:t>
            </a:r>
            <a:r>
              <a:rPr lang="en-US" sz="1400" dirty="0" smtClean="0">
                <a:solidFill>
                  <a:schemeClr val="tx1"/>
                </a:solidFill>
                <a:latin typeface="Arial" charset="0"/>
              </a:rPr>
              <a:t> </a:t>
            </a:r>
            <a:endParaRPr lang="en-US" sz="1400" dirty="0">
              <a:solidFill>
                <a:schemeClr val="tx1"/>
              </a:solidFill>
              <a:latin typeface="Arial" charset="0"/>
            </a:endParaRPr>
          </a:p>
        </p:txBody>
      </p:sp>
      <p:sp>
        <p:nvSpPr>
          <p:cNvPr id="759851" name="Rectangle 43"/>
          <p:cNvSpPr>
            <a:spLocks noChangeArrowheads="1"/>
          </p:cNvSpPr>
          <p:nvPr/>
        </p:nvSpPr>
        <p:spPr bwMode="auto">
          <a:xfrm flipH="1">
            <a:off x="4732867" y="3200400"/>
            <a:ext cx="104422" cy="28956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759852" name="Rectangle 44"/>
          <p:cNvSpPr>
            <a:spLocks noChangeArrowheads="1"/>
          </p:cNvSpPr>
          <p:nvPr/>
        </p:nvSpPr>
        <p:spPr bwMode="auto">
          <a:xfrm>
            <a:off x="2667000" y="3657600"/>
            <a:ext cx="2057400" cy="76200"/>
          </a:xfrm>
          <a:prstGeom prst="rect">
            <a:avLst/>
          </a:prstGeom>
          <a:solidFill>
            <a:srgbClr val="080808"/>
          </a:solidFill>
          <a:ln w="9525">
            <a:solidFill>
              <a:schemeClr val="tx1"/>
            </a:solidFill>
            <a:miter lim="800000"/>
            <a:headEnd/>
            <a:tailEnd/>
          </a:ln>
        </p:spPr>
        <p:txBody>
          <a:bodyPr wrap="none" anchor="ctr"/>
          <a:lstStyle/>
          <a:p>
            <a:endParaRPr lang="en-US"/>
          </a:p>
        </p:txBody>
      </p:sp>
      <p:sp>
        <p:nvSpPr>
          <p:cNvPr id="759853" name="Text Box 45"/>
          <p:cNvSpPr txBox="1">
            <a:spLocks noChangeArrowheads="1"/>
          </p:cNvSpPr>
          <p:nvPr/>
        </p:nvSpPr>
        <p:spPr bwMode="auto">
          <a:xfrm>
            <a:off x="3124200" y="3810000"/>
            <a:ext cx="1447800" cy="461665"/>
          </a:xfrm>
          <a:prstGeom prst="rect">
            <a:avLst/>
          </a:prstGeom>
          <a:noFill/>
          <a:ln w="9525">
            <a:noFill/>
            <a:miter lim="800000"/>
            <a:headEnd/>
            <a:tailEnd/>
          </a:ln>
        </p:spPr>
        <p:txBody>
          <a:bodyPr>
            <a:spAutoFit/>
          </a:bodyPr>
          <a:lstStyle/>
          <a:p>
            <a:pPr eaLnBrk="0" hangingPunct="0">
              <a:spcBef>
                <a:spcPct val="50000"/>
              </a:spcBef>
            </a:pPr>
            <a:r>
              <a:rPr lang="en-US" sz="1200" b="1" dirty="0" smtClean="0">
                <a:solidFill>
                  <a:srgbClr val="080808"/>
                </a:solidFill>
                <a:latin typeface="Tahoma" pitchFamily="34" charset="0"/>
              </a:rPr>
              <a:t>1</a:t>
            </a:r>
            <a:r>
              <a:rPr lang="en-US" sz="1200" b="1" baseline="30000" dirty="0" smtClean="0">
                <a:solidFill>
                  <a:srgbClr val="080808"/>
                </a:solidFill>
                <a:latin typeface="Tahoma" pitchFamily="34" charset="0"/>
              </a:rPr>
              <a:t>a </a:t>
            </a:r>
            <a:r>
              <a:rPr lang="en-US" sz="1200" b="1" dirty="0" err="1" smtClean="0">
                <a:solidFill>
                  <a:srgbClr val="080808"/>
                </a:solidFill>
                <a:latin typeface="Tahoma" pitchFamily="34" charset="0"/>
              </a:rPr>
              <a:t>elevação</a:t>
            </a:r>
            <a:r>
              <a:rPr lang="en-US" sz="1200" b="1" dirty="0" smtClean="0">
                <a:solidFill>
                  <a:srgbClr val="080808"/>
                </a:solidFill>
                <a:latin typeface="Tahoma" pitchFamily="34" charset="0"/>
              </a:rPr>
              <a:t> com </a:t>
            </a:r>
            <a:r>
              <a:rPr lang="en-US" sz="1200" b="1" dirty="0" err="1" smtClean="0">
                <a:solidFill>
                  <a:srgbClr val="080808"/>
                </a:solidFill>
                <a:latin typeface="Tahoma" pitchFamily="34" charset="0"/>
              </a:rPr>
              <a:t>concreto</a:t>
            </a:r>
            <a:r>
              <a:rPr lang="en-US" sz="1200" b="1" dirty="0" smtClean="0">
                <a:solidFill>
                  <a:srgbClr val="080808"/>
                </a:solidFill>
                <a:latin typeface="Tahoma" pitchFamily="34" charset="0"/>
              </a:rPr>
              <a:t> </a:t>
            </a:r>
            <a:r>
              <a:rPr lang="en-US" sz="1200" b="1" dirty="0" err="1" smtClean="0">
                <a:solidFill>
                  <a:srgbClr val="080808"/>
                </a:solidFill>
                <a:latin typeface="Tahoma" pitchFamily="34" charset="0"/>
              </a:rPr>
              <a:t>tremie</a:t>
            </a:r>
            <a:endParaRPr lang="en-US" sz="1200" b="1" dirty="0">
              <a:solidFill>
                <a:srgbClr val="080808"/>
              </a:solidFill>
              <a:latin typeface="Tahoma" pitchFamily="34" charset="0"/>
            </a:endParaRPr>
          </a:p>
        </p:txBody>
      </p:sp>
      <p:sp>
        <p:nvSpPr>
          <p:cNvPr id="759854" name="Text Box 46"/>
          <p:cNvSpPr txBox="1">
            <a:spLocks noChangeArrowheads="1"/>
          </p:cNvSpPr>
          <p:nvPr/>
        </p:nvSpPr>
        <p:spPr bwMode="auto">
          <a:xfrm>
            <a:off x="2971800" y="3429000"/>
            <a:ext cx="914400" cy="461665"/>
          </a:xfrm>
          <a:prstGeom prst="rect">
            <a:avLst/>
          </a:prstGeom>
          <a:noFill/>
          <a:ln w="9525">
            <a:noFill/>
            <a:miter lim="800000"/>
            <a:headEnd/>
            <a:tailEnd/>
          </a:ln>
        </p:spPr>
        <p:txBody>
          <a:bodyPr>
            <a:spAutoFit/>
          </a:bodyPr>
          <a:lstStyle/>
          <a:p>
            <a:pPr eaLnBrk="0" hangingPunct="0">
              <a:spcBef>
                <a:spcPct val="50000"/>
              </a:spcBef>
            </a:pPr>
            <a:r>
              <a:rPr lang="en-US" sz="1200" b="1" dirty="0" smtClean="0">
                <a:solidFill>
                  <a:srgbClr val="080808"/>
                </a:solidFill>
                <a:latin typeface="Tahoma" pitchFamily="34" charset="0"/>
              </a:rPr>
              <a:t>2a </a:t>
            </a:r>
            <a:r>
              <a:rPr lang="en-US" sz="1200" b="1" dirty="0" err="1" smtClean="0">
                <a:solidFill>
                  <a:srgbClr val="080808"/>
                </a:solidFill>
                <a:latin typeface="Tahoma" pitchFamily="34" charset="0"/>
              </a:rPr>
              <a:t>elevação</a:t>
            </a:r>
            <a:endParaRPr lang="en-US" sz="1200" b="1" dirty="0">
              <a:solidFill>
                <a:srgbClr val="080808"/>
              </a:solidFill>
              <a:latin typeface="Tahom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59830"/>
                                        </p:tgtEl>
                                        <p:attrNameLst>
                                          <p:attrName>style.visibility</p:attrName>
                                        </p:attrNameLst>
                                      </p:cBhvr>
                                      <p:to>
                                        <p:strVal val="visible"/>
                                      </p:to>
                                    </p:set>
                                    <p:animEffect transition="in" filter="dissolve">
                                      <p:cBhvr>
                                        <p:cTn id="7" dur="500"/>
                                        <p:tgtEl>
                                          <p:spTgt spid="75983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59812"/>
                                        </p:tgtEl>
                                        <p:attrNameLst>
                                          <p:attrName>style.visibility</p:attrName>
                                        </p:attrNameLst>
                                      </p:cBhvr>
                                      <p:to>
                                        <p:strVal val="visible"/>
                                      </p:to>
                                    </p:set>
                                    <p:animEffect transition="in" filter="dissolve">
                                      <p:cBhvr>
                                        <p:cTn id="10" dur="500"/>
                                        <p:tgtEl>
                                          <p:spTgt spid="75981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59813"/>
                                        </p:tgtEl>
                                        <p:attrNameLst>
                                          <p:attrName>style.visibility</p:attrName>
                                        </p:attrNameLst>
                                      </p:cBhvr>
                                      <p:to>
                                        <p:strVal val="visible"/>
                                      </p:to>
                                    </p:set>
                                    <p:animEffect transition="in" filter="dissolve">
                                      <p:cBhvr>
                                        <p:cTn id="13" dur="500"/>
                                        <p:tgtEl>
                                          <p:spTgt spid="759813"/>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59837"/>
                                        </p:tgtEl>
                                        <p:attrNameLst>
                                          <p:attrName>style.visibility</p:attrName>
                                        </p:attrNameLst>
                                      </p:cBhvr>
                                      <p:to>
                                        <p:strVal val="visible"/>
                                      </p:to>
                                    </p:set>
                                    <p:animEffect transition="in" filter="dissolve">
                                      <p:cBhvr>
                                        <p:cTn id="16" dur="500"/>
                                        <p:tgtEl>
                                          <p:spTgt spid="75983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759838"/>
                                        </p:tgtEl>
                                        <p:attrNameLst>
                                          <p:attrName>style.visibility</p:attrName>
                                        </p:attrNameLst>
                                      </p:cBhvr>
                                      <p:to>
                                        <p:strVal val="visible"/>
                                      </p:to>
                                    </p:set>
                                    <p:animEffect transition="in" filter="dissolve">
                                      <p:cBhvr>
                                        <p:cTn id="19" dur="500"/>
                                        <p:tgtEl>
                                          <p:spTgt spid="759838"/>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759850"/>
                                        </p:tgtEl>
                                        <p:attrNameLst>
                                          <p:attrName>style.visibility</p:attrName>
                                        </p:attrNameLst>
                                      </p:cBhvr>
                                      <p:to>
                                        <p:strVal val="visible"/>
                                      </p:to>
                                    </p:set>
                                    <p:animEffect transition="in" filter="dissolve">
                                      <p:cBhvr>
                                        <p:cTn id="22" dur="500"/>
                                        <p:tgtEl>
                                          <p:spTgt spid="759850"/>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759839"/>
                                        </p:tgtEl>
                                        <p:attrNameLst>
                                          <p:attrName>style.visibility</p:attrName>
                                        </p:attrNameLst>
                                      </p:cBhvr>
                                      <p:to>
                                        <p:strVal val="visible"/>
                                      </p:to>
                                    </p:set>
                                    <p:animEffect transition="in" filter="dissolve">
                                      <p:cBhvr>
                                        <p:cTn id="25" dur="500"/>
                                        <p:tgtEl>
                                          <p:spTgt spid="759839"/>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759831"/>
                                        </p:tgtEl>
                                        <p:attrNameLst>
                                          <p:attrName>style.visibility</p:attrName>
                                        </p:attrNameLst>
                                      </p:cBhvr>
                                      <p:to>
                                        <p:strVal val="visible"/>
                                      </p:to>
                                    </p:set>
                                    <p:animEffect transition="in" filter="dissolve">
                                      <p:cBhvr>
                                        <p:cTn id="28" dur="500"/>
                                        <p:tgtEl>
                                          <p:spTgt spid="759831"/>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759832"/>
                                        </p:tgtEl>
                                        <p:attrNameLst>
                                          <p:attrName>style.visibility</p:attrName>
                                        </p:attrNameLst>
                                      </p:cBhvr>
                                      <p:to>
                                        <p:strVal val="visible"/>
                                      </p:to>
                                    </p:set>
                                    <p:animEffect transition="in" filter="dissolve">
                                      <p:cBhvr>
                                        <p:cTn id="31" dur="500"/>
                                        <p:tgtEl>
                                          <p:spTgt spid="759832"/>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759840"/>
                                        </p:tgtEl>
                                        <p:attrNameLst>
                                          <p:attrName>style.visibility</p:attrName>
                                        </p:attrNameLst>
                                      </p:cBhvr>
                                      <p:to>
                                        <p:strVal val="visible"/>
                                      </p:to>
                                    </p:set>
                                    <p:animEffect transition="in" filter="dissolve">
                                      <p:cBhvr>
                                        <p:cTn id="36" dur="500"/>
                                        <p:tgtEl>
                                          <p:spTgt spid="759840"/>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759841"/>
                                        </p:tgtEl>
                                        <p:attrNameLst>
                                          <p:attrName>style.visibility</p:attrName>
                                        </p:attrNameLst>
                                      </p:cBhvr>
                                      <p:to>
                                        <p:strVal val="visible"/>
                                      </p:to>
                                    </p:set>
                                    <p:animEffect transition="in" filter="dissolve">
                                      <p:cBhvr>
                                        <p:cTn id="39" dur="500"/>
                                        <p:tgtEl>
                                          <p:spTgt spid="759841"/>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759843"/>
                                        </p:tgtEl>
                                        <p:attrNameLst>
                                          <p:attrName>style.visibility</p:attrName>
                                        </p:attrNameLst>
                                      </p:cBhvr>
                                      <p:to>
                                        <p:strVal val="visible"/>
                                      </p:to>
                                    </p:set>
                                    <p:animEffect transition="in" filter="dissolve">
                                      <p:cBhvr>
                                        <p:cTn id="42" dur="500"/>
                                        <p:tgtEl>
                                          <p:spTgt spid="759843"/>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759842"/>
                                        </p:tgtEl>
                                        <p:attrNameLst>
                                          <p:attrName>style.visibility</p:attrName>
                                        </p:attrNameLst>
                                      </p:cBhvr>
                                      <p:to>
                                        <p:strVal val="visible"/>
                                      </p:to>
                                    </p:set>
                                    <p:animEffect transition="in" filter="dissolve">
                                      <p:cBhvr>
                                        <p:cTn id="45" dur="500"/>
                                        <p:tgtEl>
                                          <p:spTgt spid="759842"/>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759848"/>
                                        </p:tgtEl>
                                        <p:attrNameLst>
                                          <p:attrName>style.visibility</p:attrName>
                                        </p:attrNameLst>
                                      </p:cBhvr>
                                      <p:to>
                                        <p:strVal val="visible"/>
                                      </p:to>
                                    </p:set>
                                    <p:animEffect transition="in" filter="dissolve">
                                      <p:cBhvr>
                                        <p:cTn id="48" dur="500"/>
                                        <p:tgtEl>
                                          <p:spTgt spid="759848"/>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759847"/>
                                        </p:tgtEl>
                                        <p:attrNameLst>
                                          <p:attrName>style.visibility</p:attrName>
                                        </p:attrNameLst>
                                      </p:cBhvr>
                                      <p:to>
                                        <p:strVal val="visible"/>
                                      </p:to>
                                    </p:set>
                                    <p:animEffect transition="in" filter="dissolve">
                                      <p:cBhvr>
                                        <p:cTn id="51" dur="500"/>
                                        <p:tgtEl>
                                          <p:spTgt spid="759847"/>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759846"/>
                                        </p:tgtEl>
                                        <p:attrNameLst>
                                          <p:attrName>style.visibility</p:attrName>
                                        </p:attrNameLst>
                                      </p:cBhvr>
                                      <p:to>
                                        <p:strVal val="visible"/>
                                      </p:to>
                                    </p:set>
                                    <p:animEffect transition="in" filter="dissolve">
                                      <p:cBhvr>
                                        <p:cTn id="54" dur="500"/>
                                        <p:tgtEl>
                                          <p:spTgt spid="759846"/>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759845"/>
                                        </p:tgtEl>
                                        <p:attrNameLst>
                                          <p:attrName>style.visibility</p:attrName>
                                        </p:attrNameLst>
                                      </p:cBhvr>
                                      <p:to>
                                        <p:strVal val="visible"/>
                                      </p:to>
                                    </p:set>
                                    <p:animEffect transition="in" filter="dissolve">
                                      <p:cBhvr>
                                        <p:cTn id="57" dur="500"/>
                                        <p:tgtEl>
                                          <p:spTgt spid="759845"/>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759844"/>
                                        </p:tgtEl>
                                        <p:attrNameLst>
                                          <p:attrName>style.visibility</p:attrName>
                                        </p:attrNameLst>
                                      </p:cBhvr>
                                      <p:to>
                                        <p:strVal val="visible"/>
                                      </p:to>
                                    </p:set>
                                    <p:animEffect transition="in" filter="dissolve">
                                      <p:cBhvr>
                                        <p:cTn id="60" dur="500"/>
                                        <p:tgtEl>
                                          <p:spTgt spid="759844"/>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759820"/>
                                        </p:tgtEl>
                                        <p:attrNameLst>
                                          <p:attrName>style.visibility</p:attrName>
                                        </p:attrNameLst>
                                      </p:cBhvr>
                                      <p:to>
                                        <p:strVal val="visible"/>
                                      </p:to>
                                    </p:set>
                                    <p:animEffect transition="in" filter="dissolve">
                                      <p:cBhvr>
                                        <p:cTn id="65" dur="500"/>
                                        <p:tgtEl>
                                          <p:spTgt spid="759820"/>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759823"/>
                                        </p:tgtEl>
                                        <p:attrNameLst>
                                          <p:attrName>style.visibility</p:attrName>
                                        </p:attrNameLst>
                                      </p:cBhvr>
                                      <p:to>
                                        <p:strVal val="visible"/>
                                      </p:to>
                                    </p:set>
                                    <p:animEffect transition="in" filter="dissolve">
                                      <p:cBhvr>
                                        <p:cTn id="68" dur="500"/>
                                        <p:tgtEl>
                                          <p:spTgt spid="759823"/>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1" fill="hold" grpId="0" nodeType="clickEffect">
                                  <p:stCondLst>
                                    <p:cond delay="0"/>
                                  </p:stCondLst>
                                  <p:childTnLst>
                                    <p:set>
                                      <p:cBhvr>
                                        <p:cTn id="72" dur="1" fill="hold">
                                          <p:stCondLst>
                                            <p:cond delay="0"/>
                                          </p:stCondLst>
                                        </p:cTn>
                                        <p:tgtEl>
                                          <p:spTgt spid="759851"/>
                                        </p:tgtEl>
                                        <p:attrNameLst>
                                          <p:attrName>style.visibility</p:attrName>
                                        </p:attrNameLst>
                                      </p:cBhvr>
                                      <p:to>
                                        <p:strVal val="visible"/>
                                      </p:to>
                                    </p:set>
                                    <p:anim calcmode="lin" valueType="num">
                                      <p:cBhvr additive="base">
                                        <p:cTn id="73" dur="500" fill="hold"/>
                                        <p:tgtEl>
                                          <p:spTgt spid="759851"/>
                                        </p:tgtEl>
                                        <p:attrNameLst>
                                          <p:attrName>ppt_x</p:attrName>
                                        </p:attrNameLst>
                                      </p:cBhvr>
                                      <p:tavLst>
                                        <p:tav tm="0">
                                          <p:val>
                                            <p:strVal val="#ppt_x"/>
                                          </p:val>
                                        </p:tav>
                                        <p:tav tm="100000">
                                          <p:val>
                                            <p:strVal val="#ppt_x"/>
                                          </p:val>
                                        </p:tav>
                                      </p:tavLst>
                                    </p:anim>
                                    <p:anim calcmode="lin" valueType="num">
                                      <p:cBhvr additive="base">
                                        <p:cTn id="74" dur="500" fill="hold"/>
                                        <p:tgtEl>
                                          <p:spTgt spid="759851"/>
                                        </p:tgtEl>
                                        <p:attrNameLst>
                                          <p:attrName>ppt_y</p:attrName>
                                        </p:attrNameLst>
                                      </p:cBhvr>
                                      <p:tavLst>
                                        <p:tav tm="0">
                                          <p:val>
                                            <p:strVal val="0-#ppt_h/2"/>
                                          </p:val>
                                        </p:tav>
                                        <p:tav tm="100000">
                                          <p:val>
                                            <p:strVal val="#ppt_y"/>
                                          </p:val>
                                        </p:tav>
                                      </p:tavLst>
                                    </p:anim>
                                  </p:childTnLst>
                                </p:cTn>
                              </p:par>
                              <p:par>
                                <p:cTn id="75" presetID="2" presetClass="entr" presetSubtype="1" fill="hold" grpId="0" nodeType="withEffect">
                                  <p:stCondLst>
                                    <p:cond delay="0"/>
                                  </p:stCondLst>
                                  <p:childTnLst>
                                    <p:set>
                                      <p:cBhvr>
                                        <p:cTn id="76" dur="1" fill="hold">
                                          <p:stCondLst>
                                            <p:cond delay="0"/>
                                          </p:stCondLst>
                                        </p:cTn>
                                        <p:tgtEl>
                                          <p:spTgt spid="759829"/>
                                        </p:tgtEl>
                                        <p:attrNameLst>
                                          <p:attrName>style.visibility</p:attrName>
                                        </p:attrNameLst>
                                      </p:cBhvr>
                                      <p:to>
                                        <p:strVal val="visible"/>
                                      </p:to>
                                    </p:set>
                                    <p:anim calcmode="lin" valueType="num">
                                      <p:cBhvr additive="base">
                                        <p:cTn id="77" dur="500" fill="hold"/>
                                        <p:tgtEl>
                                          <p:spTgt spid="759829"/>
                                        </p:tgtEl>
                                        <p:attrNameLst>
                                          <p:attrName>ppt_x</p:attrName>
                                        </p:attrNameLst>
                                      </p:cBhvr>
                                      <p:tavLst>
                                        <p:tav tm="0">
                                          <p:val>
                                            <p:strVal val="#ppt_x"/>
                                          </p:val>
                                        </p:tav>
                                        <p:tav tm="100000">
                                          <p:val>
                                            <p:strVal val="#ppt_x"/>
                                          </p:val>
                                        </p:tav>
                                      </p:tavLst>
                                    </p:anim>
                                    <p:anim calcmode="lin" valueType="num">
                                      <p:cBhvr additive="base">
                                        <p:cTn id="78" dur="500" fill="hold"/>
                                        <p:tgtEl>
                                          <p:spTgt spid="759829"/>
                                        </p:tgtEl>
                                        <p:attrNameLst>
                                          <p:attrName>ppt_y</p:attrName>
                                        </p:attrNameLst>
                                      </p:cBhvr>
                                      <p:tavLst>
                                        <p:tav tm="0">
                                          <p:val>
                                            <p:strVal val="0-#ppt_h/2"/>
                                          </p:val>
                                        </p:tav>
                                        <p:tav tm="100000">
                                          <p:val>
                                            <p:strVal val="#ppt_y"/>
                                          </p:val>
                                        </p:tav>
                                      </p:tavLst>
                                    </p:anim>
                                  </p:childTnLst>
                                </p:cTn>
                              </p:par>
                              <p:par>
                                <p:cTn id="79" presetID="2" presetClass="entr" presetSubtype="1" fill="hold" grpId="0" nodeType="withEffect">
                                  <p:stCondLst>
                                    <p:cond delay="0"/>
                                  </p:stCondLst>
                                  <p:childTnLst>
                                    <p:set>
                                      <p:cBhvr>
                                        <p:cTn id="80" dur="1" fill="hold">
                                          <p:stCondLst>
                                            <p:cond delay="0"/>
                                          </p:stCondLst>
                                        </p:cTn>
                                        <p:tgtEl>
                                          <p:spTgt spid="759827"/>
                                        </p:tgtEl>
                                        <p:attrNameLst>
                                          <p:attrName>style.visibility</p:attrName>
                                        </p:attrNameLst>
                                      </p:cBhvr>
                                      <p:to>
                                        <p:strVal val="visible"/>
                                      </p:to>
                                    </p:set>
                                    <p:anim calcmode="lin" valueType="num">
                                      <p:cBhvr additive="base">
                                        <p:cTn id="81" dur="500" fill="hold"/>
                                        <p:tgtEl>
                                          <p:spTgt spid="759827"/>
                                        </p:tgtEl>
                                        <p:attrNameLst>
                                          <p:attrName>ppt_x</p:attrName>
                                        </p:attrNameLst>
                                      </p:cBhvr>
                                      <p:tavLst>
                                        <p:tav tm="0">
                                          <p:val>
                                            <p:strVal val="#ppt_x"/>
                                          </p:val>
                                        </p:tav>
                                        <p:tav tm="100000">
                                          <p:val>
                                            <p:strVal val="#ppt_x"/>
                                          </p:val>
                                        </p:tav>
                                      </p:tavLst>
                                    </p:anim>
                                    <p:anim calcmode="lin" valueType="num">
                                      <p:cBhvr additive="base">
                                        <p:cTn id="82" dur="500" fill="hold"/>
                                        <p:tgtEl>
                                          <p:spTgt spid="759827"/>
                                        </p:tgtEl>
                                        <p:attrNameLst>
                                          <p:attrName>ppt_y</p:attrName>
                                        </p:attrNameLst>
                                      </p:cBhvr>
                                      <p:tavLst>
                                        <p:tav tm="0">
                                          <p:val>
                                            <p:strVal val="0-#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grpId="0" nodeType="clickEffect">
                                  <p:stCondLst>
                                    <p:cond delay="0"/>
                                  </p:stCondLst>
                                  <p:childTnLst>
                                    <p:set>
                                      <p:cBhvr>
                                        <p:cTn id="86" dur="1" fill="hold">
                                          <p:stCondLst>
                                            <p:cond delay="0"/>
                                          </p:stCondLst>
                                        </p:cTn>
                                        <p:tgtEl>
                                          <p:spTgt spid="759822"/>
                                        </p:tgtEl>
                                        <p:attrNameLst>
                                          <p:attrName>style.visibility</p:attrName>
                                        </p:attrNameLst>
                                      </p:cBhvr>
                                      <p:to>
                                        <p:strVal val="visible"/>
                                      </p:to>
                                    </p:set>
                                    <p:animEffect transition="in" filter="dissolve">
                                      <p:cBhvr>
                                        <p:cTn id="87" dur="500"/>
                                        <p:tgtEl>
                                          <p:spTgt spid="759822"/>
                                        </p:tgtEl>
                                      </p:cBhvr>
                                    </p:animEffect>
                                  </p:childTnLst>
                                </p:cTn>
                              </p:par>
                              <p:par>
                                <p:cTn id="88" presetID="9" presetClass="entr" presetSubtype="0" fill="hold" grpId="0" nodeType="withEffect">
                                  <p:stCondLst>
                                    <p:cond delay="0"/>
                                  </p:stCondLst>
                                  <p:childTnLst>
                                    <p:set>
                                      <p:cBhvr>
                                        <p:cTn id="89" dur="1" fill="hold">
                                          <p:stCondLst>
                                            <p:cond delay="0"/>
                                          </p:stCondLst>
                                        </p:cTn>
                                        <p:tgtEl>
                                          <p:spTgt spid="759821"/>
                                        </p:tgtEl>
                                        <p:attrNameLst>
                                          <p:attrName>style.visibility</p:attrName>
                                        </p:attrNameLst>
                                      </p:cBhvr>
                                      <p:to>
                                        <p:strVal val="visible"/>
                                      </p:to>
                                    </p:set>
                                    <p:animEffect transition="in" filter="dissolve">
                                      <p:cBhvr>
                                        <p:cTn id="90" dur="500"/>
                                        <p:tgtEl>
                                          <p:spTgt spid="759821"/>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ntr" presetSubtype="1" fill="hold" grpId="0" nodeType="clickEffect">
                                  <p:stCondLst>
                                    <p:cond delay="0"/>
                                  </p:stCondLst>
                                  <p:childTnLst>
                                    <p:set>
                                      <p:cBhvr>
                                        <p:cTn id="94" dur="1" fill="hold">
                                          <p:stCondLst>
                                            <p:cond delay="0"/>
                                          </p:stCondLst>
                                        </p:cTn>
                                        <p:tgtEl>
                                          <p:spTgt spid="759824"/>
                                        </p:tgtEl>
                                        <p:attrNameLst>
                                          <p:attrName>style.visibility</p:attrName>
                                        </p:attrNameLst>
                                      </p:cBhvr>
                                      <p:to>
                                        <p:strVal val="visible"/>
                                      </p:to>
                                    </p:set>
                                    <p:anim calcmode="lin" valueType="num">
                                      <p:cBhvr additive="base">
                                        <p:cTn id="95" dur="500" fill="hold"/>
                                        <p:tgtEl>
                                          <p:spTgt spid="759824"/>
                                        </p:tgtEl>
                                        <p:attrNameLst>
                                          <p:attrName>ppt_x</p:attrName>
                                        </p:attrNameLst>
                                      </p:cBhvr>
                                      <p:tavLst>
                                        <p:tav tm="0">
                                          <p:val>
                                            <p:strVal val="#ppt_x"/>
                                          </p:val>
                                        </p:tav>
                                        <p:tav tm="100000">
                                          <p:val>
                                            <p:strVal val="#ppt_x"/>
                                          </p:val>
                                        </p:tav>
                                      </p:tavLst>
                                    </p:anim>
                                    <p:anim calcmode="lin" valueType="num">
                                      <p:cBhvr additive="base">
                                        <p:cTn id="96" dur="500" fill="hold"/>
                                        <p:tgtEl>
                                          <p:spTgt spid="759824"/>
                                        </p:tgtEl>
                                        <p:attrNameLst>
                                          <p:attrName>ppt_y</p:attrName>
                                        </p:attrNameLst>
                                      </p:cBhvr>
                                      <p:tavLst>
                                        <p:tav tm="0">
                                          <p:val>
                                            <p:strVal val="0-#ppt_h/2"/>
                                          </p:val>
                                        </p:tav>
                                        <p:tav tm="100000">
                                          <p:val>
                                            <p:strVal val="#ppt_y"/>
                                          </p:val>
                                        </p:tav>
                                      </p:tavLst>
                                    </p:anim>
                                  </p:childTnLst>
                                </p:cTn>
                              </p:par>
                              <p:par>
                                <p:cTn id="97" presetID="2" presetClass="entr" presetSubtype="1" fill="hold" grpId="0" nodeType="withEffect">
                                  <p:stCondLst>
                                    <p:cond delay="0"/>
                                  </p:stCondLst>
                                  <p:childTnLst>
                                    <p:set>
                                      <p:cBhvr>
                                        <p:cTn id="98" dur="1" fill="hold">
                                          <p:stCondLst>
                                            <p:cond delay="0"/>
                                          </p:stCondLst>
                                        </p:cTn>
                                        <p:tgtEl>
                                          <p:spTgt spid="759828"/>
                                        </p:tgtEl>
                                        <p:attrNameLst>
                                          <p:attrName>style.visibility</p:attrName>
                                        </p:attrNameLst>
                                      </p:cBhvr>
                                      <p:to>
                                        <p:strVal val="visible"/>
                                      </p:to>
                                    </p:set>
                                    <p:anim calcmode="lin" valueType="num">
                                      <p:cBhvr additive="base">
                                        <p:cTn id="99" dur="500" fill="hold"/>
                                        <p:tgtEl>
                                          <p:spTgt spid="759828"/>
                                        </p:tgtEl>
                                        <p:attrNameLst>
                                          <p:attrName>ppt_x</p:attrName>
                                        </p:attrNameLst>
                                      </p:cBhvr>
                                      <p:tavLst>
                                        <p:tav tm="0">
                                          <p:val>
                                            <p:strVal val="#ppt_x"/>
                                          </p:val>
                                        </p:tav>
                                        <p:tav tm="100000">
                                          <p:val>
                                            <p:strVal val="#ppt_x"/>
                                          </p:val>
                                        </p:tav>
                                      </p:tavLst>
                                    </p:anim>
                                    <p:anim calcmode="lin" valueType="num">
                                      <p:cBhvr additive="base">
                                        <p:cTn id="100" dur="500" fill="hold"/>
                                        <p:tgtEl>
                                          <p:spTgt spid="759828"/>
                                        </p:tgtEl>
                                        <p:attrNameLst>
                                          <p:attrName>ppt_y</p:attrName>
                                        </p:attrNameLst>
                                      </p:cBhvr>
                                      <p:tavLst>
                                        <p:tav tm="0">
                                          <p:val>
                                            <p:strVal val="0-#ppt_h/2"/>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759825"/>
                                        </p:tgtEl>
                                        <p:attrNameLst>
                                          <p:attrName>style.visibility</p:attrName>
                                        </p:attrNameLst>
                                      </p:cBhvr>
                                      <p:to>
                                        <p:strVal val="visible"/>
                                      </p:to>
                                    </p:set>
                                    <p:anim calcmode="lin" valueType="num">
                                      <p:cBhvr additive="base">
                                        <p:cTn id="103" dur="500" fill="hold"/>
                                        <p:tgtEl>
                                          <p:spTgt spid="759825"/>
                                        </p:tgtEl>
                                        <p:attrNameLst>
                                          <p:attrName>ppt_x</p:attrName>
                                        </p:attrNameLst>
                                      </p:cBhvr>
                                      <p:tavLst>
                                        <p:tav tm="0">
                                          <p:val>
                                            <p:strVal val="#ppt_x"/>
                                          </p:val>
                                        </p:tav>
                                        <p:tav tm="100000">
                                          <p:val>
                                            <p:strVal val="#ppt_x"/>
                                          </p:val>
                                        </p:tav>
                                      </p:tavLst>
                                    </p:anim>
                                    <p:anim calcmode="lin" valueType="num">
                                      <p:cBhvr additive="base">
                                        <p:cTn id="104" dur="500" fill="hold"/>
                                        <p:tgtEl>
                                          <p:spTgt spid="759825"/>
                                        </p:tgtEl>
                                        <p:attrNameLst>
                                          <p:attrName>ppt_y</p:attrName>
                                        </p:attrNameLst>
                                      </p:cBhvr>
                                      <p:tavLst>
                                        <p:tav tm="0">
                                          <p:val>
                                            <p:strVal val="0-#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2" presetClass="entr" presetSubtype="4" fill="hold" grpId="0" nodeType="clickEffect">
                                  <p:stCondLst>
                                    <p:cond delay="0"/>
                                  </p:stCondLst>
                                  <p:childTnLst>
                                    <p:set>
                                      <p:cBhvr>
                                        <p:cTn id="108" dur="1" fill="hold">
                                          <p:stCondLst>
                                            <p:cond delay="0"/>
                                          </p:stCondLst>
                                        </p:cTn>
                                        <p:tgtEl>
                                          <p:spTgt spid="759833"/>
                                        </p:tgtEl>
                                        <p:attrNameLst>
                                          <p:attrName>style.visibility</p:attrName>
                                        </p:attrNameLst>
                                      </p:cBhvr>
                                      <p:to>
                                        <p:strVal val="visible"/>
                                      </p:to>
                                    </p:set>
                                    <p:animEffect transition="in" filter="wipe(down)">
                                      <p:cBhvr>
                                        <p:cTn id="109" dur="500"/>
                                        <p:tgtEl>
                                          <p:spTgt spid="759833"/>
                                        </p:tgtEl>
                                      </p:cBhvr>
                                    </p:animEffect>
                                  </p:childTnLst>
                                </p:cTn>
                              </p:par>
                            </p:childTnLst>
                          </p:cTn>
                        </p:par>
                      </p:childTnLst>
                    </p:cTn>
                  </p:par>
                  <p:par>
                    <p:cTn id="110" fill="hold">
                      <p:stCondLst>
                        <p:cond delay="indefinite"/>
                      </p:stCondLst>
                      <p:childTnLst>
                        <p:par>
                          <p:cTn id="111" fill="hold">
                            <p:stCondLst>
                              <p:cond delay="0"/>
                            </p:stCondLst>
                            <p:childTnLst>
                              <p:par>
                                <p:cTn id="112" presetID="9" presetClass="entr" presetSubtype="0" fill="hold" grpId="0" nodeType="clickEffect">
                                  <p:stCondLst>
                                    <p:cond delay="0"/>
                                  </p:stCondLst>
                                  <p:childTnLst>
                                    <p:set>
                                      <p:cBhvr>
                                        <p:cTn id="113" dur="1" fill="hold">
                                          <p:stCondLst>
                                            <p:cond delay="0"/>
                                          </p:stCondLst>
                                        </p:cTn>
                                        <p:tgtEl>
                                          <p:spTgt spid="759816"/>
                                        </p:tgtEl>
                                        <p:attrNameLst>
                                          <p:attrName>style.visibility</p:attrName>
                                        </p:attrNameLst>
                                      </p:cBhvr>
                                      <p:to>
                                        <p:strVal val="visible"/>
                                      </p:to>
                                    </p:set>
                                    <p:animEffect transition="in" filter="dissolve">
                                      <p:cBhvr>
                                        <p:cTn id="114" dur="500"/>
                                        <p:tgtEl>
                                          <p:spTgt spid="759816"/>
                                        </p:tgtEl>
                                      </p:cBhvr>
                                    </p:animEffect>
                                  </p:childTnLst>
                                </p:cTn>
                              </p:par>
                              <p:par>
                                <p:cTn id="115" presetID="9" presetClass="entr" presetSubtype="0" fill="hold" grpId="0" nodeType="withEffect">
                                  <p:stCondLst>
                                    <p:cond delay="0"/>
                                  </p:stCondLst>
                                  <p:childTnLst>
                                    <p:set>
                                      <p:cBhvr>
                                        <p:cTn id="116" dur="1" fill="hold">
                                          <p:stCondLst>
                                            <p:cond delay="0"/>
                                          </p:stCondLst>
                                        </p:cTn>
                                        <p:tgtEl>
                                          <p:spTgt spid="759819"/>
                                        </p:tgtEl>
                                        <p:attrNameLst>
                                          <p:attrName>style.visibility</p:attrName>
                                        </p:attrNameLst>
                                      </p:cBhvr>
                                      <p:to>
                                        <p:strVal val="visible"/>
                                      </p:to>
                                    </p:set>
                                    <p:animEffect transition="in" filter="dissolve">
                                      <p:cBhvr>
                                        <p:cTn id="117" dur="500"/>
                                        <p:tgtEl>
                                          <p:spTgt spid="759819"/>
                                        </p:tgtEl>
                                      </p:cBhvr>
                                    </p:animEffect>
                                  </p:childTnLst>
                                </p:cTn>
                              </p:par>
                            </p:childTnLst>
                          </p:cTn>
                        </p:par>
                      </p:childTnLst>
                    </p:cTn>
                  </p:par>
                  <p:par>
                    <p:cTn id="118" fill="hold">
                      <p:stCondLst>
                        <p:cond delay="indefinite"/>
                      </p:stCondLst>
                      <p:childTnLst>
                        <p:par>
                          <p:cTn id="119" fill="hold">
                            <p:stCondLst>
                              <p:cond delay="0"/>
                            </p:stCondLst>
                            <p:childTnLst>
                              <p:par>
                                <p:cTn id="120" presetID="9" presetClass="entr" presetSubtype="0" fill="hold" grpId="0" nodeType="clickEffect">
                                  <p:stCondLst>
                                    <p:cond delay="0"/>
                                  </p:stCondLst>
                                  <p:childTnLst>
                                    <p:set>
                                      <p:cBhvr>
                                        <p:cTn id="121" dur="1" fill="hold">
                                          <p:stCondLst>
                                            <p:cond delay="0"/>
                                          </p:stCondLst>
                                        </p:cTn>
                                        <p:tgtEl>
                                          <p:spTgt spid="759815"/>
                                        </p:tgtEl>
                                        <p:attrNameLst>
                                          <p:attrName>style.visibility</p:attrName>
                                        </p:attrNameLst>
                                      </p:cBhvr>
                                      <p:to>
                                        <p:strVal val="visible"/>
                                      </p:to>
                                    </p:set>
                                    <p:animEffect transition="in" filter="dissolve">
                                      <p:cBhvr>
                                        <p:cTn id="122" dur="500"/>
                                        <p:tgtEl>
                                          <p:spTgt spid="759815"/>
                                        </p:tgtEl>
                                      </p:cBhvr>
                                    </p:animEffect>
                                  </p:childTnLst>
                                </p:cTn>
                              </p:par>
                              <p:par>
                                <p:cTn id="123" presetID="9" presetClass="entr" presetSubtype="0" fill="hold" grpId="0" nodeType="withEffect">
                                  <p:stCondLst>
                                    <p:cond delay="0"/>
                                  </p:stCondLst>
                                  <p:childTnLst>
                                    <p:set>
                                      <p:cBhvr>
                                        <p:cTn id="124" dur="1" fill="hold">
                                          <p:stCondLst>
                                            <p:cond delay="0"/>
                                          </p:stCondLst>
                                        </p:cTn>
                                        <p:tgtEl>
                                          <p:spTgt spid="759818"/>
                                        </p:tgtEl>
                                        <p:attrNameLst>
                                          <p:attrName>style.visibility</p:attrName>
                                        </p:attrNameLst>
                                      </p:cBhvr>
                                      <p:to>
                                        <p:strVal val="visible"/>
                                      </p:to>
                                    </p:set>
                                    <p:animEffect transition="in" filter="dissolve">
                                      <p:cBhvr>
                                        <p:cTn id="125" dur="500"/>
                                        <p:tgtEl>
                                          <p:spTgt spid="759818"/>
                                        </p:tgtEl>
                                      </p:cBhvr>
                                    </p:animEffect>
                                  </p:childTnLst>
                                </p:cTn>
                              </p:par>
                            </p:childTnLst>
                          </p:cTn>
                        </p:par>
                      </p:childTnLst>
                    </p:cTn>
                  </p:par>
                  <p:par>
                    <p:cTn id="126" fill="hold">
                      <p:stCondLst>
                        <p:cond delay="indefinite"/>
                      </p:stCondLst>
                      <p:childTnLst>
                        <p:par>
                          <p:cTn id="127" fill="hold">
                            <p:stCondLst>
                              <p:cond delay="0"/>
                            </p:stCondLst>
                            <p:childTnLst>
                              <p:par>
                                <p:cTn id="128" presetID="9" presetClass="entr" presetSubtype="0" fill="hold" grpId="0" nodeType="clickEffect">
                                  <p:stCondLst>
                                    <p:cond delay="0"/>
                                  </p:stCondLst>
                                  <p:childTnLst>
                                    <p:set>
                                      <p:cBhvr>
                                        <p:cTn id="129" dur="1" fill="hold">
                                          <p:stCondLst>
                                            <p:cond delay="0"/>
                                          </p:stCondLst>
                                        </p:cTn>
                                        <p:tgtEl>
                                          <p:spTgt spid="759826"/>
                                        </p:tgtEl>
                                        <p:attrNameLst>
                                          <p:attrName>style.visibility</p:attrName>
                                        </p:attrNameLst>
                                      </p:cBhvr>
                                      <p:to>
                                        <p:strVal val="visible"/>
                                      </p:to>
                                    </p:set>
                                    <p:animEffect transition="in" filter="dissolve">
                                      <p:cBhvr>
                                        <p:cTn id="130" dur="500"/>
                                        <p:tgtEl>
                                          <p:spTgt spid="759826"/>
                                        </p:tgtEl>
                                      </p:cBhvr>
                                    </p:animEffect>
                                  </p:childTnLst>
                                </p:cTn>
                              </p:par>
                              <p:par>
                                <p:cTn id="131" presetID="9" presetClass="entr" presetSubtype="0" fill="hold" grpId="0" nodeType="withEffect">
                                  <p:stCondLst>
                                    <p:cond delay="0"/>
                                  </p:stCondLst>
                                  <p:childTnLst>
                                    <p:set>
                                      <p:cBhvr>
                                        <p:cTn id="132" dur="1" fill="hold">
                                          <p:stCondLst>
                                            <p:cond delay="0"/>
                                          </p:stCondLst>
                                        </p:cTn>
                                        <p:tgtEl>
                                          <p:spTgt spid="759817"/>
                                        </p:tgtEl>
                                        <p:attrNameLst>
                                          <p:attrName>style.visibility</p:attrName>
                                        </p:attrNameLst>
                                      </p:cBhvr>
                                      <p:to>
                                        <p:strVal val="visible"/>
                                      </p:to>
                                    </p:set>
                                    <p:animEffect transition="in" filter="dissolve">
                                      <p:cBhvr>
                                        <p:cTn id="133" dur="500"/>
                                        <p:tgtEl>
                                          <p:spTgt spid="759817"/>
                                        </p:tgtEl>
                                      </p:cBhvr>
                                    </p:animEffect>
                                  </p:childTnLst>
                                </p:cTn>
                              </p:par>
                              <p:par>
                                <p:cTn id="134" presetID="9" presetClass="entr" presetSubtype="0" fill="hold" grpId="0" nodeType="withEffect">
                                  <p:stCondLst>
                                    <p:cond delay="0"/>
                                  </p:stCondLst>
                                  <p:childTnLst>
                                    <p:set>
                                      <p:cBhvr>
                                        <p:cTn id="135" dur="1" fill="hold">
                                          <p:stCondLst>
                                            <p:cond delay="0"/>
                                          </p:stCondLst>
                                        </p:cTn>
                                        <p:tgtEl>
                                          <p:spTgt spid="759814"/>
                                        </p:tgtEl>
                                        <p:attrNameLst>
                                          <p:attrName>style.visibility</p:attrName>
                                        </p:attrNameLst>
                                      </p:cBhvr>
                                      <p:to>
                                        <p:strVal val="visible"/>
                                      </p:to>
                                    </p:set>
                                    <p:animEffect transition="in" filter="dissolve">
                                      <p:cBhvr>
                                        <p:cTn id="136" dur="500"/>
                                        <p:tgtEl>
                                          <p:spTgt spid="759814"/>
                                        </p:tgtEl>
                                      </p:cBhvr>
                                    </p:animEffect>
                                  </p:childTnLst>
                                </p:cTn>
                              </p:par>
                            </p:childTnLst>
                          </p:cTn>
                        </p:par>
                      </p:childTnLst>
                    </p:cTn>
                  </p:par>
                  <p:par>
                    <p:cTn id="137" fill="hold">
                      <p:stCondLst>
                        <p:cond delay="indefinite"/>
                      </p:stCondLst>
                      <p:childTnLst>
                        <p:par>
                          <p:cTn id="138" fill="hold">
                            <p:stCondLst>
                              <p:cond delay="0"/>
                            </p:stCondLst>
                            <p:childTnLst>
                              <p:par>
                                <p:cTn id="139" presetID="2" presetClass="entr" presetSubtype="1" fill="hold" grpId="0" nodeType="clickEffect">
                                  <p:stCondLst>
                                    <p:cond delay="0"/>
                                  </p:stCondLst>
                                  <p:childTnLst>
                                    <p:set>
                                      <p:cBhvr>
                                        <p:cTn id="140" dur="1" fill="hold">
                                          <p:stCondLst>
                                            <p:cond delay="0"/>
                                          </p:stCondLst>
                                        </p:cTn>
                                        <p:tgtEl>
                                          <p:spTgt spid="759834"/>
                                        </p:tgtEl>
                                        <p:attrNameLst>
                                          <p:attrName>style.visibility</p:attrName>
                                        </p:attrNameLst>
                                      </p:cBhvr>
                                      <p:to>
                                        <p:strVal val="visible"/>
                                      </p:to>
                                    </p:set>
                                    <p:anim calcmode="lin" valueType="num">
                                      <p:cBhvr additive="base">
                                        <p:cTn id="141" dur="500" fill="hold"/>
                                        <p:tgtEl>
                                          <p:spTgt spid="759834"/>
                                        </p:tgtEl>
                                        <p:attrNameLst>
                                          <p:attrName>ppt_x</p:attrName>
                                        </p:attrNameLst>
                                      </p:cBhvr>
                                      <p:tavLst>
                                        <p:tav tm="0">
                                          <p:val>
                                            <p:strVal val="#ppt_x"/>
                                          </p:val>
                                        </p:tav>
                                        <p:tav tm="100000">
                                          <p:val>
                                            <p:strVal val="#ppt_x"/>
                                          </p:val>
                                        </p:tav>
                                      </p:tavLst>
                                    </p:anim>
                                    <p:anim calcmode="lin" valueType="num">
                                      <p:cBhvr additive="base">
                                        <p:cTn id="142" dur="500" fill="hold"/>
                                        <p:tgtEl>
                                          <p:spTgt spid="759834"/>
                                        </p:tgtEl>
                                        <p:attrNameLst>
                                          <p:attrName>ppt_y</p:attrName>
                                        </p:attrNameLst>
                                      </p:cBhvr>
                                      <p:tavLst>
                                        <p:tav tm="0">
                                          <p:val>
                                            <p:strVal val="0-#ppt_h/2"/>
                                          </p:val>
                                        </p:tav>
                                        <p:tav tm="100000">
                                          <p:val>
                                            <p:strVal val="#ppt_y"/>
                                          </p:val>
                                        </p:tav>
                                      </p:tavLst>
                                    </p:anim>
                                  </p:childTnLst>
                                </p:cTn>
                              </p:par>
                              <p:par>
                                <p:cTn id="143" presetID="2" presetClass="entr" presetSubtype="1" fill="hold" grpId="0" nodeType="withEffect">
                                  <p:stCondLst>
                                    <p:cond delay="0"/>
                                  </p:stCondLst>
                                  <p:childTnLst>
                                    <p:set>
                                      <p:cBhvr>
                                        <p:cTn id="144" dur="1" fill="hold">
                                          <p:stCondLst>
                                            <p:cond delay="0"/>
                                          </p:stCondLst>
                                        </p:cTn>
                                        <p:tgtEl>
                                          <p:spTgt spid="759836"/>
                                        </p:tgtEl>
                                        <p:attrNameLst>
                                          <p:attrName>style.visibility</p:attrName>
                                        </p:attrNameLst>
                                      </p:cBhvr>
                                      <p:to>
                                        <p:strVal val="visible"/>
                                      </p:to>
                                    </p:set>
                                    <p:anim calcmode="lin" valueType="num">
                                      <p:cBhvr additive="base">
                                        <p:cTn id="145" dur="500" fill="hold"/>
                                        <p:tgtEl>
                                          <p:spTgt spid="759836"/>
                                        </p:tgtEl>
                                        <p:attrNameLst>
                                          <p:attrName>ppt_x</p:attrName>
                                        </p:attrNameLst>
                                      </p:cBhvr>
                                      <p:tavLst>
                                        <p:tav tm="0">
                                          <p:val>
                                            <p:strVal val="#ppt_x"/>
                                          </p:val>
                                        </p:tav>
                                        <p:tav tm="100000">
                                          <p:val>
                                            <p:strVal val="#ppt_x"/>
                                          </p:val>
                                        </p:tav>
                                      </p:tavLst>
                                    </p:anim>
                                    <p:anim calcmode="lin" valueType="num">
                                      <p:cBhvr additive="base">
                                        <p:cTn id="146" dur="500" fill="hold"/>
                                        <p:tgtEl>
                                          <p:spTgt spid="759836"/>
                                        </p:tgtEl>
                                        <p:attrNameLst>
                                          <p:attrName>ppt_y</p:attrName>
                                        </p:attrNameLst>
                                      </p:cBhvr>
                                      <p:tavLst>
                                        <p:tav tm="0">
                                          <p:val>
                                            <p:strVal val="0-#ppt_h/2"/>
                                          </p:val>
                                        </p:tav>
                                        <p:tav tm="100000">
                                          <p:val>
                                            <p:strVal val="#ppt_y"/>
                                          </p:val>
                                        </p:tav>
                                      </p:tavLst>
                                    </p:anim>
                                  </p:childTnLst>
                                </p:cTn>
                              </p:par>
                              <p:par>
                                <p:cTn id="147" presetID="2" presetClass="entr" presetSubtype="1" fill="hold" grpId="0" nodeType="withEffect">
                                  <p:stCondLst>
                                    <p:cond delay="0"/>
                                  </p:stCondLst>
                                  <p:childTnLst>
                                    <p:set>
                                      <p:cBhvr>
                                        <p:cTn id="148" dur="1" fill="hold">
                                          <p:stCondLst>
                                            <p:cond delay="0"/>
                                          </p:stCondLst>
                                        </p:cTn>
                                        <p:tgtEl>
                                          <p:spTgt spid="759835"/>
                                        </p:tgtEl>
                                        <p:attrNameLst>
                                          <p:attrName>style.visibility</p:attrName>
                                        </p:attrNameLst>
                                      </p:cBhvr>
                                      <p:to>
                                        <p:strVal val="visible"/>
                                      </p:to>
                                    </p:set>
                                    <p:anim calcmode="lin" valueType="num">
                                      <p:cBhvr additive="base">
                                        <p:cTn id="149" dur="500" fill="hold"/>
                                        <p:tgtEl>
                                          <p:spTgt spid="759835"/>
                                        </p:tgtEl>
                                        <p:attrNameLst>
                                          <p:attrName>ppt_x</p:attrName>
                                        </p:attrNameLst>
                                      </p:cBhvr>
                                      <p:tavLst>
                                        <p:tav tm="0">
                                          <p:val>
                                            <p:strVal val="#ppt_x"/>
                                          </p:val>
                                        </p:tav>
                                        <p:tav tm="100000">
                                          <p:val>
                                            <p:strVal val="#ppt_x"/>
                                          </p:val>
                                        </p:tav>
                                      </p:tavLst>
                                    </p:anim>
                                    <p:anim calcmode="lin" valueType="num">
                                      <p:cBhvr additive="base">
                                        <p:cTn id="150" dur="500" fill="hold"/>
                                        <p:tgtEl>
                                          <p:spTgt spid="759835"/>
                                        </p:tgtEl>
                                        <p:attrNameLst>
                                          <p:attrName>ppt_y</p:attrName>
                                        </p:attrNameLst>
                                      </p:cBhvr>
                                      <p:tavLst>
                                        <p:tav tm="0">
                                          <p:val>
                                            <p:strVal val="0-#ppt_h/2"/>
                                          </p:val>
                                        </p:tav>
                                        <p:tav tm="100000">
                                          <p:val>
                                            <p:strVal val="#ppt_y"/>
                                          </p:val>
                                        </p:tav>
                                      </p:tavLst>
                                    </p:anim>
                                  </p:childTnLst>
                                </p:cTn>
                              </p:par>
                            </p:childTnLst>
                          </p:cTn>
                        </p:par>
                        <p:par>
                          <p:cTn id="151" fill="hold">
                            <p:stCondLst>
                              <p:cond delay="500"/>
                            </p:stCondLst>
                            <p:childTnLst>
                              <p:par>
                                <p:cTn id="152" presetID="9" presetClass="entr" presetSubtype="0" fill="hold" grpId="0" nodeType="afterEffect">
                                  <p:stCondLst>
                                    <p:cond delay="0"/>
                                  </p:stCondLst>
                                  <p:childTnLst>
                                    <p:set>
                                      <p:cBhvr>
                                        <p:cTn id="153" dur="1" fill="hold">
                                          <p:stCondLst>
                                            <p:cond delay="0"/>
                                          </p:stCondLst>
                                        </p:cTn>
                                        <p:tgtEl>
                                          <p:spTgt spid="759852"/>
                                        </p:tgtEl>
                                        <p:attrNameLst>
                                          <p:attrName>style.visibility</p:attrName>
                                        </p:attrNameLst>
                                      </p:cBhvr>
                                      <p:to>
                                        <p:strVal val="visible"/>
                                      </p:to>
                                    </p:set>
                                    <p:animEffect transition="in" filter="dissolve">
                                      <p:cBhvr>
                                        <p:cTn id="154" dur="500"/>
                                        <p:tgtEl>
                                          <p:spTgt spid="759852"/>
                                        </p:tgtEl>
                                      </p:cBhvr>
                                    </p:animEffect>
                                  </p:childTnLst>
                                </p:cTn>
                              </p:par>
                              <p:par>
                                <p:cTn id="155" presetID="9" presetClass="entr" presetSubtype="0" fill="hold" grpId="0" nodeType="withEffect">
                                  <p:stCondLst>
                                    <p:cond delay="0"/>
                                  </p:stCondLst>
                                  <p:childTnLst>
                                    <p:set>
                                      <p:cBhvr>
                                        <p:cTn id="156" dur="1" fill="hold">
                                          <p:stCondLst>
                                            <p:cond delay="0"/>
                                          </p:stCondLst>
                                        </p:cTn>
                                        <p:tgtEl>
                                          <p:spTgt spid="759853"/>
                                        </p:tgtEl>
                                        <p:attrNameLst>
                                          <p:attrName>style.visibility</p:attrName>
                                        </p:attrNameLst>
                                      </p:cBhvr>
                                      <p:to>
                                        <p:strVal val="visible"/>
                                      </p:to>
                                    </p:set>
                                    <p:animEffect transition="in" filter="dissolve">
                                      <p:cBhvr>
                                        <p:cTn id="157" dur="500"/>
                                        <p:tgtEl>
                                          <p:spTgt spid="759853"/>
                                        </p:tgtEl>
                                      </p:cBhvr>
                                    </p:animEffect>
                                  </p:childTnLst>
                                </p:cTn>
                              </p:par>
                            </p:childTnLst>
                          </p:cTn>
                        </p:par>
                      </p:childTnLst>
                    </p:cTn>
                  </p:par>
                  <p:par>
                    <p:cTn id="158" fill="hold">
                      <p:stCondLst>
                        <p:cond delay="indefinite"/>
                      </p:stCondLst>
                      <p:childTnLst>
                        <p:par>
                          <p:cTn id="159" fill="hold">
                            <p:stCondLst>
                              <p:cond delay="0"/>
                            </p:stCondLst>
                            <p:childTnLst>
                              <p:par>
                                <p:cTn id="160" presetID="9" presetClass="entr" presetSubtype="0" fill="hold" grpId="0" nodeType="clickEffect">
                                  <p:stCondLst>
                                    <p:cond delay="0"/>
                                  </p:stCondLst>
                                  <p:childTnLst>
                                    <p:set>
                                      <p:cBhvr>
                                        <p:cTn id="161" dur="1" fill="hold">
                                          <p:stCondLst>
                                            <p:cond delay="0"/>
                                          </p:stCondLst>
                                        </p:cTn>
                                        <p:tgtEl>
                                          <p:spTgt spid="759854"/>
                                        </p:tgtEl>
                                        <p:attrNameLst>
                                          <p:attrName>style.visibility</p:attrName>
                                        </p:attrNameLst>
                                      </p:cBhvr>
                                      <p:to>
                                        <p:strVal val="visible"/>
                                      </p:to>
                                    </p:set>
                                    <p:animEffect transition="in" filter="dissolve">
                                      <p:cBhvr>
                                        <p:cTn id="162" dur="500"/>
                                        <p:tgtEl>
                                          <p:spTgt spid="759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9812" grpId="0" animBg="1"/>
      <p:bldP spid="759813" grpId="0" animBg="1"/>
      <p:bldP spid="759814" grpId="0" animBg="1"/>
      <p:bldP spid="759815" grpId="0" animBg="1"/>
      <p:bldP spid="759816" grpId="0" animBg="1"/>
      <p:bldP spid="759817" grpId="0"/>
      <p:bldP spid="759818" grpId="0"/>
      <p:bldP spid="759819" grpId="0"/>
      <p:bldP spid="759820" grpId="0" animBg="1"/>
      <p:bldP spid="759821" grpId="0" animBg="1"/>
      <p:bldP spid="759822" grpId="0"/>
      <p:bldP spid="759823" grpId="0"/>
      <p:bldP spid="759824" grpId="0" animBg="1"/>
      <p:bldP spid="759825" grpId="0"/>
      <p:bldP spid="759826" grpId="0" animBg="1"/>
      <p:bldP spid="759827" grpId="0"/>
      <p:bldP spid="759828" grpId="0" animBg="1"/>
      <p:bldP spid="759829" grpId="0" animBg="1"/>
      <p:bldP spid="759830" grpId="0"/>
      <p:bldP spid="759831" grpId="0" animBg="1"/>
      <p:bldP spid="759832" grpId="0"/>
      <p:bldP spid="759833" grpId="0" animBg="1"/>
      <p:bldP spid="759834" grpId="0" animBg="1"/>
      <p:bldP spid="759835" grpId="0"/>
      <p:bldP spid="759836" grpId="0" animBg="1"/>
      <p:bldP spid="759837" grpId="0" animBg="1"/>
      <p:bldP spid="759838" grpId="0"/>
      <p:bldP spid="759839" grpId="0" animBg="1"/>
      <p:bldP spid="759840" grpId="0"/>
      <p:bldP spid="759841" grpId="0" animBg="1"/>
      <p:bldP spid="759842" grpId="0" animBg="1"/>
      <p:bldP spid="759843" grpId="0" animBg="1"/>
      <p:bldP spid="759844" grpId="0" animBg="1"/>
      <p:bldP spid="759845" grpId="0" animBg="1"/>
      <p:bldP spid="759846" grpId="0" animBg="1"/>
      <p:bldP spid="759847" grpId="0" animBg="1"/>
      <p:bldP spid="759848" grpId="0" animBg="1"/>
      <p:bldP spid="759850" grpId="0"/>
      <p:bldP spid="759851" grpId="0" animBg="1"/>
      <p:bldP spid="759852" grpId="0" animBg="1"/>
      <p:bldP spid="759853" grpId="0"/>
      <p:bldP spid="75985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Lock  Dam 6 - Photos 11-19 thru 11-24 001"/>
          <p:cNvPicPr>
            <a:picLocks noChangeAspect="1" noChangeArrowheads="1"/>
          </p:cNvPicPr>
          <p:nvPr/>
        </p:nvPicPr>
        <p:blipFill>
          <a:blip r:embed="rId3" cstate="print"/>
          <a:srcRect/>
          <a:stretch>
            <a:fillRect/>
          </a:stretch>
        </p:blipFill>
        <p:spPr bwMode="auto">
          <a:xfrm>
            <a:off x="152400" y="-114300"/>
            <a:ext cx="8991600" cy="6972300"/>
          </a:xfrm>
          <a:prstGeom prst="rect">
            <a:avLst/>
          </a:prstGeom>
          <a:noFill/>
          <a:ln w="9525">
            <a:noFill/>
            <a:miter lim="800000"/>
            <a:headEnd/>
            <a:tailEnd/>
          </a:ln>
        </p:spPr>
      </p:pic>
      <p:sp>
        <p:nvSpPr>
          <p:cNvPr id="18435" name="Text Box 3"/>
          <p:cNvSpPr txBox="1">
            <a:spLocks noChangeArrowheads="1"/>
          </p:cNvSpPr>
          <p:nvPr/>
        </p:nvSpPr>
        <p:spPr bwMode="auto">
          <a:xfrm>
            <a:off x="6477000" y="6172200"/>
            <a:ext cx="2209800" cy="646331"/>
          </a:xfrm>
          <a:prstGeom prst="rect">
            <a:avLst/>
          </a:prstGeom>
          <a:solidFill>
            <a:srgbClr val="777777"/>
          </a:solidFill>
          <a:ln w="9525">
            <a:solidFill>
              <a:srgbClr val="777777"/>
            </a:solidFill>
            <a:miter lim="800000"/>
            <a:headEnd/>
            <a:tailEnd/>
          </a:ln>
        </p:spPr>
        <p:txBody>
          <a:bodyPr>
            <a:spAutoFit/>
          </a:bodyPr>
          <a:lstStyle/>
          <a:p>
            <a:pPr>
              <a:spcBef>
                <a:spcPct val="50000"/>
              </a:spcBef>
            </a:pPr>
            <a:r>
              <a:rPr lang="en-US" sz="1800" b="1" dirty="0" err="1" smtClean="0">
                <a:solidFill>
                  <a:schemeClr val="bg1"/>
                </a:solidFill>
                <a:latin typeface="Arial" charset="0"/>
              </a:rPr>
              <a:t>Meados</a:t>
            </a:r>
            <a:r>
              <a:rPr lang="en-US" sz="1800" b="1" dirty="0" smtClean="0">
                <a:solidFill>
                  <a:schemeClr val="bg1"/>
                </a:solidFill>
                <a:latin typeface="Arial" charset="0"/>
              </a:rPr>
              <a:t> de  </a:t>
            </a:r>
            <a:r>
              <a:rPr lang="en-US" sz="1800" b="1" dirty="0" err="1" smtClean="0">
                <a:solidFill>
                  <a:schemeClr val="bg1"/>
                </a:solidFill>
                <a:latin typeface="Arial" charset="0"/>
              </a:rPr>
              <a:t>Novembro</a:t>
            </a:r>
            <a:r>
              <a:rPr lang="en-US" sz="1800" b="1" dirty="0" smtClean="0">
                <a:solidFill>
                  <a:schemeClr val="bg1"/>
                </a:solidFill>
                <a:latin typeface="Arial" charset="0"/>
              </a:rPr>
              <a:t> 2008</a:t>
            </a:r>
            <a:endParaRPr lang="en-US" sz="1800" b="1" dirty="0">
              <a:solidFill>
                <a:schemeClr val="bg1"/>
              </a:solidFill>
              <a:latin typeface="Arial" charset="0"/>
            </a:endParaRPr>
          </a:p>
        </p:txBody>
      </p:sp>
      <p:sp>
        <p:nvSpPr>
          <p:cNvPr id="18436" name="Text Box 4"/>
          <p:cNvSpPr txBox="1">
            <a:spLocks noChangeArrowheads="1"/>
          </p:cNvSpPr>
          <p:nvPr/>
        </p:nvSpPr>
        <p:spPr bwMode="auto">
          <a:xfrm>
            <a:off x="533400" y="6172201"/>
            <a:ext cx="2209800" cy="646331"/>
          </a:xfrm>
          <a:prstGeom prst="rect">
            <a:avLst/>
          </a:prstGeom>
          <a:noFill/>
          <a:ln w="9525">
            <a:noFill/>
            <a:miter lim="800000"/>
            <a:headEnd/>
            <a:tailEnd/>
          </a:ln>
        </p:spPr>
        <p:txBody>
          <a:bodyPr>
            <a:spAutoFit/>
          </a:bodyPr>
          <a:lstStyle/>
          <a:p>
            <a:pPr>
              <a:spcBef>
                <a:spcPct val="50000"/>
              </a:spcBef>
            </a:pPr>
            <a:r>
              <a:rPr lang="en-US" sz="1800" b="1" dirty="0" err="1" smtClean="0">
                <a:solidFill>
                  <a:schemeClr val="bg1"/>
                </a:solidFill>
                <a:latin typeface="Arial" charset="0"/>
              </a:rPr>
              <a:t>Início</a:t>
            </a:r>
            <a:r>
              <a:rPr lang="en-US" sz="1800" b="1" dirty="0" smtClean="0">
                <a:solidFill>
                  <a:schemeClr val="bg1"/>
                </a:solidFill>
                <a:latin typeface="Arial" charset="0"/>
              </a:rPr>
              <a:t> da </a:t>
            </a:r>
            <a:r>
              <a:rPr lang="en-US" sz="1800" b="1" dirty="0" err="1" smtClean="0">
                <a:solidFill>
                  <a:schemeClr val="bg1"/>
                </a:solidFill>
                <a:latin typeface="Arial" charset="0"/>
              </a:rPr>
              <a:t>Construç</a:t>
            </a:r>
            <a:r>
              <a:rPr lang="en-US" b="1" dirty="0" err="1" smtClean="0">
                <a:solidFill>
                  <a:schemeClr val="bg1"/>
                </a:solidFill>
              </a:rPr>
              <a:t>ão</a:t>
            </a:r>
            <a:endParaRPr lang="en-US" sz="1800" b="1" dirty="0">
              <a:solidFill>
                <a:schemeClr val="bg1"/>
              </a:solidFill>
              <a:latin typeface="Arial" charset="0"/>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Lock  Dam 6 - Photos 11-19 thru 11-24 013"/>
          <p:cNvPicPr>
            <a:picLocks noChangeAspect="1" noChangeArrowheads="1"/>
          </p:cNvPicPr>
          <p:nvPr/>
        </p:nvPicPr>
        <p:blipFill>
          <a:blip r:embed="rId3" cstate="print"/>
          <a:srcRect/>
          <a:stretch>
            <a:fillRect/>
          </a:stretch>
        </p:blipFill>
        <p:spPr bwMode="auto">
          <a:xfrm>
            <a:off x="152400" y="0"/>
            <a:ext cx="8991600" cy="6743700"/>
          </a:xfrm>
          <a:prstGeom prst="rect">
            <a:avLst/>
          </a:prstGeom>
          <a:noFill/>
          <a:ln w="9525">
            <a:noFill/>
            <a:miter lim="800000"/>
            <a:headEnd/>
            <a:tailEnd/>
          </a:ln>
        </p:spPr>
      </p:pic>
      <p:sp>
        <p:nvSpPr>
          <p:cNvPr id="19459" name="Text Box 3"/>
          <p:cNvSpPr txBox="1">
            <a:spLocks noChangeArrowheads="1"/>
          </p:cNvSpPr>
          <p:nvPr/>
        </p:nvSpPr>
        <p:spPr bwMode="auto">
          <a:xfrm>
            <a:off x="5638800" y="5943601"/>
            <a:ext cx="2057400" cy="646331"/>
          </a:xfrm>
          <a:prstGeom prst="rect">
            <a:avLst/>
          </a:prstGeom>
          <a:solidFill>
            <a:srgbClr val="777777"/>
          </a:solidFill>
          <a:ln w="9525">
            <a:noFill/>
            <a:miter lim="800000"/>
            <a:headEnd/>
            <a:tailEnd/>
          </a:ln>
        </p:spPr>
        <p:txBody>
          <a:bodyPr>
            <a:spAutoFit/>
          </a:bodyPr>
          <a:lstStyle/>
          <a:p>
            <a:pPr>
              <a:spcBef>
                <a:spcPct val="50000"/>
              </a:spcBef>
            </a:pPr>
            <a:r>
              <a:rPr lang="en-US" b="1" dirty="0" err="1" smtClean="0">
                <a:solidFill>
                  <a:schemeClr val="bg1"/>
                </a:solidFill>
              </a:rPr>
              <a:t>Meados</a:t>
            </a:r>
            <a:r>
              <a:rPr lang="en-US" b="1" dirty="0" smtClean="0">
                <a:solidFill>
                  <a:schemeClr val="bg1"/>
                </a:solidFill>
              </a:rPr>
              <a:t> de </a:t>
            </a:r>
            <a:r>
              <a:rPr lang="en-US" b="1" dirty="0" err="1" smtClean="0">
                <a:solidFill>
                  <a:schemeClr val="bg1"/>
                </a:solidFill>
              </a:rPr>
              <a:t>n</a:t>
            </a:r>
            <a:r>
              <a:rPr lang="en-US" sz="1800" b="1" dirty="0" err="1" smtClean="0">
                <a:solidFill>
                  <a:schemeClr val="bg1"/>
                </a:solidFill>
                <a:latin typeface="Arial" charset="0"/>
              </a:rPr>
              <a:t>ovembro</a:t>
            </a:r>
            <a:r>
              <a:rPr lang="en-US" sz="1800" dirty="0" smtClean="0">
                <a:solidFill>
                  <a:schemeClr val="bg1"/>
                </a:solidFill>
                <a:latin typeface="Arial" charset="0"/>
              </a:rPr>
              <a:t> </a:t>
            </a:r>
            <a:endParaRPr lang="en-US" sz="1800" dirty="0">
              <a:solidFill>
                <a:schemeClr val="bg1"/>
              </a:solidFill>
              <a:latin typeface="Arial" charset="0"/>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100_2457"/>
          <p:cNvPicPr>
            <a:picLocks noChangeAspect="1" noChangeArrowheads="1"/>
          </p:cNvPicPr>
          <p:nvPr/>
        </p:nvPicPr>
        <p:blipFill>
          <a:blip r:embed="rId3" cstate="print"/>
          <a:srcRect/>
          <a:stretch>
            <a:fillRect/>
          </a:stretch>
        </p:blipFill>
        <p:spPr bwMode="auto">
          <a:xfrm>
            <a:off x="-547511" y="-411163"/>
            <a:ext cx="10240434" cy="7680326"/>
          </a:xfrm>
          <a:prstGeom prst="rect">
            <a:avLst/>
          </a:prstGeom>
          <a:noFill/>
          <a:ln w="9525">
            <a:noFill/>
            <a:miter lim="800000"/>
            <a:headEnd/>
            <a:tailEnd/>
          </a:ln>
        </p:spPr>
      </p:pic>
      <p:sp>
        <p:nvSpPr>
          <p:cNvPr id="20483" name="Text Box 3"/>
          <p:cNvSpPr txBox="1">
            <a:spLocks noChangeArrowheads="1"/>
          </p:cNvSpPr>
          <p:nvPr/>
        </p:nvSpPr>
        <p:spPr bwMode="auto">
          <a:xfrm>
            <a:off x="6934200" y="6019800"/>
            <a:ext cx="2438400" cy="461665"/>
          </a:xfrm>
          <a:prstGeom prst="rect">
            <a:avLst/>
          </a:prstGeom>
          <a:solidFill>
            <a:srgbClr val="777777"/>
          </a:solidFill>
          <a:ln w="9525">
            <a:noFill/>
            <a:miter lim="800000"/>
            <a:headEnd/>
            <a:tailEnd/>
          </a:ln>
        </p:spPr>
        <p:txBody>
          <a:bodyPr>
            <a:spAutoFit/>
          </a:bodyPr>
          <a:lstStyle/>
          <a:p>
            <a:pPr>
              <a:spcBef>
                <a:spcPct val="50000"/>
              </a:spcBef>
            </a:pPr>
            <a:r>
              <a:rPr lang="en-US" sz="2400" b="1" dirty="0" smtClean="0">
                <a:solidFill>
                  <a:schemeClr val="bg1"/>
                </a:solidFill>
              </a:rPr>
              <a:t>9 de </a:t>
            </a:r>
            <a:r>
              <a:rPr lang="en-US" sz="2400" b="1" dirty="0" err="1">
                <a:solidFill>
                  <a:schemeClr val="bg1"/>
                </a:solidFill>
              </a:rPr>
              <a:t>d</a:t>
            </a:r>
            <a:r>
              <a:rPr lang="en-US" sz="2400" b="1" dirty="0" err="1" smtClean="0">
                <a:solidFill>
                  <a:schemeClr val="bg1"/>
                </a:solidFill>
              </a:rPr>
              <a:t>ezembro</a:t>
            </a:r>
            <a:endParaRPr lang="en-US" sz="2400" b="1" dirty="0">
              <a:solidFill>
                <a:schemeClr val="bg1"/>
              </a:solidFill>
              <a:latin typeface="Arial" charset="0"/>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Lock &amp; Dam 6 - Photos 12-22 High Water 00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1507" name="Text Box 3"/>
          <p:cNvSpPr txBox="1">
            <a:spLocks noChangeArrowheads="1"/>
          </p:cNvSpPr>
          <p:nvPr/>
        </p:nvSpPr>
        <p:spPr bwMode="auto">
          <a:xfrm>
            <a:off x="5791200" y="6240463"/>
            <a:ext cx="3200400" cy="369332"/>
          </a:xfrm>
          <a:prstGeom prst="rect">
            <a:avLst/>
          </a:prstGeom>
          <a:solidFill>
            <a:srgbClr val="777777"/>
          </a:solidFill>
          <a:ln w="9525">
            <a:noFill/>
            <a:miter lim="800000"/>
            <a:headEnd/>
            <a:tailEnd/>
          </a:ln>
        </p:spPr>
        <p:txBody>
          <a:bodyPr>
            <a:spAutoFit/>
          </a:bodyPr>
          <a:lstStyle/>
          <a:p>
            <a:pPr>
              <a:spcBef>
                <a:spcPct val="50000"/>
              </a:spcBef>
            </a:pPr>
            <a:r>
              <a:rPr lang="en-US" sz="1800" b="1" dirty="0" err="1" smtClean="0">
                <a:solidFill>
                  <a:schemeClr val="bg1"/>
                </a:solidFill>
                <a:latin typeface="Arial" charset="0"/>
              </a:rPr>
              <a:t>Cota</a:t>
            </a:r>
            <a:r>
              <a:rPr lang="en-US" sz="1800" b="1" dirty="0" smtClean="0">
                <a:solidFill>
                  <a:schemeClr val="bg1"/>
                </a:solidFill>
                <a:latin typeface="Arial" charset="0"/>
              </a:rPr>
              <a:t> </a:t>
            </a:r>
            <a:r>
              <a:rPr lang="en-US" sz="1800" b="1" dirty="0" err="1" smtClean="0">
                <a:solidFill>
                  <a:schemeClr val="bg1"/>
                </a:solidFill>
                <a:latin typeface="Arial" charset="0"/>
              </a:rPr>
              <a:t>alta</a:t>
            </a:r>
            <a:r>
              <a:rPr lang="en-US" sz="1800" b="1" dirty="0" smtClean="0">
                <a:solidFill>
                  <a:schemeClr val="bg1"/>
                </a:solidFill>
                <a:latin typeface="Arial" charset="0"/>
              </a:rPr>
              <a:t>, 22 de </a:t>
            </a:r>
            <a:r>
              <a:rPr lang="en-US" sz="1800" b="1" dirty="0" err="1" smtClean="0">
                <a:solidFill>
                  <a:schemeClr val="bg1"/>
                </a:solidFill>
                <a:latin typeface="Arial" charset="0"/>
              </a:rPr>
              <a:t>dezembro</a:t>
            </a:r>
            <a:endParaRPr lang="en-US" sz="1800" b="1" dirty="0">
              <a:solidFill>
                <a:schemeClr val="bg1"/>
              </a:solidFill>
              <a:latin typeface="Arial"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Lock &amp; Dam 6 - Photos - 2009-01-13 - 004"/>
          <p:cNvPicPr>
            <a:picLocks noChangeAspect="1" noChangeArrowheads="1"/>
          </p:cNvPicPr>
          <p:nvPr/>
        </p:nvPicPr>
        <p:blipFill>
          <a:blip r:embed="rId3" cstate="print"/>
          <a:srcRect/>
          <a:stretch>
            <a:fillRect/>
          </a:stretch>
        </p:blipFill>
        <p:spPr bwMode="auto">
          <a:xfrm>
            <a:off x="228600" y="-419100"/>
            <a:ext cx="8915400" cy="7277100"/>
          </a:xfrm>
          <a:prstGeom prst="rect">
            <a:avLst/>
          </a:prstGeom>
          <a:noFill/>
          <a:ln w="9525">
            <a:noFill/>
            <a:miter lim="800000"/>
            <a:headEnd/>
            <a:tailEnd/>
          </a:ln>
        </p:spPr>
      </p:pic>
      <p:sp>
        <p:nvSpPr>
          <p:cNvPr id="22531" name="Text Box 3"/>
          <p:cNvSpPr txBox="1">
            <a:spLocks noChangeArrowheads="1"/>
          </p:cNvSpPr>
          <p:nvPr/>
        </p:nvSpPr>
        <p:spPr bwMode="auto">
          <a:xfrm>
            <a:off x="6019800" y="5562601"/>
            <a:ext cx="2438400" cy="369332"/>
          </a:xfrm>
          <a:prstGeom prst="rect">
            <a:avLst/>
          </a:prstGeom>
          <a:solidFill>
            <a:schemeClr val="bg1"/>
          </a:solidFill>
          <a:ln w="9525">
            <a:noFill/>
            <a:miter lim="800000"/>
            <a:headEnd/>
            <a:tailEnd/>
          </a:ln>
        </p:spPr>
        <p:txBody>
          <a:bodyPr>
            <a:spAutoFit/>
          </a:bodyPr>
          <a:lstStyle/>
          <a:p>
            <a:pPr>
              <a:spcBef>
                <a:spcPct val="50000"/>
              </a:spcBef>
            </a:pPr>
            <a:r>
              <a:rPr lang="en-US" b="1" dirty="0" smtClean="0">
                <a:solidFill>
                  <a:schemeClr val="tx1"/>
                </a:solidFill>
                <a:latin typeface="Arial" charset="0"/>
              </a:rPr>
              <a:t>13 de </a:t>
            </a:r>
            <a:r>
              <a:rPr lang="en-US" b="1" dirty="0" err="1" smtClean="0">
                <a:solidFill>
                  <a:schemeClr val="tx1"/>
                </a:solidFill>
                <a:latin typeface="Arial" charset="0"/>
              </a:rPr>
              <a:t>janeiro</a:t>
            </a:r>
            <a:endParaRPr lang="en-US" b="1" dirty="0">
              <a:solidFill>
                <a:schemeClr val="tx1"/>
              </a:solidFill>
              <a:latin typeface="Arial"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Lock &amp; Dam 6 - Photos - 2009-01-13 - 006"/>
          <p:cNvPicPr>
            <a:picLocks noChangeAspect="1" noChangeArrowheads="1"/>
          </p:cNvPicPr>
          <p:nvPr/>
        </p:nvPicPr>
        <p:blipFill>
          <a:blip r:embed="rId3" cstate="print"/>
          <a:srcRect/>
          <a:stretch>
            <a:fillRect/>
          </a:stretch>
        </p:blipFill>
        <p:spPr bwMode="auto">
          <a:xfrm>
            <a:off x="-1905000" y="-1905000"/>
            <a:ext cx="11353800" cy="8515350"/>
          </a:xfrm>
          <a:prstGeom prst="rect">
            <a:avLst/>
          </a:prstGeom>
          <a:noFill/>
          <a:ln w="9525">
            <a:noFill/>
            <a:miter lim="800000"/>
            <a:headEnd/>
            <a:tailEnd/>
          </a:ln>
        </p:spPr>
      </p:pic>
      <p:sp>
        <p:nvSpPr>
          <p:cNvPr id="23555" name="Text Box 3"/>
          <p:cNvSpPr txBox="1">
            <a:spLocks noChangeArrowheads="1"/>
          </p:cNvSpPr>
          <p:nvPr/>
        </p:nvSpPr>
        <p:spPr bwMode="auto">
          <a:xfrm>
            <a:off x="6781800" y="5486401"/>
            <a:ext cx="1981200" cy="366713"/>
          </a:xfrm>
          <a:prstGeom prst="rect">
            <a:avLst/>
          </a:prstGeom>
          <a:solidFill>
            <a:schemeClr val="bg1"/>
          </a:solidFill>
          <a:ln w="9525">
            <a:noFill/>
            <a:miter lim="800000"/>
            <a:headEnd/>
            <a:tailEnd/>
          </a:ln>
        </p:spPr>
        <p:txBody>
          <a:bodyPr>
            <a:spAutoFit/>
          </a:bodyPr>
          <a:lstStyle/>
          <a:p>
            <a:pPr>
              <a:spcBef>
                <a:spcPct val="50000"/>
              </a:spcBef>
            </a:pPr>
            <a:r>
              <a:rPr lang="en-US" sz="1800" b="1" dirty="0" smtClean="0">
                <a:solidFill>
                  <a:schemeClr val="tx1"/>
                </a:solidFill>
                <a:latin typeface="Arial" charset="0"/>
              </a:rPr>
              <a:t>13 de </a:t>
            </a:r>
            <a:r>
              <a:rPr lang="en-US" sz="1800" b="1" dirty="0" err="1" smtClean="0">
                <a:solidFill>
                  <a:schemeClr val="tx1"/>
                </a:solidFill>
                <a:latin typeface="Arial" charset="0"/>
              </a:rPr>
              <a:t>janeiro</a:t>
            </a:r>
            <a:endParaRPr lang="en-US" sz="1800" b="1" dirty="0">
              <a:solidFill>
                <a:schemeClr val="tx1"/>
              </a:solidFill>
              <a:latin typeface="Arial"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descr="SuttonDam"/>
          <p:cNvPicPr>
            <a:picLocks noChangeAspect="1" noChangeArrowheads="1"/>
          </p:cNvPicPr>
          <p:nvPr/>
        </p:nvPicPr>
        <p:blipFill>
          <a:blip r:embed="rId3" cstate="print"/>
          <a:srcRect/>
          <a:stretch>
            <a:fillRect/>
          </a:stretch>
        </p:blipFill>
        <p:spPr bwMode="auto">
          <a:xfrm>
            <a:off x="-101600" y="0"/>
            <a:ext cx="9448800" cy="70993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Lock &amp; Dam 6 - Photos - 2009-01-13 - 005"/>
          <p:cNvPicPr>
            <a:picLocks noChangeAspect="1" noChangeArrowheads="1"/>
          </p:cNvPicPr>
          <p:nvPr/>
        </p:nvPicPr>
        <p:blipFill>
          <a:blip r:embed="rId3" cstate="print"/>
          <a:srcRect/>
          <a:stretch>
            <a:fillRect/>
          </a:stretch>
        </p:blipFill>
        <p:spPr bwMode="auto">
          <a:xfrm>
            <a:off x="-381000" y="-990600"/>
            <a:ext cx="10287000" cy="7715250"/>
          </a:xfrm>
          <a:prstGeom prst="rect">
            <a:avLst/>
          </a:prstGeom>
          <a:noFill/>
          <a:ln w="9525">
            <a:noFill/>
            <a:miter lim="800000"/>
            <a:headEnd/>
            <a:tailEnd/>
          </a:ln>
        </p:spPr>
      </p:pic>
      <p:sp>
        <p:nvSpPr>
          <p:cNvPr id="24579" name="Text Box 3"/>
          <p:cNvSpPr txBox="1">
            <a:spLocks noChangeArrowheads="1"/>
          </p:cNvSpPr>
          <p:nvPr/>
        </p:nvSpPr>
        <p:spPr bwMode="auto">
          <a:xfrm>
            <a:off x="6858000" y="5181600"/>
            <a:ext cx="2286000" cy="369332"/>
          </a:xfrm>
          <a:prstGeom prst="rect">
            <a:avLst/>
          </a:prstGeom>
          <a:solidFill>
            <a:schemeClr val="bg1"/>
          </a:solidFill>
          <a:ln w="9525">
            <a:solidFill>
              <a:srgbClr val="777777"/>
            </a:solidFill>
            <a:miter lim="800000"/>
            <a:headEnd/>
            <a:tailEnd/>
          </a:ln>
        </p:spPr>
        <p:txBody>
          <a:bodyPr>
            <a:spAutoFit/>
          </a:bodyPr>
          <a:lstStyle/>
          <a:p>
            <a:pPr>
              <a:spcBef>
                <a:spcPct val="50000"/>
              </a:spcBef>
            </a:pPr>
            <a:r>
              <a:rPr lang="en-US" b="1" dirty="0" smtClean="0"/>
              <a:t>13 de </a:t>
            </a:r>
            <a:r>
              <a:rPr lang="en-US" b="1" dirty="0" err="1" smtClean="0"/>
              <a:t>janeiro</a:t>
            </a:r>
            <a:endParaRPr lang="en-US" dirty="0">
              <a:solidFill>
                <a:schemeClr val="tx1"/>
              </a:solidFill>
              <a:latin typeface="Arial" charset="0"/>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10" name="Text Box 2"/>
          <p:cNvSpPr txBox="1">
            <a:spLocks noChangeArrowheads="1"/>
          </p:cNvSpPr>
          <p:nvPr/>
        </p:nvSpPr>
        <p:spPr bwMode="auto">
          <a:xfrm>
            <a:off x="0" y="152400"/>
            <a:ext cx="9144000" cy="769441"/>
          </a:xfrm>
          <a:prstGeom prst="rect">
            <a:avLst/>
          </a:prstGeom>
          <a:noFill/>
          <a:ln w="9525">
            <a:noFill/>
            <a:miter lim="800000"/>
            <a:headEnd/>
            <a:tailEnd/>
          </a:ln>
          <a:effectLst/>
        </p:spPr>
        <p:txBody>
          <a:bodyPr>
            <a:spAutoFit/>
          </a:bodyPr>
          <a:lstStyle/>
          <a:p>
            <a:pPr algn="ctr" eaLnBrk="0" hangingPunct="0">
              <a:spcBef>
                <a:spcPct val="50000"/>
              </a:spcBef>
              <a:defRPr/>
            </a:pPr>
            <a:r>
              <a:rPr lang="en-US" sz="4400" b="1" dirty="0" err="1" smtClean="0">
                <a:effectLst>
                  <a:outerShdw blurRad="38100" dist="38100" dir="2700000" algn="tl">
                    <a:srgbClr val="FFFFFF"/>
                  </a:outerShdw>
                </a:effectLst>
                <a:latin typeface="Tahoma" pitchFamily="34" charset="0"/>
              </a:rPr>
              <a:t>Projeto</a:t>
            </a:r>
            <a:r>
              <a:rPr lang="en-US" sz="4400" b="1" dirty="0" smtClean="0">
                <a:effectLst>
                  <a:outerShdw blurRad="38100" dist="38100" dir="2700000" algn="tl">
                    <a:srgbClr val="FFFFFF"/>
                  </a:outerShdw>
                </a:effectLst>
                <a:latin typeface="Tahoma" pitchFamily="34" charset="0"/>
              </a:rPr>
              <a:t> do </a:t>
            </a:r>
            <a:r>
              <a:rPr lang="en-US" sz="4400" b="1" dirty="0" err="1" smtClean="0">
                <a:effectLst>
                  <a:outerShdw blurRad="38100" dist="38100" dir="2700000" algn="tl">
                    <a:srgbClr val="FFFFFF"/>
                  </a:outerShdw>
                </a:effectLst>
                <a:latin typeface="Tahoma" pitchFamily="34" charset="0"/>
              </a:rPr>
              <a:t>Reparo</a:t>
            </a:r>
            <a:r>
              <a:rPr lang="en-US" sz="4400" b="1" dirty="0" smtClean="0">
                <a:effectLst>
                  <a:outerShdw blurRad="38100" dist="38100" dir="2700000" algn="tl">
                    <a:srgbClr val="FFFFFF"/>
                  </a:outerShdw>
                </a:effectLst>
                <a:latin typeface="Tahoma" pitchFamily="34" charset="0"/>
              </a:rPr>
              <a:t> </a:t>
            </a:r>
            <a:r>
              <a:rPr lang="en-US" sz="4400" b="1" dirty="0" err="1" smtClean="0">
                <a:effectLst>
                  <a:outerShdw blurRad="38100" dist="38100" dir="2700000" algn="tl">
                    <a:srgbClr val="FFFFFF"/>
                  </a:outerShdw>
                </a:effectLst>
                <a:latin typeface="Tahoma" pitchFamily="34" charset="0"/>
              </a:rPr>
              <a:t>Emergencial</a:t>
            </a:r>
            <a:endParaRPr lang="en-US" sz="4400" b="1" dirty="0">
              <a:effectLst>
                <a:outerShdw blurRad="38100" dist="38100" dir="2700000" algn="tl">
                  <a:srgbClr val="FFFFFF"/>
                </a:outerShdw>
              </a:effectLst>
              <a:latin typeface="Tahoma" pitchFamily="34" charset="0"/>
            </a:endParaRPr>
          </a:p>
        </p:txBody>
      </p:sp>
      <p:sp>
        <p:nvSpPr>
          <p:cNvPr id="17411" name="Freeform 3" descr="Brown marble"/>
          <p:cNvSpPr>
            <a:spLocks/>
          </p:cNvSpPr>
          <p:nvPr/>
        </p:nvSpPr>
        <p:spPr bwMode="auto">
          <a:xfrm>
            <a:off x="0" y="3429000"/>
            <a:ext cx="5877278" cy="1447800"/>
          </a:xfrm>
          <a:custGeom>
            <a:avLst/>
            <a:gdLst>
              <a:gd name="T0" fmla="*/ 0 w 3702"/>
              <a:gd name="T1" fmla="*/ 0 h 866"/>
              <a:gd name="T2" fmla="*/ 2832 w 3702"/>
              <a:gd name="T3" fmla="*/ 0 h 866"/>
              <a:gd name="T4" fmla="*/ 2844 w 3702"/>
              <a:gd name="T5" fmla="*/ 150 h 866"/>
              <a:gd name="T6" fmla="*/ 2886 w 3702"/>
              <a:gd name="T7" fmla="*/ 240 h 866"/>
              <a:gd name="T8" fmla="*/ 2922 w 3702"/>
              <a:gd name="T9" fmla="*/ 246 h 866"/>
              <a:gd name="T10" fmla="*/ 2952 w 3702"/>
              <a:gd name="T11" fmla="*/ 276 h 866"/>
              <a:gd name="T12" fmla="*/ 2964 w 3702"/>
              <a:gd name="T13" fmla="*/ 294 h 866"/>
              <a:gd name="T14" fmla="*/ 3018 w 3702"/>
              <a:gd name="T15" fmla="*/ 318 h 866"/>
              <a:gd name="T16" fmla="*/ 3036 w 3702"/>
              <a:gd name="T17" fmla="*/ 336 h 866"/>
              <a:gd name="T18" fmla="*/ 3054 w 3702"/>
              <a:gd name="T19" fmla="*/ 342 h 866"/>
              <a:gd name="T20" fmla="*/ 3060 w 3702"/>
              <a:gd name="T21" fmla="*/ 360 h 866"/>
              <a:gd name="T22" fmla="*/ 3138 w 3702"/>
              <a:gd name="T23" fmla="*/ 438 h 866"/>
              <a:gd name="T24" fmla="*/ 3240 w 3702"/>
              <a:gd name="T25" fmla="*/ 456 h 866"/>
              <a:gd name="T26" fmla="*/ 3288 w 3702"/>
              <a:gd name="T27" fmla="*/ 528 h 866"/>
              <a:gd name="T28" fmla="*/ 3318 w 3702"/>
              <a:gd name="T29" fmla="*/ 588 h 866"/>
              <a:gd name="T30" fmla="*/ 3378 w 3702"/>
              <a:gd name="T31" fmla="*/ 624 h 866"/>
              <a:gd name="T32" fmla="*/ 3474 w 3702"/>
              <a:gd name="T33" fmla="*/ 672 h 866"/>
              <a:gd name="T34" fmla="*/ 3540 w 3702"/>
              <a:gd name="T35" fmla="*/ 702 h 866"/>
              <a:gd name="T36" fmla="*/ 3594 w 3702"/>
              <a:gd name="T37" fmla="*/ 750 h 866"/>
              <a:gd name="T38" fmla="*/ 3630 w 3702"/>
              <a:gd name="T39" fmla="*/ 774 h 866"/>
              <a:gd name="T40" fmla="*/ 3648 w 3702"/>
              <a:gd name="T41" fmla="*/ 786 h 866"/>
              <a:gd name="T42" fmla="*/ 3690 w 3702"/>
              <a:gd name="T43" fmla="*/ 846 h 866"/>
              <a:gd name="T44" fmla="*/ 3702 w 3702"/>
              <a:gd name="T45" fmla="*/ 864 h 866"/>
              <a:gd name="T46" fmla="*/ 0 w 3702"/>
              <a:gd name="T47" fmla="*/ 816 h 866"/>
              <a:gd name="T48" fmla="*/ 0 w 3702"/>
              <a:gd name="T49" fmla="*/ 0 h 8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702"/>
              <a:gd name="T76" fmla="*/ 0 h 866"/>
              <a:gd name="T77" fmla="*/ 3702 w 3702"/>
              <a:gd name="T78" fmla="*/ 866 h 86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702" h="866">
                <a:moveTo>
                  <a:pt x="0" y="0"/>
                </a:moveTo>
                <a:lnTo>
                  <a:pt x="2832" y="0"/>
                </a:lnTo>
                <a:cubicBezTo>
                  <a:pt x="2860" y="56"/>
                  <a:pt x="2906" y="109"/>
                  <a:pt x="2844" y="150"/>
                </a:cubicBezTo>
                <a:cubicBezTo>
                  <a:pt x="2834" y="179"/>
                  <a:pt x="2856" y="227"/>
                  <a:pt x="2886" y="240"/>
                </a:cubicBezTo>
                <a:cubicBezTo>
                  <a:pt x="2897" y="245"/>
                  <a:pt x="2910" y="244"/>
                  <a:pt x="2922" y="246"/>
                </a:cubicBezTo>
                <a:cubicBezTo>
                  <a:pt x="2934" y="282"/>
                  <a:pt x="2918" y="247"/>
                  <a:pt x="2952" y="276"/>
                </a:cubicBezTo>
                <a:cubicBezTo>
                  <a:pt x="2958" y="281"/>
                  <a:pt x="2958" y="289"/>
                  <a:pt x="2964" y="294"/>
                </a:cubicBezTo>
                <a:cubicBezTo>
                  <a:pt x="2976" y="304"/>
                  <a:pt x="3003" y="313"/>
                  <a:pt x="3018" y="318"/>
                </a:cubicBezTo>
                <a:cubicBezTo>
                  <a:pt x="3024" y="324"/>
                  <a:pt x="3029" y="331"/>
                  <a:pt x="3036" y="336"/>
                </a:cubicBezTo>
                <a:cubicBezTo>
                  <a:pt x="3041" y="340"/>
                  <a:pt x="3050" y="338"/>
                  <a:pt x="3054" y="342"/>
                </a:cubicBezTo>
                <a:cubicBezTo>
                  <a:pt x="3058" y="346"/>
                  <a:pt x="3057" y="354"/>
                  <a:pt x="3060" y="360"/>
                </a:cubicBezTo>
                <a:cubicBezTo>
                  <a:pt x="3073" y="386"/>
                  <a:pt x="3111" y="429"/>
                  <a:pt x="3138" y="438"/>
                </a:cubicBezTo>
                <a:cubicBezTo>
                  <a:pt x="3171" y="449"/>
                  <a:pt x="3206" y="449"/>
                  <a:pt x="3240" y="456"/>
                </a:cubicBezTo>
                <a:cubicBezTo>
                  <a:pt x="3250" y="485"/>
                  <a:pt x="3274" y="499"/>
                  <a:pt x="3288" y="528"/>
                </a:cubicBezTo>
                <a:cubicBezTo>
                  <a:pt x="3297" y="546"/>
                  <a:pt x="3307" y="571"/>
                  <a:pt x="3318" y="588"/>
                </a:cubicBezTo>
                <a:cubicBezTo>
                  <a:pt x="3334" y="612"/>
                  <a:pt x="3356" y="608"/>
                  <a:pt x="3378" y="624"/>
                </a:cubicBezTo>
                <a:cubicBezTo>
                  <a:pt x="3412" y="649"/>
                  <a:pt x="3430" y="665"/>
                  <a:pt x="3474" y="672"/>
                </a:cubicBezTo>
                <a:cubicBezTo>
                  <a:pt x="3518" y="702"/>
                  <a:pt x="3496" y="693"/>
                  <a:pt x="3540" y="702"/>
                </a:cubicBezTo>
                <a:cubicBezTo>
                  <a:pt x="3572" y="723"/>
                  <a:pt x="3553" y="709"/>
                  <a:pt x="3594" y="750"/>
                </a:cubicBezTo>
                <a:cubicBezTo>
                  <a:pt x="3604" y="760"/>
                  <a:pt x="3618" y="766"/>
                  <a:pt x="3630" y="774"/>
                </a:cubicBezTo>
                <a:cubicBezTo>
                  <a:pt x="3636" y="778"/>
                  <a:pt x="3648" y="786"/>
                  <a:pt x="3648" y="786"/>
                </a:cubicBezTo>
                <a:cubicBezTo>
                  <a:pt x="3656" y="811"/>
                  <a:pt x="3665" y="838"/>
                  <a:pt x="3690" y="846"/>
                </a:cubicBezTo>
                <a:cubicBezTo>
                  <a:pt x="3697" y="866"/>
                  <a:pt x="3690" y="864"/>
                  <a:pt x="3702" y="864"/>
                </a:cubicBezTo>
                <a:lnTo>
                  <a:pt x="0" y="816"/>
                </a:lnTo>
                <a:lnTo>
                  <a:pt x="0" y="0"/>
                </a:lnTo>
                <a:close/>
              </a:path>
            </a:pathLst>
          </a:custGeom>
          <a:blipFill dpi="0" rotWithShape="1">
            <a:blip r:embed="rId3" cstate="print">
              <a:alphaModFix amt="62000"/>
            </a:blip>
            <a:srcRect/>
            <a:tile tx="0" ty="0" sx="100000" sy="100000" flip="none" algn="tl"/>
          </a:blipFill>
          <a:ln w="9525">
            <a:noFill/>
            <a:round/>
            <a:headEnd/>
            <a:tailEnd/>
          </a:ln>
        </p:spPr>
        <p:txBody>
          <a:bodyPr/>
          <a:lstStyle/>
          <a:p>
            <a:endParaRPr lang="en-US"/>
          </a:p>
        </p:txBody>
      </p:sp>
      <p:sp>
        <p:nvSpPr>
          <p:cNvPr id="759812" name="AutoShape 4"/>
          <p:cNvSpPr>
            <a:spLocks noChangeArrowheads="1"/>
          </p:cNvSpPr>
          <p:nvPr/>
        </p:nvSpPr>
        <p:spPr bwMode="auto">
          <a:xfrm>
            <a:off x="1143000" y="1752600"/>
            <a:ext cx="3429000" cy="1676400"/>
          </a:xfrm>
          <a:prstGeom prst="rtTriangle">
            <a:avLst/>
          </a:prstGeom>
          <a:solidFill>
            <a:schemeClr val="accent6">
              <a:lumMod val="60000"/>
              <a:lumOff val="40000"/>
            </a:schemeClr>
          </a:solidFill>
          <a:ln w="9525">
            <a:noFill/>
            <a:miter lim="800000"/>
            <a:headEnd/>
            <a:tailEnd/>
          </a:ln>
        </p:spPr>
        <p:txBody>
          <a:bodyPr wrap="none" anchor="ctr"/>
          <a:lstStyle/>
          <a:p>
            <a:endParaRPr lang="en-US"/>
          </a:p>
        </p:txBody>
      </p:sp>
      <p:sp>
        <p:nvSpPr>
          <p:cNvPr id="759813" name="Rectangle 5"/>
          <p:cNvSpPr>
            <a:spLocks noChangeArrowheads="1"/>
          </p:cNvSpPr>
          <p:nvPr/>
        </p:nvSpPr>
        <p:spPr bwMode="auto">
          <a:xfrm>
            <a:off x="3742267" y="3048000"/>
            <a:ext cx="838200" cy="381000"/>
          </a:xfrm>
          <a:prstGeom prst="rect">
            <a:avLst/>
          </a:prstGeom>
          <a:solidFill>
            <a:schemeClr val="accent6">
              <a:lumMod val="60000"/>
              <a:lumOff val="40000"/>
            </a:schemeClr>
          </a:solidFill>
          <a:ln w="9525">
            <a:noFill/>
            <a:miter lim="800000"/>
            <a:headEnd/>
            <a:tailEnd/>
          </a:ln>
        </p:spPr>
        <p:txBody>
          <a:bodyPr wrap="none" anchor="ctr"/>
          <a:lstStyle/>
          <a:p>
            <a:endParaRPr lang="en-US"/>
          </a:p>
        </p:txBody>
      </p:sp>
      <p:sp>
        <p:nvSpPr>
          <p:cNvPr id="759814" name="Rectangle 6" descr="Sand"/>
          <p:cNvSpPr>
            <a:spLocks noChangeArrowheads="1"/>
          </p:cNvSpPr>
          <p:nvPr/>
        </p:nvSpPr>
        <p:spPr bwMode="auto">
          <a:xfrm rot="1642093">
            <a:off x="5153378" y="4029075"/>
            <a:ext cx="3674533" cy="304800"/>
          </a:xfrm>
          <a:prstGeom prst="rect">
            <a:avLst/>
          </a:prstGeom>
          <a:blipFill dpi="0" rotWithShape="1">
            <a:blip r:embed="rId4" cstate="print"/>
            <a:srcRect/>
            <a:tile tx="0" ty="0" sx="100000" sy="100000" flip="none" algn="tl"/>
          </a:blipFill>
          <a:ln w="9525">
            <a:noFill/>
            <a:miter lim="800000"/>
            <a:headEnd/>
            <a:tailEnd/>
          </a:ln>
        </p:spPr>
        <p:txBody>
          <a:bodyPr wrap="none" anchor="ctr"/>
          <a:lstStyle/>
          <a:p>
            <a:endParaRPr lang="en-US"/>
          </a:p>
        </p:txBody>
      </p:sp>
      <p:sp>
        <p:nvSpPr>
          <p:cNvPr id="759815" name="Rectangle 7" descr="White marble"/>
          <p:cNvSpPr>
            <a:spLocks noChangeArrowheads="1"/>
          </p:cNvSpPr>
          <p:nvPr/>
        </p:nvSpPr>
        <p:spPr bwMode="auto">
          <a:xfrm rot="1642093">
            <a:off x="4670778" y="4127500"/>
            <a:ext cx="3783189" cy="304800"/>
          </a:xfrm>
          <a:prstGeom prst="rect">
            <a:avLst/>
          </a:prstGeom>
          <a:blipFill dpi="0" rotWithShape="1">
            <a:blip r:embed="rId5" cstate="print"/>
            <a:srcRect/>
            <a:tile tx="0" ty="0" sx="100000" sy="100000" flip="none" algn="tl"/>
          </a:blipFill>
          <a:ln w="9525">
            <a:noFill/>
            <a:miter lim="800000"/>
            <a:headEnd/>
            <a:tailEnd/>
          </a:ln>
        </p:spPr>
        <p:txBody>
          <a:bodyPr wrap="none" anchor="ctr"/>
          <a:lstStyle/>
          <a:p>
            <a:endParaRPr lang="en-US"/>
          </a:p>
        </p:txBody>
      </p:sp>
      <p:sp>
        <p:nvSpPr>
          <p:cNvPr id="759816" name="Rectangle 8" descr="Cork"/>
          <p:cNvSpPr>
            <a:spLocks noChangeArrowheads="1"/>
          </p:cNvSpPr>
          <p:nvPr/>
        </p:nvSpPr>
        <p:spPr bwMode="auto">
          <a:xfrm rot="1642729">
            <a:off x="4579056" y="4370389"/>
            <a:ext cx="3654778" cy="274637"/>
          </a:xfrm>
          <a:prstGeom prst="rect">
            <a:avLst/>
          </a:prstGeom>
          <a:blipFill dpi="0" rotWithShape="1">
            <a:blip r:embed="rId6" cstate="print"/>
            <a:srcRect/>
            <a:tile tx="0" ty="0" sx="100000" sy="100000" flip="none" algn="tl"/>
          </a:blipFill>
          <a:ln w="9525">
            <a:noFill/>
            <a:miter lim="800000"/>
            <a:headEnd/>
            <a:tailEnd/>
          </a:ln>
        </p:spPr>
        <p:txBody>
          <a:bodyPr wrap="none" anchor="ctr"/>
          <a:lstStyle/>
          <a:p>
            <a:endParaRPr lang="en-US"/>
          </a:p>
        </p:txBody>
      </p:sp>
      <p:sp>
        <p:nvSpPr>
          <p:cNvPr id="759817" name="Text Box 9"/>
          <p:cNvSpPr txBox="1">
            <a:spLocks noChangeArrowheads="1"/>
          </p:cNvSpPr>
          <p:nvPr/>
        </p:nvSpPr>
        <p:spPr bwMode="auto">
          <a:xfrm rot="1625733">
            <a:off x="5723467" y="3886200"/>
            <a:ext cx="1981200" cy="304800"/>
          </a:xfrm>
          <a:prstGeom prst="rect">
            <a:avLst/>
          </a:prstGeom>
          <a:noFill/>
          <a:ln w="9525">
            <a:noFill/>
            <a:miter lim="800000"/>
            <a:headEnd/>
            <a:tailEnd/>
          </a:ln>
        </p:spPr>
        <p:txBody>
          <a:bodyPr>
            <a:spAutoFit/>
          </a:bodyPr>
          <a:lstStyle/>
          <a:p>
            <a:pPr>
              <a:spcBef>
                <a:spcPct val="50000"/>
              </a:spcBef>
            </a:pPr>
            <a:r>
              <a:rPr lang="en-US" sz="1400" b="1" dirty="0" smtClean="0">
                <a:solidFill>
                  <a:srgbClr val="080808"/>
                </a:solidFill>
                <a:latin typeface="Arial" charset="0"/>
              </a:rPr>
              <a:t>Rocha Derrick</a:t>
            </a:r>
            <a:endParaRPr lang="en-US" sz="1400" b="1" dirty="0">
              <a:solidFill>
                <a:srgbClr val="080808"/>
              </a:solidFill>
              <a:latin typeface="Arial" charset="0"/>
            </a:endParaRPr>
          </a:p>
        </p:txBody>
      </p:sp>
      <p:sp>
        <p:nvSpPr>
          <p:cNvPr id="759818" name="Text Box 10"/>
          <p:cNvSpPr txBox="1">
            <a:spLocks noChangeArrowheads="1"/>
          </p:cNvSpPr>
          <p:nvPr/>
        </p:nvSpPr>
        <p:spPr bwMode="auto">
          <a:xfrm rot="1461747">
            <a:off x="5562600" y="3960911"/>
            <a:ext cx="1524000" cy="307777"/>
          </a:xfrm>
          <a:prstGeom prst="rect">
            <a:avLst/>
          </a:prstGeom>
          <a:noFill/>
          <a:ln w="9525">
            <a:noFill/>
            <a:miter lim="800000"/>
            <a:headEnd/>
            <a:tailEnd/>
          </a:ln>
        </p:spPr>
        <p:txBody>
          <a:bodyPr>
            <a:spAutoFit/>
          </a:bodyPr>
          <a:lstStyle/>
          <a:p>
            <a:pPr>
              <a:spcBef>
                <a:spcPct val="50000"/>
              </a:spcBef>
            </a:pPr>
            <a:r>
              <a:rPr lang="en-US" sz="1400" b="1" dirty="0" smtClean="0">
                <a:solidFill>
                  <a:srgbClr val="080808"/>
                </a:solidFill>
              </a:rPr>
              <a:t>Rocha </a:t>
            </a:r>
            <a:r>
              <a:rPr lang="en-US" sz="1400" b="1" dirty="0" smtClean="0">
                <a:solidFill>
                  <a:srgbClr val="080808"/>
                </a:solidFill>
                <a:latin typeface="Arial" charset="0"/>
              </a:rPr>
              <a:t>R</a:t>
            </a:r>
            <a:r>
              <a:rPr lang="en-US" sz="1400" b="1" dirty="0">
                <a:solidFill>
                  <a:srgbClr val="080808"/>
                </a:solidFill>
                <a:latin typeface="Arial" charset="0"/>
              </a:rPr>
              <a:t>-</a:t>
            </a:r>
            <a:r>
              <a:rPr lang="en-US" sz="1400" b="1" dirty="0" smtClean="0">
                <a:solidFill>
                  <a:srgbClr val="080808"/>
                </a:solidFill>
                <a:latin typeface="Arial" charset="0"/>
              </a:rPr>
              <a:t>8</a:t>
            </a:r>
            <a:endParaRPr lang="en-US" sz="1400" b="1" dirty="0">
              <a:solidFill>
                <a:srgbClr val="080808"/>
              </a:solidFill>
              <a:latin typeface="Arial" charset="0"/>
            </a:endParaRPr>
          </a:p>
        </p:txBody>
      </p:sp>
      <p:sp>
        <p:nvSpPr>
          <p:cNvPr id="759819" name="Text Box 11"/>
          <p:cNvSpPr txBox="1">
            <a:spLocks noChangeArrowheads="1"/>
          </p:cNvSpPr>
          <p:nvPr/>
        </p:nvSpPr>
        <p:spPr bwMode="auto">
          <a:xfrm rot="1640265">
            <a:off x="5065123" y="4278930"/>
            <a:ext cx="2513396" cy="307777"/>
          </a:xfrm>
          <a:prstGeom prst="rect">
            <a:avLst/>
          </a:prstGeom>
          <a:noFill/>
          <a:ln w="9525">
            <a:noFill/>
            <a:miter lim="800000"/>
            <a:headEnd/>
            <a:tailEnd/>
          </a:ln>
        </p:spPr>
        <p:txBody>
          <a:bodyPr wrap="square">
            <a:spAutoFit/>
          </a:bodyPr>
          <a:lstStyle/>
          <a:p>
            <a:pPr>
              <a:spcBef>
                <a:spcPct val="50000"/>
              </a:spcBef>
            </a:pPr>
            <a:r>
              <a:rPr lang="en-US" sz="1400" b="1" dirty="0" smtClean="0">
                <a:solidFill>
                  <a:srgbClr val="080808"/>
                </a:solidFill>
                <a:latin typeface="Arial" charset="0"/>
              </a:rPr>
              <a:t>Material de </a:t>
            </a:r>
            <a:r>
              <a:rPr lang="en-US" sz="1400" b="1" dirty="0" err="1" smtClean="0">
                <a:solidFill>
                  <a:srgbClr val="080808"/>
                </a:solidFill>
                <a:latin typeface="Arial" charset="0"/>
              </a:rPr>
              <a:t>Estratificação</a:t>
            </a:r>
            <a:endParaRPr lang="en-US" sz="1400" b="1" dirty="0">
              <a:solidFill>
                <a:srgbClr val="080808"/>
              </a:solidFill>
              <a:latin typeface="Arial" charset="0"/>
            </a:endParaRPr>
          </a:p>
        </p:txBody>
      </p:sp>
      <p:sp>
        <p:nvSpPr>
          <p:cNvPr id="759820" name="Freeform 12"/>
          <p:cNvSpPr>
            <a:spLocks/>
          </p:cNvSpPr>
          <p:nvPr/>
        </p:nvSpPr>
        <p:spPr bwMode="auto">
          <a:xfrm>
            <a:off x="2619022" y="3427413"/>
            <a:ext cx="4103511" cy="1455737"/>
          </a:xfrm>
          <a:custGeom>
            <a:avLst/>
            <a:gdLst>
              <a:gd name="T0" fmla="*/ 0 w 2585"/>
              <a:gd name="T1" fmla="*/ 0 h 917"/>
              <a:gd name="T2" fmla="*/ 112 w 2585"/>
              <a:gd name="T3" fmla="*/ 189 h 917"/>
              <a:gd name="T4" fmla="*/ 218 w 2585"/>
              <a:gd name="T5" fmla="*/ 302 h 917"/>
              <a:gd name="T6" fmla="*/ 260 w 2585"/>
              <a:gd name="T7" fmla="*/ 337 h 917"/>
              <a:gd name="T8" fmla="*/ 400 w 2585"/>
              <a:gd name="T9" fmla="*/ 527 h 917"/>
              <a:gd name="T10" fmla="*/ 569 w 2585"/>
              <a:gd name="T11" fmla="*/ 667 h 917"/>
              <a:gd name="T12" fmla="*/ 730 w 2585"/>
              <a:gd name="T13" fmla="*/ 695 h 917"/>
              <a:gd name="T14" fmla="*/ 773 w 2585"/>
              <a:gd name="T15" fmla="*/ 709 h 917"/>
              <a:gd name="T16" fmla="*/ 969 w 2585"/>
              <a:gd name="T17" fmla="*/ 801 h 917"/>
              <a:gd name="T18" fmla="*/ 1201 w 2585"/>
              <a:gd name="T19" fmla="*/ 836 h 917"/>
              <a:gd name="T20" fmla="*/ 1573 w 2585"/>
              <a:gd name="T21" fmla="*/ 843 h 917"/>
              <a:gd name="T22" fmla="*/ 1903 w 2585"/>
              <a:gd name="T23" fmla="*/ 843 h 917"/>
              <a:gd name="T24" fmla="*/ 2037 w 2585"/>
              <a:gd name="T25" fmla="*/ 913 h 917"/>
              <a:gd name="T26" fmla="*/ 2585 w 2585"/>
              <a:gd name="T27" fmla="*/ 913 h 917"/>
              <a:gd name="T28" fmla="*/ 1331 w 2585"/>
              <a:gd name="T29" fmla="*/ 241 h 917"/>
              <a:gd name="T30" fmla="*/ 1235 w 2585"/>
              <a:gd name="T31" fmla="*/ 1 h 917"/>
              <a:gd name="T32" fmla="*/ 0 w 2585"/>
              <a:gd name="T33" fmla="*/ 0 h 9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585"/>
              <a:gd name="T52" fmla="*/ 0 h 917"/>
              <a:gd name="T53" fmla="*/ 2585 w 2585"/>
              <a:gd name="T54" fmla="*/ 917 h 9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585" h="917">
                <a:moveTo>
                  <a:pt x="0" y="0"/>
                </a:moveTo>
                <a:cubicBezTo>
                  <a:pt x="25" y="76"/>
                  <a:pt x="41" y="142"/>
                  <a:pt x="112" y="189"/>
                </a:cubicBezTo>
                <a:cubicBezTo>
                  <a:pt x="125" y="210"/>
                  <a:pt x="204" y="293"/>
                  <a:pt x="218" y="302"/>
                </a:cubicBezTo>
                <a:cubicBezTo>
                  <a:pt x="237" y="314"/>
                  <a:pt x="245" y="318"/>
                  <a:pt x="260" y="337"/>
                </a:cubicBezTo>
                <a:cubicBezTo>
                  <a:pt x="309" y="400"/>
                  <a:pt x="331" y="481"/>
                  <a:pt x="400" y="527"/>
                </a:cubicBezTo>
                <a:cubicBezTo>
                  <a:pt x="432" y="576"/>
                  <a:pt x="513" y="648"/>
                  <a:pt x="569" y="667"/>
                </a:cubicBezTo>
                <a:cubicBezTo>
                  <a:pt x="625" y="723"/>
                  <a:pt x="569" y="677"/>
                  <a:pt x="730" y="695"/>
                </a:cubicBezTo>
                <a:cubicBezTo>
                  <a:pt x="745" y="697"/>
                  <a:pt x="773" y="709"/>
                  <a:pt x="773" y="709"/>
                </a:cubicBezTo>
                <a:cubicBezTo>
                  <a:pt x="832" y="748"/>
                  <a:pt x="899" y="784"/>
                  <a:pt x="969" y="801"/>
                </a:cubicBezTo>
                <a:cubicBezTo>
                  <a:pt x="1054" y="852"/>
                  <a:pt x="1062" y="830"/>
                  <a:pt x="1201" y="836"/>
                </a:cubicBezTo>
                <a:cubicBezTo>
                  <a:pt x="1346" y="872"/>
                  <a:pt x="1267" y="850"/>
                  <a:pt x="1573" y="843"/>
                </a:cubicBezTo>
                <a:cubicBezTo>
                  <a:pt x="1693" y="831"/>
                  <a:pt x="1771" y="838"/>
                  <a:pt x="1903" y="843"/>
                </a:cubicBezTo>
                <a:cubicBezTo>
                  <a:pt x="1934" y="853"/>
                  <a:pt x="2016" y="912"/>
                  <a:pt x="2037" y="913"/>
                </a:cubicBezTo>
                <a:cubicBezTo>
                  <a:pt x="2220" y="917"/>
                  <a:pt x="2402" y="913"/>
                  <a:pt x="2585" y="913"/>
                </a:cubicBezTo>
                <a:lnTo>
                  <a:pt x="1331" y="241"/>
                </a:lnTo>
                <a:lnTo>
                  <a:pt x="1235" y="1"/>
                </a:lnTo>
                <a:lnTo>
                  <a:pt x="0" y="0"/>
                </a:lnTo>
                <a:close/>
              </a:path>
            </a:pathLst>
          </a:custGeom>
          <a:solidFill>
            <a:srgbClr val="333333"/>
          </a:solidFill>
          <a:ln w="9525">
            <a:solidFill>
              <a:schemeClr val="tx1"/>
            </a:solidFill>
            <a:round/>
            <a:headEnd/>
            <a:tailEnd/>
          </a:ln>
        </p:spPr>
        <p:txBody>
          <a:bodyPr/>
          <a:lstStyle/>
          <a:p>
            <a:endParaRPr lang="en-US"/>
          </a:p>
        </p:txBody>
      </p:sp>
      <p:sp>
        <p:nvSpPr>
          <p:cNvPr id="759821" name="AutoShape 13" descr="Stationery"/>
          <p:cNvSpPr>
            <a:spLocks noChangeArrowheads="1"/>
          </p:cNvSpPr>
          <p:nvPr/>
        </p:nvSpPr>
        <p:spPr bwMode="auto">
          <a:xfrm>
            <a:off x="4809067" y="3810000"/>
            <a:ext cx="2209800" cy="1143000"/>
          </a:xfrm>
          <a:prstGeom prst="rtTriangle">
            <a:avLst/>
          </a:prstGeom>
          <a:blipFill dpi="0" rotWithShape="1">
            <a:blip r:embed="rId7" cstate="print"/>
            <a:srcRect/>
            <a:tile tx="0" ty="0" sx="100000" sy="100000" flip="none" algn="tl"/>
          </a:blipFill>
          <a:ln w="9525">
            <a:noFill/>
            <a:miter lim="800000"/>
            <a:headEnd/>
            <a:tailEnd/>
          </a:ln>
        </p:spPr>
        <p:txBody>
          <a:bodyPr wrap="none" anchor="ctr"/>
          <a:lstStyle/>
          <a:p>
            <a:endParaRPr lang="en-US"/>
          </a:p>
        </p:txBody>
      </p:sp>
      <p:sp>
        <p:nvSpPr>
          <p:cNvPr id="759822" name="Text Box 14"/>
          <p:cNvSpPr txBox="1">
            <a:spLocks noChangeArrowheads="1"/>
          </p:cNvSpPr>
          <p:nvPr/>
        </p:nvSpPr>
        <p:spPr bwMode="auto">
          <a:xfrm rot="1461747">
            <a:off x="4721578" y="4226024"/>
            <a:ext cx="1713089" cy="307777"/>
          </a:xfrm>
          <a:prstGeom prst="rect">
            <a:avLst/>
          </a:prstGeom>
          <a:noFill/>
          <a:ln w="9525">
            <a:noFill/>
            <a:miter lim="800000"/>
            <a:headEnd/>
            <a:tailEnd/>
          </a:ln>
        </p:spPr>
        <p:txBody>
          <a:bodyPr>
            <a:spAutoFit/>
          </a:bodyPr>
          <a:lstStyle/>
          <a:p>
            <a:pPr>
              <a:spcBef>
                <a:spcPct val="50000"/>
              </a:spcBef>
            </a:pPr>
            <a:r>
              <a:rPr lang="en-US" sz="1400" b="1" dirty="0" err="1" smtClean="0">
                <a:solidFill>
                  <a:srgbClr val="080808"/>
                </a:solidFill>
                <a:latin typeface="Arial" charset="0"/>
              </a:rPr>
              <a:t>Areia</a:t>
            </a:r>
            <a:r>
              <a:rPr lang="en-US" sz="1400" b="1" dirty="0" smtClean="0">
                <a:solidFill>
                  <a:srgbClr val="080808"/>
                </a:solidFill>
                <a:latin typeface="Arial" charset="0"/>
              </a:rPr>
              <a:t> e </a:t>
            </a:r>
            <a:r>
              <a:rPr lang="en-US" sz="1400" b="1" dirty="0" err="1" smtClean="0">
                <a:solidFill>
                  <a:srgbClr val="080808"/>
                </a:solidFill>
                <a:latin typeface="Arial" charset="0"/>
              </a:rPr>
              <a:t>Cascalho</a:t>
            </a:r>
            <a:endParaRPr lang="en-US" sz="1400" b="1" dirty="0">
              <a:solidFill>
                <a:srgbClr val="080808"/>
              </a:solidFill>
              <a:latin typeface="Arial" charset="0"/>
            </a:endParaRPr>
          </a:p>
        </p:txBody>
      </p:sp>
      <p:sp>
        <p:nvSpPr>
          <p:cNvPr id="759823" name="Text Box 15"/>
          <p:cNvSpPr txBox="1">
            <a:spLocks noChangeArrowheads="1"/>
          </p:cNvSpPr>
          <p:nvPr/>
        </p:nvSpPr>
        <p:spPr bwMode="auto">
          <a:xfrm rot="-5400000">
            <a:off x="3735211" y="3817056"/>
            <a:ext cx="838200" cy="366889"/>
          </a:xfrm>
          <a:prstGeom prst="rect">
            <a:avLst/>
          </a:prstGeom>
          <a:noFill/>
          <a:ln w="9525">
            <a:noFill/>
            <a:miter lim="800000"/>
            <a:headEnd/>
            <a:tailEnd/>
          </a:ln>
        </p:spPr>
        <p:txBody>
          <a:bodyPr>
            <a:spAutoFit/>
          </a:bodyPr>
          <a:lstStyle/>
          <a:p>
            <a:pPr>
              <a:spcBef>
                <a:spcPct val="50000"/>
              </a:spcBef>
            </a:pPr>
            <a:r>
              <a:rPr lang="en-US" sz="1800" b="1">
                <a:solidFill>
                  <a:schemeClr val="tx1"/>
                </a:solidFill>
                <a:latin typeface="Arial" charset="0"/>
              </a:rPr>
              <a:t>VOID</a:t>
            </a:r>
          </a:p>
        </p:txBody>
      </p:sp>
      <p:sp>
        <p:nvSpPr>
          <p:cNvPr id="759824" name="Rectangle 16"/>
          <p:cNvSpPr>
            <a:spLocks noChangeArrowheads="1"/>
          </p:cNvSpPr>
          <p:nvPr/>
        </p:nvSpPr>
        <p:spPr bwMode="auto">
          <a:xfrm>
            <a:off x="4199467" y="3048000"/>
            <a:ext cx="169333" cy="16764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759825" name="Text Box 17"/>
          <p:cNvSpPr txBox="1">
            <a:spLocks noChangeArrowheads="1"/>
          </p:cNvSpPr>
          <p:nvPr/>
        </p:nvSpPr>
        <p:spPr bwMode="auto">
          <a:xfrm>
            <a:off x="3818466" y="2438400"/>
            <a:ext cx="982133" cy="307777"/>
          </a:xfrm>
          <a:prstGeom prst="rect">
            <a:avLst/>
          </a:prstGeom>
          <a:noFill/>
          <a:ln w="9525">
            <a:noFill/>
            <a:miter lim="800000"/>
            <a:headEnd/>
            <a:tailEnd/>
          </a:ln>
        </p:spPr>
        <p:txBody>
          <a:bodyPr wrap="square">
            <a:spAutoFit/>
          </a:bodyPr>
          <a:lstStyle/>
          <a:p>
            <a:pPr>
              <a:spcBef>
                <a:spcPct val="50000"/>
              </a:spcBef>
            </a:pPr>
            <a:r>
              <a:rPr lang="en-US" sz="1400" dirty="0" err="1" smtClean="0">
                <a:solidFill>
                  <a:schemeClr val="tx1"/>
                </a:solidFill>
                <a:latin typeface="Arial" charset="0"/>
              </a:rPr>
              <a:t>Injeção</a:t>
            </a:r>
            <a:endParaRPr lang="en-US" sz="1400" dirty="0">
              <a:solidFill>
                <a:schemeClr val="tx1"/>
              </a:solidFill>
              <a:latin typeface="Arial" charset="0"/>
            </a:endParaRPr>
          </a:p>
        </p:txBody>
      </p:sp>
      <p:sp>
        <p:nvSpPr>
          <p:cNvPr id="759826" name="Rectangle 18" descr="Sand"/>
          <p:cNvSpPr>
            <a:spLocks noChangeArrowheads="1"/>
          </p:cNvSpPr>
          <p:nvPr/>
        </p:nvSpPr>
        <p:spPr bwMode="auto">
          <a:xfrm>
            <a:off x="4809067" y="3200400"/>
            <a:ext cx="609600" cy="304800"/>
          </a:xfrm>
          <a:prstGeom prst="rect">
            <a:avLst/>
          </a:prstGeom>
          <a:blipFill dpi="0" rotWithShape="1">
            <a:blip r:embed="rId4" cstate="print"/>
            <a:srcRect/>
            <a:tile tx="0" ty="0" sx="100000" sy="100000" flip="none" algn="tl"/>
          </a:blipFill>
          <a:ln w="9525">
            <a:noFill/>
            <a:miter lim="800000"/>
            <a:headEnd/>
            <a:tailEnd/>
          </a:ln>
        </p:spPr>
        <p:txBody>
          <a:bodyPr wrap="none" anchor="ctr"/>
          <a:lstStyle/>
          <a:p>
            <a:endParaRPr lang="en-US"/>
          </a:p>
        </p:txBody>
      </p:sp>
      <p:sp>
        <p:nvSpPr>
          <p:cNvPr id="759827" name="Text Box 19"/>
          <p:cNvSpPr txBox="1">
            <a:spLocks noChangeArrowheads="1"/>
          </p:cNvSpPr>
          <p:nvPr/>
        </p:nvSpPr>
        <p:spPr bwMode="auto">
          <a:xfrm>
            <a:off x="4724400" y="2590800"/>
            <a:ext cx="1524000" cy="523220"/>
          </a:xfrm>
          <a:prstGeom prst="rect">
            <a:avLst/>
          </a:prstGeom>
          <a:noFill/>
          <a:ln w="9525">
            <a:noFill/>
            <a:miter lim="800000"/>
            <a:headEnd/>
            <a:tailEnd/>
          </a:ln>
        </p:spPr>
        <p:txBody>
          <a:bodyPr>
            <a:spAutoFit/>
          </a:bodyPr>
          <a:lstStyle/>
          <a:p>
            <a:pPr>
              <a:spcBef>
                <a:spcPct val="50000"/>
              </a:spcBef>
            </a:pPr>
            <a:r>
              <a:rPr lang="en-US" sz="1400" dirty="0" err="1" smtClean="0">
                <a:solidFill>
                  <a:schemeClr val="tx1"/>
                </a:solidFill>
                <a:latin typeface="Arial" charset="0"/>
              </a:rPr>
              <a:t>Estaca</a:t>
            </a:r>
            <a:r>
              <a:rPr lang="en-US" sz="1400" dirty="0" err="1" smtClean="0"/>
              <a:t>s</a:t>
            </a:r>
            <a:r>
              <a:rPr lang="en-US" sz="1400" dirty="0" smtClean="0"/>
              <a:t> </a:t>
            </a:r>
            <a:r>
              <a:rPr lang="en-US" sz="1400" dirty="0" err="1" smtClean="0"/>
              <a:t>Pranchas</a:t>
            </a:r>
            <a:endParaRPr lang="en-US" sz="1400" dirty="0">
              <a:solidFill>
                <a:schemeClr val="tx1"/>
              </a:solidFill>
              <a:latin typeface="Arial" charset="0"/>
            </a:endParaRPr>
          </a:p>
        </p:txBody>
      </p:sp>
      <p:sp>
        <p:nvSpPr>
          <p:cNvPr id="759828" name="Line 20"/>
          <p:cNvSpPr>
            <a:spLocks noChangeShapeType="1"/>
          </p:cNvSpPr>
          <p:nvPr/>
        </p:nvSpPr>
        <p:spPr bwMode="auto">
          <a:xfrm>
            <a:off x="4267200" y="2743200"/>
            <a:ext cx="0" cy="228600"/>
          </a:xfrm>
          <a:prstGeom prst="line">
            <a:avLst/>
          </a:prstGeom>
          <a:noFill/>
          <a:ln w="38100">
            <a:solidFill>
              <a:schemeClr val="tx1"/>
            </a:solidFill>
            <a:round/>
            <a:headEnd/>
            <a:tailEnd type="triangle" w="med" len="med"/>
          </a:ln>
        </p:spPr>
        <p:txBody>
          <a:bodyPr/>
          <a:lstStyle/>
          <a:p>
            <a:endParaRPr lang="en-US"/>
          </a:p>
        </p:txBody>
      </p:sp>
      <p:sp>
        <p:nvSpPr>
          <p:cNvPr id="759829" name="Line 21"/>
          <p:cNvSpPr>
            <a:spLocks noChangeShapeType="1"/>
          </p:cNvSpPr>
          <p:nvPr/>
        </p:nvSpPr>
        <p:spPr bwMode="auto">
          <a:xfrm>
            <a:off x="4809067" y="2895600"/>
            <a:ext cx="0" cy="228600"/>
          </a:xfrm>
          <a:prstGeom prst="line">
            <a:avLst/>
          </a:prstGeom>
          <a:noFill/>
          <a:ln w="38100">
            <a:solidFill>
              <a:schemeClr val="tx1"/>
            </a:solidFill>
            <a:round/>
            <a:headEnd/>
            <a:tailEnd type="triangle" w="med" len="med"/>
          </a:ln>
        </p:spPr>
        <p:txBody>
          <a:bodyPr/>
          <a:lstStyle/>
          <a:p>
            <a:endParaRPr lang="en-US"/>
          </a:p>
        </p:txBody>
      </p:sp>
      <p:sp>
        <p:nvSpPr>
          <p:cNvPr id="759830" name="Text Box 22"/>
          <p:cNvSpPr txBox="1">
            <a:spLocks noChangeArrowheads="1"/>
          </p:cNvSpPr>
          <p:nvPr/>
        </p:nvSpPr>
        <p:spPr bwMode="auto">
          <a:xfrm>
            <a:off x="1684867" y="2590800"/>
            <a:ext cx="1524000" cy="304800"/>
          </a:xfrm>
          <a:prstGeom prst="rect">
            <a:avLst/>
          </a:prstGeom>
          <a:noFill/>
          <a:ln w="9525">
            <a:noFill/>
            <a:miter lim="800000"/>
            <a:headEnd/>
            <a:tailEnd/>
          </a:ln>
        </p:spPr>
        <p:txBody>
          <a:bodyPr>
            <a:spAutoFit/>
          </a:bodyPr>
          <a:lstStyle/>
          <a:p>
            <a:pPr>
              <a:spcBef>
                <a:spcPct val="50000"/>
              </a:spcBef>
            </a:pPr>
            <a:r>
              <a:rPr lang="en-US" sz="1400" b="1">
                <a:solidFill>
                  <a:schemeClr val="tx1"/>
                </a:solidFill>
                <a:latin typeface="Arial" charset="0"/>
              </a:rPr>
              <a:t>DAM</a:t>
            </a:r>
          </a:p>
        </p:txBody>
      </p:sp>
      <p:sp>
        <p:nvSpPr>
          <p:cNvPr id="759831" name="Line 23"/>
          <p:cNvSpPr>
            <a:spLocks noChangeShapeType="1"/>
          </p:cNvSpPr>
          <p:nvPr/>
        </p:nvSpPr>
        <p:spPr bwMode="auto">
          <a:xfrm>
            <a:off x="152400" y="1600200"/>
            <a:ext cx="5868812" cy="0"/>
          </a:xfrm>
          <a:prstGeom prst="line">
            <a:avLst/>
          </a:prstGeom>
          <a:noFill/>
          <a:ln w="98425">
            <a:solidFill>
              <a:srgbClr val="0000FF"/>
            </a:solidFill>
            <a:round/>
            <a:headEnd/>
            <a:tailEnd type="triangle" w="med" len="med"/>
          </a:ln>
        </p:spPr>
        <p:txBody>
          <a:bodyPr/>
          <a:lstStyle/>
          <a:p>
            <a:endParaRPr lang="en-US"/>
          </a:p>
        </p:txBody>
      </p:sp>
      <p:sp>
        <p:nvSpPr>
          <p:cNvPr id="759832" name="Text Box 24"/>
          <p:cNvSpPr txBox="1">
            <a:spLocks noChangeArrowheads="1"/>
          </p:cNvSpPr>
          <p:nvPr/>
        </p:nvSpPr>
        <p:spPr bwMode="auto">
          <a:xfrm>
            <a:off x="2592212" y="1143001"/>
            <a:ext cx="2667000" cy="369332"/>
          </a:xfrm>
          <a:prstGeom prst="rect">
            <a:avLst/>
          </a:prstGeom>
          <a:noFill/>
          <a:ln w="9525">
            <a:noFill/>
            <a:miter lim="800000"/>
            <a:headEnd/>
            <a:tailEnd/>
          </a:ln>
        </p:spPr>
        <p:txBody>
          <a:bodyPr>
            <a:spAutoFit/>
          </a:bodyPr>
          <a:lstStyle/>
          <a:p>
            <a:pPr>
              <a:spcBef>
                <a:spcPct val="50000"/>
              </a:spcBef>
            </a:pPr>
            <a:r>
              <a:rPr lang="en-US" sz="1800" b="1" dirty="0" err="1" smtClean="0">
                <a:solidFill>
                  <a:schemeClr val="tx1"/>
                </a:solidFill>
                <a:latin typeface="Arial" charset="0"/>
              </a:rPr>
              <a:t>Fluxo</a:t>
            </a:r>
            <a:r>
              <a:rPr lang="en-US" sz="1800" b="1" dirty="0" smtClean="0">
                <a:solidFill>
                  <a:schemeClr val="tx1"/>
                </a:solidFill>
                <a:latin typeface="Arial" charset="0"/>
              </a:rPr>
              <a:t> </a:t>
            </a:r>
            <a:r>
              <a:rPr lang="en-US" sz="1800" b="1" dirty="0" err="1" smtClean="0">
                <a:solidFill>
                  <a:schemeClr val="tx1"/>
                </a:solidFill>
                <a:latin typeface="Arial" charset="0"/>
              </a:rPr>
              <a:t>d’água</a:t>
            </a:r>
            <a:endParaRPr lang="en-US" sz="1800" b="1" dirty="0">
              <a:solidFill>
                <a:schemeClr val="tx1"/>
              </a:solidFill>
              <a:latin typeface="Arial" charset="0"/>
            </a:endParaRPr>
          </a:p>
        </p:txBody>
      </p:sp>
      <p:sp>
        <p:nvSpPr>
          <p:cNvPr id="759833" name="Freeform 25"/>
          <p:cNvSpPr>
            <a:spLocks/>
          </p:cNvSpPr>
          <p:nvPr/>
        </p:nvSpPr>
        <p:spPr bwMode="auto">
          <a:xfrm>
            <a:off x="2514600" y="3429000"/>
            <a:ext cx="2286000" cy="1371600"/>
          </a:xfrm>
          <a:custGeom>
            <a:avLst/>
            <a:gdLst>
              <a:gd name="T0" fmla="*/ 0 w 1332"/>
              <a:gd name="T1" fmla="*/ 0 h 840"/>
              <a:gd name="T2" fmla="*/ 4 w 1332"/>
              <a:gd name="T3" fmla="*/ 84 h 840"/>
              <a:gd name="T4" fmla="*/ 12 w 1332"/>
              <a:gd name="T5" fmla="*/ 112 h 840"/>
              <a:gd name="T6" fmla="*/ 36 w 1332"/>
              <a:gd name="T7" fmla="*/ 124 h 840"/>
              <a:gd name="T8" fmla="*/ 60 w 1332"/>
              <a:gd name="T9" fmla="*/ 156 h 840"/>
              <a:gd name="T10" fmla="*/ 80 w 1332"/>
              <a:gd name="T11" fmla="*/ 176 h 840"/>
              <a:gd name="T12" fmla="*/ 104 w 1332"/>
              <a:gd name="T13" fmla="*/ 184 h 840"/>
              <a:gd name="T14" fmla="*/ 168 w 1332"/>
              <a:gd name="T15" fmla="*/ 252 h 840"/>
              <a:gd name="T16" fmla="*/ 248 w 1332"/>
              <a:gd name="T17" fmla="*/ 320 h 840"/>
              <a:gd name="T18" fmla="*/ 300 w 1332"/>
              <a:gd name="T19" fmla="*/ 400 h 840"/>
              <a:gd name="T20" fmla="*/ 336 w 1332"/>
              <a:gd name="T21" fmla="*/ 472 h 840"/>
              <a:gd name="T22" fmla="*/ 464 w 1332"/>
              <a:gd name="T23" fmla="*/ 624 h 840"/>
              <a:gd name="T24" fmla="*/ 628 w 1332"/>
              <a:gd name="T25" fmla="*/ 692 h 840"/>
              <a:gd name="T26" fmla="*/ 816 w 1332"/>
              <a:gd name="T27" fmla="*/ 728 h 840"/>
              <a:gd name="T28" fmla="*/ 860 w 1332"/>
              <a:gd name="T29" fmla="*/ 780 h 840"/>
              <a:gd name="T30" fmla="*/ 908 w 1332"/>
              <a:gd name="T31" fmla="*/ 792 h 840"/>
              <a:gd name="T32" fmla="*/ 1036 w 1332"/>
              <a:gd name="T33" fmla="*/ 820 h 840"/>
              <a:gd name="T34" fmla="*/ 1220 w 1332"/>
              <a:gd name="T35" fmla="*/ 840 h 840"/>
              <a:gd name="T36" fmla="*/ 1328 w 1332"/>
              <a:gd name="T37" fmla="*/ 836 h 840"/>
              <a:gd name="T38" fmla="*/ 1332 w 1332"/>
              <a:gd name="T39" fmla="*/ 244 h 840"/>
              <a:gd name="T40" fmla="*/ 1236 w 1332"/>
              <a:gd name="T41" fmla="*/ 4 h 840"/>
              <a:gd name="T42" fmla="*/ 0 w 1332"/>
              <a:gd name="T43" fmla="*/ 0 h 8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32"/>
              <a:gd name="T67" fmla="*/ 0 h 840"/>
              <a:gd name="T68" fmla="*/ 1332 w 1332"/>
              <a:gd name="T69" fmla="*/ 840 h 84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32" h="840">
                <a:moveTo>
                  <a:pt x="0" y="0"/>
                </a:moveTo>
                <a:cubicBezTo>
                  <a:pt x="1" y="28"/>
                  <a:pt x="2" y="56"/>
                  <a:pt x="4" y="84"/>
                </a:cubicBezTo>
                <a:cubicBezTo>
                  <a:pt x="4" y="84"/>
                  <a:pt x="10" y="110"/>
                  <a:pt x="12" y="112"/>
                </a:cubicBezTo>
                <a:cubicBezTo>
                  <a:pt x="18" y="118"/>
                  <a:pt x="29" y="119"/>
                  <a:pt x="36" y="124"/>
                </a:cubicBezTo>
                <a:cubicBezTo>
                  <a:pt x="45" y="138"/>
                  <a:pt x="46" y="146"/>
                  <a:pt x="60" y="156"/>
                </a:cubicBezTo>
                <a:cubicBezTo>
                  <a:pt x="67" y="167"/>
                  <a:pt x="67" y="170"/>
                  <a:pt x="80" y="176"/>
                </a:cubicBezTo>
                <a:cubicBezTo>
                  <a:pt x="88" y="179"/>
                  <a:pt x="104" y="184"/>
                  <a:pt x="104" y="184"/>
                </a:cubicBezTo>
                <a:cubicBezTo>
                  <a:pt x="121" y="209"/>
                  <a:pt x="147" y="231"/>
                  <a:pt x="168" y="252"/>
                </a:cubicBezTo>
                <a:cubicBezTo>
                  <a:pt x="193" y="277"/>
                  <a:pt x="213" y="308"/>
                  <a:pt x="248" y="320"/>
                </a:cubicBezTo>
                <a:cubicBezTo>
                  <a:pt x="272" y="344"/>
                  <a:pt x="287" y="369"/>
                  <a:pt x="300" y="400"/>
                </a:cubicBezTo>
                <a:cubicBezTo>
                  <a:pt x="312" y="430"/>
                  <a:pt x="313" y="449"/>
                  <a:pt x="336" y="472"/>
                </a:cubicBezTo>
                <a:cubicBezTo>
                  <a:pt x="355" y="548"/>
                  <a:pt x="405" y="582"/>
                  <a:pt x="464" y="624"/>
                </a:cubicBezTo>
                <a:cubicBezTo>
                  <a:pt x="516" y="661"/>
                  <a:pt x="563" y="686"/>
                  <a:pt x="628" y="692"/>
                </a:cubicBezTo>
                <a:cubicBezTo>
                  <a:pt x="681" y="728"/>
                  <a:pt x="757" y="708"/>
                  <a:pt x="816" y="728"/>
                </a:cubicBezTo>
                <a:cubicBezTo>
                  <a:pt x="828" y="746"/>
                  <a:pt x="840" y="770"/>
                  <a:pt x="860" y="780"/>
                </a:cubicBezTo>
                <a:cubicBezTo>
                  <a:pt x="873" y="787"/>
                  <a:pt x="894" y="789"/>
                  <a:pt x="908" y="792"/>
                </a:cubicBezTo>
                <a:cubicBezTo>
                  <a:pt x="951" y="802"/>
                  <a:pt x="992" y="814"/>
                  <a:pt x="1036" y="820"/>
                </a:cubicBezTo>
                <a:cubicBezTo>
                  <a:pt x="1074" y="833"/>
                  <a:pt x="1184" y="838"/>
                  <a:pt x="1220" y="840"/>
                </a:cubicBezTo>
                <a:cubicBezTo>
                  <a:pt x="1256" y="839"/>
                  <a:pt x="1328" y="836"/>
                  <a:pt x="1328" y="836"/>
                </a:cubicBezTo>
                <a:lnTo>
                  <a:pt x="1332" y="244"/>
                </a:lnTo>
                <a:lnTo>
                  <a:pt x="1236" y="4"/>
                </a:lnTo>
                <a:lnTo>
                  <a:pt x="0" y="0"/>
                </a:lnTo>
                <a:close/>
              </a:path>
            </a:pathLst>
          </a:custGeom>
          <a:solidFill>
            <a:srgbClr val="EAEAEA"/>
          </a:solidFill>
          <a:ln w="9525">
            <a:noFill/>
            <a:round/>
            <a:headEnd/>
            <a:tailEnd/>
          </a:ln>
        </p:spPr>
        <p:txBody>
          <a:bodyPr/>
          <a:lstStyle/>
          <a:p>
            <a:endParaRPr lang="en-US"/>
          </a:p>
        </p:txBody>
      </p:sp>
      <p:sp>
        <p:nvSpPr>
          <p:cNvPr id="759834" name="Freeform 26"/>
          <p:cNvSpPr>
            <a:spLocks/>
          </p:cNvSpPr>
          <p:nvPr/>
        </p:nvSpPr>
        <p:spPr bwMode="auto">
          <a:xfrm>
            <a:off x="4504267" y="3048000"/>
            <a:ext cx="228600" cy="762000"/>
          </a:xfrm>
          <a:custGeom>
            <a:avLst/>
            <a:gdLst>
              <a:gd name="T0" fmla="*/ 0 w 96"/>
              <a:gd name="T1" fmla="*/ 0 h 432"/>
              <a:gd name="T2" fmla="*/ 0 w 96"/>
              <a:gd name="T3" fmla="*/ 192 h 432"/>
              <a:gd name="T4" fmla="*/ 96 w 96"/>
              <a:gd name="T5" fmla="*/ 432 h 432"/>
              <a:gd name="T6" fmla="*/ 96 w 96"/>
              <a:gd name="T7" fmla="*/ 0 h 432"/>
              <a:gd name="T8" fmla="*/ 0 w 96"/>
              <a:gd name="T9" fmla="*/ 0 h 432"/>
              <a:gd name="T10" fmla="*/ 0 60000 65536"/>
              <a:gd name="T11" fmla="*/ 0 60000 65536"/>
              <a:gd name="T12" fmla="*/ 0 60000 65536"/>
              <a:gd name="T13" fmla="*/ 0 60000 65536"/>
              <a:gd name="T14" fmla="*/ 0 60000 65536"/>
              <a:gd name="T15" fmla="*/ 0 w 96"/>
              <a:gd name="T16" fmla="*/ 0 h 432"/>
              <a:gd name="T17" fmla="*/ 96 w 96"/>
              <a:gd name="T18" fmla="*/ 432 h 432"/>
            </a:gdLst>
            <a:ahLst/>
            <a:cxnLst>
              <a:cxn ang="T10">
                <a:pos x="T0" y="T1"/>
              </a:cxn>
              <a:cxn ang="T11">
                <a:pos x="T2" y="T3"/>
              </a:cxn>
              <a:cxn ang="T12">
                <a:pos x="T4" y="T5"/>
              </a:cxn>
              <a:cxn ang="T13">
                <a:pos x="T6" y="T7"/>
              </a:cxn>
              <a:cxn ang="T14">
                <a:pos x="T8" y="T9"/>
              </a:cxn>
            </a:cxnLst>
            <a:rect l="T15" t="T16" r="T17" b="T18"/>
            <a:pathLst>
              <a:path w="96" h="432">
                <a:moveTo>
                  <a:pt x="0" y="0"/>
                </a:moveTo>
                <a:lnTo>
                  <a:pt x="0" y="192"/>
                </a:lnTo>
                <a:lnTo>
                  <a:pt x="96" y="432"/>
                </a:lnTo>
                <a:lnTo>
                  <a:pt x="96" y="0"/>
                </a:lnTo>
                <a:lnTo>
                  <a:pt x="0" y="0"/>
                </a:lnTo>
                <a:close/>
              </a:path>
            </a:pathLst>
          </a:custGeom>
          <a:solidFill>
            <a:schemeClr val="accent2"/>
          </a:solidFill>
          <a:ln w="9525">
            <a:solidFill>
              <a:schemeClr val="tx1"/>
            </a:solidFill>
            <a:round/>
            <a:headEnd/>
            <a:tailEnd/>
          </a:ln>
        </p:spPr>
        <p:txBody>
          <a:bodyPr/>
          <a:lstStyle/>
          <a:p>
            <a:endParaRPr lang="en-US"/>
          </a:p>
        </p:txBody>
      </p:sp>
      <p:sp>
        <p:nvSpPr>
          <p:cNvPr id="759835" name="Text Box 27"/>
          <p:cNvSpPr txBox="1">
            <a:spLocks noChangeArrowheads="1"/>
          </p:cNvSpPr>
          <p:nvPr/>
        </p:nvSpPr>
        <p:spPr bwMode="auto">
          <a:xfrm>
            <a:off x="4351867" y="1828800"/>
            <a:ext cx="1524000" cy="523220"/>
          </a:xfrm>
          <a:prstGeom prst="rect">
            <a:avLst/>
          </a:prstGeom>
          <a:noFill/>
          <a:ln w="9525">
            <a:noFill/>
            <a:miter lim="800000"/>
            <a:headEnd/>
            <a:tailEnd/>
          </a:ln>
        </p:spPr>
        <p:txBody>
          <a:bodyPr>
            <a:spAutoFit/>
          </a:bodyPr>
          <a:lstStyle/>
          <a:p>
            <a:pPr>
              <a:spcBef>
                <a:spcPct val="50000"/>
              </a:spcBef>
            </a:pPr>
            <a:r>
              <a:rPr lang="en-US" sz="1400" dirty="0" err="1" smtClean="0">
                <a:solidFill>
                  <a:schemeClr val="tx1"/>
                </a:solidFill>
                <a:latin typeface="Arial" charset="0"/>
              </a:rPr>
              <a:t>Tampão</a:t>
            </a:r>
            <a:r>
              <a:rPr lang="en-US" sz="1400" dirty="0" smtClean="0">
                <a:solidFill>
                  <a:schemeClr val="tx1"/>
                </a:solidFill>
                <a:latin typeface="Arial" charset="0"/>
              </a:rPr>
              <a:t> de </a:t>
            </a:r>
            <a:r>
              <a:rPr lang="en-US" sz="1400" dirty="0" err="1" smtClean="0">
                <a:solidFill>
                  <a:schemeClr val="tx1"/>
                </a:solidFill>
                <a:latin typeface="Arial" charset="0"/>
              </a:rPr>
              <a:t>concreto</a:t>
            </a:r>
            <a:endParaRPr lang="en-US" sz="1400" dirty="0">
              <a:solidFill>
                <a:schemeClr val="tx1"/>
              </a:solidFill>
              <a:latin typeface="Arial" charset="0"/>
            </a:endParaRPr>
          </a:p>
        </p:txBody>
      </p:sp>
      <p:sp>
        <p:nvSpPr>
          <p:cNvPr id="759836" name="Line 28"/>
          <p:cNvSpPr>
            <a:spLocks noChangeShapeType="1"/>
          </p:cNvSpPr>
          <p:nvPr/>
        </p:nvSpPr>
        <p:spPr bwMode="auto">
          <a:xfrm>
            <a:off x="4580467" y="2362200"/>
            <a:ext cx="0" cy="609600"/>
          </a:xfrm>
          <a:prstGeom prst="line">
            <a:avLst/>
          </a:prstGeom>
          <a:noFill/>
          <a:ln w="38100">
            <a:solidFill>
              <a:schemeClr val="tx1"/>
            </a:solidFill>
            <a:round/>
            <a:headEnd/>
            <a:tailEnd type="triangle" w="med" len="med"/>
          </a:ln>
        </p:spPr>
        <p:txBody>
          <a:bodyPr/>
          <a:lstStyle/>
          <a:p>
            <a:endParaRPr lang="en-US"/>
          </a:p>
        </p:txBody>
      </p:sp>
      <p:sp>
        <p:nvSpPr>
          <p:cNvPr id="759837" name="Freeform 29" descr="Brown marble"/>
          <p:cNvSpPr>
            <a:spLocks/>
          </p:cNvSpPr>
          <p:nvPr/>
        </p:nvSpPr>
        <p:spPr bwMode="auto">
          <a:xfrm rot="-126646">
            <a:off x="-533400" y="4572001"/>
            <a:ext cx="10287000" cy="2271713"/>
          </a:xfrm>
          <a:custGeom>
            <a:avLst/>
            <a:gdLst>
              <a:gd name="T0" fmla="*/ 5089 w 5193"/>
              <a:gd name="T1" fmla="*/ 192 h 996"/>
              <a:gd name="T2" fmla="*/ 289 w 5193"/>
              <a:gd name="T3" fmla="*/ 0 h 996"/>
              <a:gd name="T4" fmla="*/ 1 w 5193"/>
              <a:gd name="T5" fmla="*/ 240 h 996"/>
              <a:gd name="T6" fmla="*/ 5 w 5193"/>
              <a:gd name="T7" fmla="*/ 638 h 996"/>
              <a:gd name="T8" fmla="*/ 117 w 5193"/>
              <a:gd name="T9" fmla="*/ 786 h 996"/>
              <a:gd name="T10" fmla="*/ 517 w 5193"/>
              <a:gd name="T11" fmla="*/ 870 h 996"/>
              <a:gd name="T12" fmla="*/ 1079 w 5193"/>
              <a:gd name="T13" fmla="*/ 870 h 996"/>
              <a:gd name="T14" fmla="*/ 1395 w 5193"/>
              <a:gd name="T15" fmla="*/ 996 h 996"/>
              <a:gd name="T16" fmla="*/ 2863 w 5193"/>
              <a:gd name="T17" fmla="*/ 947 h 996"/>
              <a:gd name="T18" fmla="*/ 3615 w 5193"/>
              <a:gd name="T19" fmla="*/ 828 h 996"/>
              <a:gd name="T20" fmla="*/ 3826 w 5193"/>
              <a:gd name="T21" fmla="*/ 786 h 996"/>
              <a:gd name="T22" fmla="*/ 4198 w 5193"/>
              <a:gd name="T23" fmla="*/ 764 h 996"/>
              <a:gd name="T24" fmla="*/ 4332 w 5193"/>
              <a:gd name="T25" fmla="*/ 743 h 996"/>
              <a:gd name="T26" fmla="*/ 4662 w 5193"/>
              <a:gd name="T27" fmla="*/ 652 h 996"/>
              <a:gd name="T28" fmla="*/ 4936 w 5193"/>
              <a:gd name="T29" fmla="*/ 533 h 996"/>
              <a:gd name="T30" fmla="*/ 5097 w 5193"/>
              <a:gd name="T31" fmla="*/ 455 h 996"/>
              <a:gd name="T32" fmla="*/ 5146 w 5193"/>
              <a:gd name="T33" fmla="*/ 406 h 996"/>
              <a:gd name="T34" fmla="*/ 5104 w 5193"/>
              <a:gd name="T35" fmla="*/ 266 h 996"/>
              <a:gd name="T36" fmla="*/ 5089 w 5193"/>
              <a:gd name="T37" fmla="*/ 192 h 99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193"/>
              <a:gd name="T58" fmla="*/ 0 h 996"/>
              <a:gd name="T59" fmla="*/ 5193 w 5193"/>
              <a:gd name="T60" fmla="*/ 996 h 99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193" h="996">
                <a:moveTo>
                  <a:pt x="5089" y="192"/>
                </a:moveTo>
                <a:lnTo>
                  <a:pt x="289" y="0"/>
                </a:lnTo>
                <a:lnTo>
                  <a:pt x="1" y="240"/>
                </a:lnTo>
                <a:cubicBezTo>
                  <a:pt x="2" y="373"/>
                  <a:pt x="0" y="505"/>
                  <a:pt x="5" y="638"/>
                </a:cubicBezTo>
                <a:cubicBezTo>
                  <a:pt x="7" y="699"/>
                  <a:pt x="66" y="760"/>
                  <a:pt x="117" y="786"/>
                </a:cubicBezTo>
                <a:cubicBezTo>
                  <a:pt x="239" y="847"/>
                  <a:pt x="390" y="819"/>
                  <a:pt x="517" y="870"/>
                </a:cubicBezTo>
                <a:cubicBezTo>
                  <a:pt x="722" y="866"/>
                  <a:pt x="886" y="850"/>
                  <a:pt x="1079" y="870"/>
                </a:cubicBezTo>
                <a:cubicBezTo>
                  <a:pt x="1187" y="906"/>
                  <a:pt x="1278" y="976"/>
                  <a:pt x="1395" y="996"/>
                </a:cubicBezTo>
                <a:cubicBezTo>
                  <a:pt x="1885" y="985"/>
                  <a:pt x="2372" y="953"/>
                  <a:pt x="2863" y="947"/>
                </a:cubicBezTo>
                <a:cubicBezTo>
                  <a:pt x="3114" y="902"/>
                  <a:pt x="3361" y="853"/>
                  <a:pt x="3615" y="828"/>
                </a:cubicBezTo>
                <a:cubicBezTo>
                  <a:pt x="3686" y="821"/>
                  <a:pt x="3755" y="793"/>
                  <a:pt x="3826" y="786"/>
                </a:cubicBezTo>
                <a:cubicBezTo>
                  <a:pt x="4048" y="765"/>
                  <a:pt x="3924" y="774"/>
                  <a:pt x="4198" y="764"/>
                </a:cubicBezTo>
                <a:cubicBezTo>
                  <a:pt x="4243" y="757"/>
                  <a:pt x="4287" y="750"/>
                  <a:pt x="4332" y="743"/>
                </a:cubicBezTo>
                <a:cubicBezTo>
                  <a:pt x="4435" y="699"/>
                  <a:pt x="4553" y="679"/>
                  <a:pt x="4662" y="652"/>
                </a:cubicBezTo>
                <a:cubicBezTo>
                  <a:pt x="4751" y="608"/>
                  <a:pt x="4844" y="569"/>
                  <a:pt x="4936" y="533"/>
                </a:cubicBezTo>
                <a:cubicBezTo>
                  <a:pt x="4992" y="511"/>
                  <a:pt x="5042" y="477"/>
                  <a:pt x="5097" y="455"/>
                </a:cubicBezTo>
                <a:cubicBezTo>
                  <a:pt x="5113" y="439"/>
                  <a:pt x="5130" y="422"/>
                  <a:pt x="5146" y="406"/>
                </a:cubicBezTo>
                <a:cubicBezTo>
                  <a:pt x="5193" y="359"/>
                  <a:pt x="5140" y="290"/>
                  <a:pt x="5104" y="266"/>
                </a:cubicBezTo>
                <a:cubicBezTo>
                  <a:pt x="5091" y="228"/>
                  <a:pt x="5098" y="252"/>
                  <a:pt x="5089" y="192"/>
                </a:cubicBezTo>
                <a:close/>
              </a:path>
            </a:pathLst>
          </a:custGeom>
          <a:blipFill dpi="0" rotWithShape="1">
            <a:blip r:embed="rId3" cstate="print">
              <a:alphaModFix amt="70000"/>
            </a:blip>
            <a:srcRect/>
            <a:tile tx="0" ty="0" sx="100000" sy="100000" flip="none" algn="tl"/>
          </a:blipFill>
          <a:ln w="9525">
            <a:noFill/>
            <a:round/>
            <a:headEnd/>
            <a:tailEnd/>
          </a:ln>
        </p:spPr>
        <p:txBody>
          <a:bodyPr/>
          <a:lstStyle/>
          <a:p>
            <a:endParaRPr lang="en-US"/>
          </a:p>
        </p:txBody>
      </p:sp>
      <p:sp>
        <p:nvSpPr>
          <p:cNvPr id="759838" name="Text Box 30"/>
          <p:cNvSpPr txBox="1">
            <a:spLocks noChangeArrowheads="1"/>
          </p:cNvSpPr>
          <p:nvPr/>
        </p:nvSpPr>
        <p:spPr bwMode="auto">
          <a:xfrm>
            <a:off x="2827867" y="5410200"/>
            <a:ext cx="1524000" cy="304800"/>
          </a:xfrm>
          <a:prstGeom prst="rect">
            <a:avLst/>
          </a:prstGeom>
          <a:noFill/>
          <a:ln w="9525">
            <a:noFill/>
            <a:miter lim="800000"/>
            <a:headEnd/>
            <a:tailEnd/>
          </a:ln>
        </p:spPr>
        <p:txBody>
          <a:bodyPr>
            <a:spAutoFit/>
          </a:bodyPr>
          <a:lstStyle/>
          <a:p>
            <a:pPr>
              <a:spcBef>
                <a:spcPct val="50000"/>
              </a:spcBef>
            </a:pPr>
            <a:r>
              <a:rPr lang="en-US" sz="1400" b="1" dirty="0" smtClean="0">
                <a:solidFill>
                  <a:schemeClr val="tx1"/>
                </a:solidFill>
                <a:latin typeface="Arial" charset="0"/>
              </a:rPr>
              <a:t>LEITO DO RIO </a:t>
            </a:r>
            <a:endParaRPr lang="en-US" sz="1400" b="1" dirty="0">
              <a:solidFill>
                <a:schemeClr val="tx1"/>
              </a:solidFill>
              <a:latin typeface="Arial" charset="0"/>
            </a:endParaRPr>
          </a:p>
        </p:txBody>
      </p:sp>
      <p:sp>
        <p:nvSpPr>
          <p:cNvPr id="759839" name="Rectangle 31"/>
          <p:cNvSpPr>
            <a:spLocks noChangeArrowheads="1"/>
          </p:cNvSpPr>
          <p:nvPr/>
        </p:nvSpPr>
        <p:spPr bwMode="auto">
          <a:xfrm flipH="1">
            <a:off x="1219200" y="3276600"/>
            <a:ext cx="76200" cy="28956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759840" name="Text Box 32"/>
          <p:cNvSpPr txBox="1">
            <a:spLocks noChangeArrowheads="1"/>
          </p:cNvSpPr>
          <p:nvPr/>
        </p:nvSpPr>
        <p:spPr bwMode="auto">
          <a:xfrm>
            <a:off x="1371600" y="5638800"/>
            <a:ext cx="1981200" cy="307777"/>
          </a:xfrm>
          <a:prstGeom prst="rect">
            <a:avLst/>
          </a:prstGeom>
          <a:noFill/>
          <a:ln w="9525">
            <a:noFill/>
            <a:miter lim="800000"/>
            <a:headEnd/>
            <a:tailEnd/>
          </a:ln>
        </p:spPr>
        <p:txBody>
          <a:bodyPr wrap="square">
            <a:spAutoFit/>
          </a:bodyPr>
          <a:lstStyle/>
          <a:p>
            <a:pPr>
              <a:spcBef>
                <a:spcPct val="50000"/>
              </a:spcBef>
            </a:pPr>
            <a:r>
              <a:rPr lang="en-US" sz="1400" dirty="0" err="1" smtClean="0">
                <a:solidFill>
                  <a:schemeClr val="tx1"/>
                </a:solidFill>
                <a:latin typeface="Arial" charset="0"/>
              </a:rPr>
              <a:t>Pilares</a:t>
            </a:r>
            <a:r>
              <a:rPr lang="en-US" sz="1400" dirty="0" smtClean="0">
                <a:solidFill>
                  <a:schemeClr val="tx1"/>
                </a:solidFill>
                <a:latin typeface="Arial" charset="0"/>
              </a:rPr>
              <a:t> de Madeira </a:t>
            </a:r>
            <a:endParaRPr lang="en-US" sz="1400" dirty="0">
              <a:solidFill>
                <a:schemeClr val="tx1"/>
              </a:solidFill>
              <a:latin typeface="Arial" charset="0"/>
            </a:endParaRPr>
          </a:p>
        </p:txBody>
      </p:sp>
      <p:sp>
        <p:nvSpPr>
          <p:cNvPr id="759841" name="Line 33"/>
          <p:cNvSpPr>
            <a:spLocks noChangeShapeType="1"/>
          </p:cNvSpPr>
          <p:nvPr/>
        </p:nvSpPr>
        <p:spPr bwMode="auto">
          <a:xfrm flipV="1">
            <a:off x="1524000" y="5257800"/>
            <a:ext cx="533400" cy="381000"/>
          </a:xfrm>
          <a:prstGeom prst="line">
            <a:avLst/>
          </a:prstGeom>
          <a:noFill/>
          <a:ln w="9525">
            <a:solidFill>
              <a:schemeClr val="tx1"/>
            </a:solidFill>
            <a:round/>
            <a:headEnd/>
            <a:tailEnd type="triangle" w="med" len="med"/>
          </a:ln>
        </p:spPr>
        <p:txBody>
          <a:bodyPr/>
          <a:lstStyle/>
          <a:p>
            <a:endParaRPr lang="en-US"/>
          </a:p>
        </p:txBody>
      </p:sp>
      <p:sp>
        <p:nvSpPr>
          <p:cNvPr id="759842" name="Rectangle 34"/>
          <p:cNvSpPr>
            <a:spLocks noChangeArrowheads="1"/>
          </p:cNvSpPr>
          <p:nvPr/>
        </p:nvSpPr>
        <p:spPr bwMode="auto">
          <a:xfrm>
            <a:off x="2065867" y="3352800"/>
            <a:ext cx="83256" cy="190500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759843" name="Rectangle 35"/>
          <p:cNvSpPr>
            <a:spLocks noChangeArrowheads="1"/>
          </p:cNvSpPr>
          <p:nvPr/>
        </p:nvSpPr>
        <p:spPr bwMode="auto">
          <a:xfrm>
            <a:off x="1608667" y="3352801"/>
            <a:ext cx="74789" cy="2105025"/>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759844" name="Rectangle 36"/>
          <p:cNvSpPr>
            <a:spLocks noChangeArrowheads="1"/>
          </p:cNvSpPr>
          <p:nvPr/>
        </p:nvSpPr>
        <p:spPr bwMode="auto">
          <a:xfrm>
            <a:off x="4351867" y="3352800"/>
            <a:ext cx="74789" cy="160020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759845" name="Rectangle 37"/>
          <p:cNvSpPr>
            <a:spLocks noChangeArrowheads="1"/>
          </p:cNvSpPr>
          <p:nvPr/>
        </p:nvSpPr>
        <p:spPr bwMode="auto">
          <a:xfrm>
            <a:off x="3894667" y="3352800"/>
            <a:ext cx="74789" cy="182880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759846" name="Rectangle 38"/>
          <p:cNvSpPr>
            <a:spLocks noChangeArrowheads="1"/>
          </p:cNvSpPr>
          <p:nvPr/>
        </p:nvSpPr>
        <p:spPr bwMode="auto">
          <a:xfrm>
            <a:off x="3437467" y="3352800"/>
            <a:ext cx="74789" cy="160020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759847" name="Rectangle 39"/>
          <p:cNvSpPr>
            <a:spLocks noChangeArrowheads="1"/>
          </p:cNvSpPr>
          <p:nvPr/>
        </p:nvSpPr>
        <p:spPr bwMode="auto">
          <a:xfrm>
            <a:off x="2980267" y="3352800"/>
            <a:ext cx="74789" cy="182880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759848" name="Rectangle 40"/>
          <p:cNvSpPr>
            <a:spLocks noChangeArrowheads="1"/>
          </p:cNvSpPr>
          <p:nvPr/>
        </p:nvSpPr>
        <p:spPr bwMode="auto">
          <a:xfrm>
            <a:off x="2523067" y="3352800"/>
            <a:ext cx="74789" cy="1600200"/>
          </a:xfrm>
          <a:prstGeom prst="rect">
            <a:avLst/>
          </a:prstGeom>
          <a:solidFill>
            <a:schemeClr val="accent2"/>
          </a:solidFill>
          <a:ln w="9525">
            <a:solidFill>
              <a:schemeClr val="tx1"/>
            </a:solidFill>
            <a:miter lim="800000"/>
            <a:headEnd/>
            <a:tailEnd/>
          </a:ln>
        </p:spPr>
        <p:txBody>
          <a:bodyPr wrap="none" anchor="ctr"/>
          <a:lstStyle/>
          <a:p>
            <a:endParaRPr lang="en-US"/>
          </a:p>
        </p:txBody>
      </p:sp>
      <p:sp>
        <p:nvSpPr>
          <p:cNvPr id="17449" name="Freeform 41"/>
          <p:cNvSpPr>
            <a:spLocks/>
          </p:cNvSpPr>
          <p:nvPr/>
        </p:nvSpPr>
        <p:spPr bwMode="auto">
          <a:xfrm>
            <a:off x="134056" y="1885950"/>
            <a:ext cx="952500" cy="96838"/>
          </a:xfrm>
          <a:custGeom>
            <a:avLst/>
            <a:gdLst>
              <a:gd name="T0" fmla="*/ 0 w 600"/>
              <a:gd name="T1" fmla="*/ 48 h 61"/>
              <a:gd name="T2" fmla="*/ 78 w 600"/>
              <a:gd name="T3" fmla="*/ 48 h 61"/>
              <a:gd name="T4" fmla="*/ 90 w 600"/>
              <a:gd name="T5" fmla="*/ 30 h 61"/>
              <a:gd name="T6" fmla="*/ 108 w 600"/>
              <a:gd name="T7" fmla="*/ 18 h 61"/>
              <a:gd name="T8" fmla="*/ 120 w 600"/>
              <a:gd name="T9" fmla="*/ 0 h 61"/>
              <a:gd name="T10" fmla="*/ 138 w 600"/>
              <a:gd name="T11" fmla="*/ 36 h 61"/>
              <a:gd name="T12" fmla="*/ 240 w 600"/>
              <a:gd name="T13" fmla="*/ 48 h 61"/>
              <a:gd name="T14" fmla="*/ 288 w 600"/>
              <a:gd name="T15" fmla="*/ 42 h 61"/>
              <a:gd name="T16" fmla="*/ 300 w 600"/>
              <a:gd name="T17" fmla="*/ 6 h 61"/>
              <a:gd name="T18" fmla="*/ 360 w 600"/>
              <a:gd name="T19" fmla="*/ 60 h 61"/>
              <a:gd name="T20" fmla="*/ 486 w 600"/>
              <a:gd name="T21" fmla="*/ 54 h 61"/>
              <a:gd name="T22" fmla="*/ 504 w 600"/>
              <a:gd name="T23" fmla="*/ 36 h 61"/>
              <a:gd name="T24" fmla="*/ 528 w 600"/>
              <a:gd name="T25" fmla="*/ 30 h 61"/>
              <a:gd name="T26" fmla="*/ 600 w 600"/>
              <a:gd name="T27" fmla="*/ 54 h 6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00"/>
              <a:gd name="T43" fmla="*/ 0 h 61"/>
              <a:gd name="T44" fmla="*/ 600 w 600"/>
              <a:gd name="T45" fmla="*/ 61 h 6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00" h="61">
                <a:moveTo>
                  <a:pt x="0" y="48"/>
                </a:moveTo>
                <a:cubicBezTo>
                  <a:pt x="29" y="54"/>
                  <a:pt x="47" y="61"/>
                  <a:pt x="78" y="48"/>
                </a:cubicBezTo>
                <a:cubicBezTo>
                  <a:pt x="85" y="45"/>
                  <a:pt x="85" y="35"/>
                  <a:pt x="90" y="30"/>
                </a:cubicBezTo>
                <a:cubicBezTo>
                  <a:pt x="95" y="25"/>
                  <a:pt x="102" y="22"/>
                  <a:pt x="108" y="18"/>
                </a:cubicBezTo>
                <a:cubicBezTo>
                  <a:pt x="112" y="12"/>
                  <a:pt x="113" y="0"/>
                  <a:pt x="120" y="0"/>
                </a:cubicBezTo>
                <a:cubicBezTo>
                  <a:pt x="133" y="0"/>
                  <a:pt x="126" y="31"/>
                  <a:pt x="138" y="36"/>
                </a:cubicBezTo>
                <a:cubicBezTo>
                  <a:pt x="170" y="49"/>
                  <a:pt x="206" y="44"/>
                  <a:pt x="240" y="48"/>
                </a:cubicBezTo>
                <a:cubicBezTo>
                  <a:pt x="256" y="46"/>
                  <a:pt x="275" y="51"/>
                  <a:pt x="288" y="42"/>
                </a:cubicBezTo>
                <a:cubicBezTo>
                  <a:pt x="298" y="35"/>
                  <a:pt x="300" y="6"/>
                  <a:pt x="300" y="6"/>
                </a:cubicBezTo>
                <a:cubicBezTo>
                  <a:pt x="310" y="36"/>
                  <a:pt x="331" y="50"/>
                  <a:pt x="360" y="60"/>
                </a:cubicBezTo>
                <a:cubicBezTo>
                  <a:pt x="402" y="58"/>
                  <a:pt x="445" y="61"/>
                  <a:pt x="486" y="54"/>
                </a:cubicBezTo>
                <a:cubicBezTo>
                  <a:pt x="494" y="53"/>
                  <a:pt x="497" y="40"/>
                  <a:pt x="504" y="36"/>
                </a:cubicBezTo>
                <a:cubicBezTo>
                  <a:pt x="511" y="32"/>
                  <a:pt x="520" y="32"/>
                  <a:pt x="528" y="30"/>
                </a:cubicBezTo>
                <a:cubicBezTo>
                  <a:pt x="557" y="48"/>
                  <a:pt x="567" y="54"/>
                  <a:pt x="600" y="54"/>
                </a:cubicBezTo>
              </a:path>
            </a:pathLst>
          </a:custGeom>
          <a:noFill/>
          <a:ln w="53975">
            <a:solidFill>
              <a:srgbClr val="000080"/>
            </a:solidFill>
            <a:round/>
            <a:headEnd/>
            <a:tailEnd/>
          </a:ln>
        </p:spPr>
        <p:txBody>
          <a:bodyPr/>
          <a:lstStyle/>
          <a:p>
            <a:endParaRPr lang="en-US"/>
          </a:p>
        </p:txBody>
      </p:sp>
      <p:sp>
        <p:nvSpPr>
          <p:cNvPr id="759850" name="Text Box 42"/>
          <p:cNvSpPr txBox="1">
            <a:spLocks noChangeArrowheads="1"/>
          </p:cNvSpPr>
          <p:nvPr/>
        </p:nvSpPr>
        <p:spPr bwMode="auto">
          <a:xfrm>
            <a:off x="152400" y="3810000"/>
            <a:ext cx="1524000" cy="523220"/>
          </a:xfrm>
          <a:prstGeom prst="rect">
            <a:avLst/>
          </a:prstGeom>
          <a:noFill/>
          <a:ln w="9525">
            <a:noFill/>
            <a:miter lim="800000"/>
            <a:headEnd/>
            <a:tailEnd/>
          </a:ln>
        </p:spPr>
        <p:txBody>
          <a:bodyPr>
            <a:spAutoFit/>
          </a:bodyPr>
          <a:lstStyle/>
          <a:p>
            <a:pPr>
              <a:spcBef>
                <a:spcPct val="50000"/>
              </a:spcBef>
            </a:pPr>
            <a:r>
              <a:rPr lang="en-US" sz="1400" dirty="0" err="1" smtClean="0">
                <a:solidFill>
                  <a:schemeClr val="tx1"/>
                </a:solidFill>
                <a:latin typeface="Arial" charset="0"/>
              </a:rPr>
              <a:t>Estacas</a:t>
            </a:r>
            <a:r>
              <a:rPr lang="en-US" sz="1400" dirty="0" smtClean="0">
                <a:solidFill>
                  <a:schemeClr val="tx1"/>
                </a:solidFill>
                <a:latin typeface="Arial" charset="0"/>
              </a:rPr>
              <a:t> </a:t>
            </a:r>
            <a:r>
              <a:rPr lang="en-US" sz="1400" dirty="0" err="1" smtClean="0">
                <a:solidFill>
                  <a:schemeClr val="tx1"/>
                </a:solidFill>
                <a:latin typeface="Arial" charset="0"/>
              </a:rPr>
              <a:t>Pranchas</a:t>
            </a:r>
            <a:r>
              <a:rPr lang="en-US" sz="1400" dirty="0" smtClean="0">
                <a:solidFill>
                  <a:schemeClr val="tx1"/>
                </a:solidFill>
                <a:latin typeface="Arial" charset="0"/>
              </a:rPr>
              <a:t> </a:t>
            </a:r>
            <a:endParaRPr lang="en-US" sz="1400" dirty="0">
              <a:solidFill>
                <a:schemeClr val="tx1"/>
              </a:solidFill>
              <a:latin typeface="Arial" charset="0"/>
            </a:endParaRPr>
          </a:p>
        </p:txBody>
      </p:sp>
      <p:sp>
        <p:nvSpPr>
          <p:cNvPr id="759851" name="Rectangle 43"/>
          <p:cNvSpPr>
            <a:spLocks noChangeArrowheads="1"/>
          </p:cNvSpPr>
          <p:nvPr/>
        </p:nvSpPr>
        <p:spPr bwMode="auto">
          <a:xfrm flipH="1">
            <a:off x="4732867" y="3200400"/>
            <a:ext cx="104422" cy="28956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759852" name="Rectangle 44"/>
          <p:cNvSpPr>
            <a:spLocks noChangeArrowheads="1"/>
          </p:cNvSpPr>
          <p:nvPr/>
        </p:nvSpPr>
        <p:spPr bwMode="auto">
          <a:xfrm>
            <a:off x="2667000" y="3657600"/>
            <a:ext cx="2057400" cy="76200"/>
          </a:xfrm>
          <a:prstGeom prst="rect">
            <a:avLst/>
          </a:prstGeom>
          <a:solidFill>
            <a:srgbClr val="080808"/>
          </a:solidFill>
          <a:ln w="9525">
            <a:solidFill>
              <a:schemeClr val="tx1"/>
            </a:solidFill>
            <a:miter lim="800000"/>
            <a:headEnd/>
            <a:tailEnd/>
          </a:ln>
        </p:spPr>
        <p:txBody>
          <a:bodyPr wrap="none" anchor="ctr"/>
          <a:lstStyle/>
          <a:p>
            <a:endParaRPr lang="en-US"/>
          </a:p>
        </p:txBody>
      </p:sp>
      <p:sp>
        <p:nvSpPr>
          <p:cNvPr id="759853" name="Text Box 45"/>
          <p:cNvSpPr txBox="1">
            <a:spLocks noChangeArrowheads="1"/>
          </p:cNvSpPr>
          <p:nvPr/>
        </p:nvSpPr>
        <p:spPr bwMode="auto">
          <a:xfrm>
            <a:off x="3124200" y="3810000"/>
            <a:ext cx="1447800" cy="461665"/>
          </a:xfrm>
          <a:prstGeom prst="rect">
            <a:avLst/>
          </a:prstGeom>
          <a:noFill/>
          <a:ln w="9525">
            <a:noFill/>
            <a:miter lim="800000"/>
            <a:headEnd/>
            <a:tailEnd/>
          </a:ln>
        </p:spPr>
        <p:txBody>
          <a:bodyPr>
            <a:spAutoFit/>
          </a:bodyPr>
          <a:lstStyle/>
          <a:p>
            <a:pPr eaLnBrk="0" hangingPunct="0">
              <a:spcBef>
                <a:spcPct val="50000"/>
              </a:spcBef>
            </a:pPr>
            <a:r>
              <a:rPr lang="en-US" sz="1200" b="1" dirty="0" smtClean="0">
                <a:solidFill>
                  <a:srgbClr val="080808"/>
                </a:solidFill>
                <a:latin typeface="Tahoma" pitchFamily="34" charset="0"/>
              </a:rPr>
              <a:t>1</a:t>
            </a:r>
            <a:r>
              <a:rPr lang="en-US" sz="1200" b="1" baseline="30000" dirty="0" smtClean="0">
                <a:solidFill>
                  <a:srgbClr val="080808"/>
                </a:solidFill>
                <a:latin typeface="Tahoma" pitchFamily="34" charset="0"/>
              </a:rPr>
              <a:t>a </a:t>
            </a:r>
            <a:r>
              <a:rPr lang="en-US" sz="1200" b="1" dirty="0" err="1" smtClean="0">
                <a:solidFill>
                  <a:srgbClr val="080808"/>
                </a:solidFill>
                <a:latin typeface="Tahoma" pitchFamily="34" charset="0"/>
              </a:rPr>
              <a:t>elevação</a:t>
            </a:r>
            <a:r>
              <a:rPr lang="en-US" sz="1200" b="1" dirty="0" smtClean="0">
                <a:solidFill>
                  <a:srgbClr val="080808"/>
                </a:solidFill>
                <a:latin typeface="Tahoma" pitchFamily="34" charset="0"/>
              </a:rPr>
              <a:t> com </a:t>
            </a:r>
            <a:r>
              <a:rPr lang="en-US" sz="1200" b="1" dirty="0" err="1" smtClean="0">
                <a:solidFill>
                  <a:srgbClr val="080808"/>
                </a:solidFill>
                <a:latin typeface="Tahoma" pitchFamily="34" charset="0"/>
              </a:rPr>
              <a:t>concreto</a:t>
            </a:r>
            <a:r>
              <a:rPr lang="en-US" sz="1200" b="1" dirty="0" smtClean="0">
                <a:solidFill>
                  <a:srgbClr val="080808"/>
                </a:solidFill>
                <a:latin typeface="Tahoma" pitchFamily="34" charset="0"/>
              </a:rPr>
              <a:t> </a:t>
            </a:r>
            <a:r>
              <a:rPr lang="en-US" sz="1200" b="1" dirty="0" err="1" smtClean="0">
                <a:solidFill>
                  <a:srgbClr val="080808"/>
                </a:solidFill>
                <a:latin typeface="Tahoma" pitchFamily="34" charset="0"/>
              </a:rPr>
              <a:t>tremie</a:t>
            </a:r>
            <a:endParaRPr lang="en-US" sz="1200" b="1" dirty="0">
              <a:solidFill>
                <a:srgbClr val="080808"/>
              </a:solidFill>
              <a:latin typeface="Tahoma" pitchFamily="34" charset="0"/>
            </a:endParaRPr>
          </a:p>
        </p:txBody>
      </p:sp>
      <p:sp>
        <p:nvSpPr>
          <p:cNvPr id="759854" name="Text Box 46"/>
          <p:cNvSpPr txBox="1">
            <a:spLocks noChangeArrowheads="1"/>
          </p:cNvSpPr>
          <p:nvPr/>
        </p:nvSpPr>
        <p:spPr bwMode="auto">
          <a:xfrm>
            <a:off x="2971800" y="3429000"/>
            <a:ext cx="914400" cy="461665"/>
          </a:xfrm>
          <a:prstGeom prst="rect">
            <a:avLst/>
          </a:prstGeom>
          <a:noFill/>
          <a:ln w="9525">
            <a:noFill/>
            <a:miter lim="800000"/>
            <a:headEnd/>
            <a:tailEnd/>
          </a:ln>
        </p:spPr>
        <p:txBody>
          <a:bodyPr>
            <a:spAutoFit/>
          </a:bodyPr>
          <a:lstStyle/>
          <a:p>
            <a:pPr eaLnBrk="0" hangingPunct="0">
              <a:spcBef>
                <a:spcPct val="50000"/>
              </a:spcBef>
            </a:pPr>
            <a:r>
              <a:rPr lang="en-US" sz="1200" b="1" dirty="0" smtClean="0">
                <a:solidFill>
                  <a:srgbClr val="080808"/>
                </a:solidFill>
                <a:latin typeface="Tahoma" pitchFamily="34" charset="0"/>
              </a:rPr>
              <a:t>2a </a:t>
            </a:r>
            <a:r>
              <a:rPr lang="en-US" sz="1200" b="1" dirty="0" err="1" smtClean="0">
                <a:solidFill>
                  <a:srgbClr val="080808"/>
                </a:solidFill>
                <a:latin typeface="Tahoma" pitchFamily="34" charset="0"/>
              </a:rPr>
              <a:t>elevação</a:t>
            </a:r>
            <a:endParaRPr lang="en-US" sz="1200" b="1" dirty="0">
              <a:solidFill>
                <a:srgbClr val="080808"/>
              </a:solidFill>
              <a:latin typeface="Tahoma" pitchFamily="34" charset="0"/>
            </a:endParaRPr>
          </a:p>
        </p:txBody>
      </p:sp>
    </p:spTree>
    <p:extLst>
      <p:ext uri="{BB962C8B-B14F-4D97-AF65-F5344CB8AC3E}">
        <p14:creationId xmlns:p14="http://schemas.microsoft.com/office/powerpoint/2010/main" val="39627247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59830"/>
                                        </p:tgtEl>
                                        <p:attrNameLst>
                                          <p:attrName>style.visibility</p:attrName>
                                        </p:attrNameLst>
                                      </p:cBhvr>
                                      <p:to>
                                        <p:strVal val="visible"/>
                                      </p:to>
                                    </p:set>
                                    <p:animEffect transition="in" filter="dissolve">
                                      <p:cBhvr>
                                        <p:cTn id="7" dur="500"/>
                                        <p:tgtEl>
                                          <p:spTgt spid="75983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59812"/>
                                        </p:tgtEl>
                                        <p:attrNameLst>
                                          <p:attrName>style.visibility</p:attrName>
                                        </p:attrNameLst>
                                      </p:cBhvr>
                                      <p:to>
                                        <p:strVal val="visible"/>
                                      </p:to>
                                    </p:set>
                                    <p:animEffect transition="in" filter="dissolve">
                                      <p:cBhvr>
                                        <p:cTn id="10" dur="500"/>
                                        <p:tgtEl>
                                          <p:spTgt spid="75981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59813"/>
                                        </p:tgtEl>
                                        <p:attrNameLst>
                                          <p:attrName>style.visibility</p:attrName>
                                        </p:attrNameLst>
                                      </p:cBhvr>
                                      <p:to>
                                        <p:strVal val="visible"/>
                                      </p:to>
                                    </p:set>
                                    <p:animEffect transition="in" filter="dissolve">
                                      <p:cBhvr>
                                        <p:cTn id="13" dur="500"/>
                                        <p:tgtEl>
                                          <p:spTgt spid="759813"/>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59837"/>
                                        </p:tgtEl>
                                        <p:attrNameLst>
                                          <p:attrName>style.visibility</p:attrName>
                                        </p:attrNameLst>
                                      </p:cBhvr>
                                      <p:to>
                                        <p:strVal val="visible"/>
                                      </p:to>
                                    </p:set>
                                    <p:animEffect transition="in" filter="dissolve">
                                      <p:cBhvr>
                                        <p:cTn id="16" dur="500"/>
                                        <p:tgtEl>
                                          <p:spTgt spid="75983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759838"/>
                                        </p:tgtEl>
                                        <p:attrNameLst>
                                          <p:attrName>style.visibility</p:attrName>
                                        </p:attrNameLst>
                                      </p:cBhvr>
                                      <p:to>
                                        <p:strVal val="visible"/>
                                      </p:to>
                                    </p:set>
                                    <p:animEffect transition="in" filter="dissolve">
                                      <p:cBhvr>
                                        <p:cTn id="19" dur="500"/>
                                        <p:tgtEl>
                                          <p:spTgt spid="759838"/>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759850"/>
                                        </p:tgtEl>
                                        <p:attrNameLst>
                                          <p:attrName>style.visibility</p:attrName>
                                        </p:attrNameLst>
                                      </p:cBhvr>
                                      <p:to>
                                        <p:strVal val="visible"/>
                                      </p:to>
                                    </p:set>
                                    <p:animEffect transition="in" filter="dissolve">
                                      <p:cBhvr>
                                        <p:cTn id="22" dur="500"/>
                                        <p:tgtEl>
                                          <p:spTgt spid="759850"/>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759839"/>
                                        </p:tgtEl>
                                        <p:attrNameLst>
                                          <p:attrName>style.visibility</p:attrName>
                                        </p:attrNameLst>
                                      </p:cBhvr>
                                      <p:to>
                                        <p:strVal val="visible"/>
                                      </p:to>
                                    </p:set>
                                    <p:animEffect transition="in" filter="dissolve">
                                      <p:cBhvr>
                                        <p:cTn id="25" dur="500"/>
                                        <p:tgtEl>
                                          <p:spTgt spid="759839"/>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759831"/>
                                        </p:tgtEl>
                                        <p:attrNameLst>
                                          <p:attrName>style.visibility</p:attrName>
                                        </p:attrNameLst>
                                      </p:cBhvr>
                                      <p:to>
                                        <p:strVal val="visible"/>
                                      </p:to>
                                    </p:set>
                                    <p:animEffect transition="in" filter="dissolve">
                                      <p:cBhvr>
                                        <p:cTn id="28" dur="500"/>
                                        <p:tgtEl>
                                          <p:spTgt spid="759831"/>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759832"/>
                                        </p:tgtEl>
                                        <p:attrNameLst>
                                          <p:attrName>style.visibility</p:attrName>
                                        </p:attrNameLst>
                                      </p:cBhvr>
                                      <p:to>
                                        <p:strVal val="visible"/>
                                      </p:to>
                                    </p:set>
                                    <p:animEffect transition="in" filter="dissolve">
                                      <p:cBhvr>
                                        <p:cTn id="31" dur="500"/>
                                        <p:tgtEl>
                                          <p:spTgt spid="759832"/>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759840"/>
                                        </p:tgtEl>
                                        <p:attrNameLst>
                                          <p:attrName>style.visibility</p:attrName>
                                        </p:attrNameLst>
                                      </p:cBhvr>
                                      <p:to>
                                        <p:strVal val="visible"/>
                                      </p:to>
                                    </p:set>
                                    <p:animEffect transition="in" filter="dissolve">
                                      <p:cBhvr>
                                        <p:cTn id="36" dur="500"/>
                                        <p:tgtEl>
                                          <p:spTgt spid="759840"/>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759841"/>
                                        </p:tgtEl>
                                        <p:attrNameLst>
                                          <p:attrName>style.visibility</p:attrName>
                                        </p:attrNameLst>
                                      </p:cBhvr>
                                      <p:to>
                                        <p:strVal val="visible"/>
                                      </p:to>
                                    </p:set>
                                    <p:animEffect transition="in" filter="dissolve">
                                      <p:cBhvr>
                                        <p:cTn id="39" dur="500"/>
                                        <p:tgtEl>
                                          <p:spTgt spid="759841"/>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759843"/>
                                        </p:tgtEl>
                                        <p:attrNameLst>
                                          <p:attrName>style.visibility</p:attrName>
                                        </p:attrNameLst>
                                      </p:cBhvr>
                                      <p:to>
                                        <p:strVal val="visible"/>
                                      </p:to>
                                    </p:set>
                                    <p:animEffect transition="in" filter="dissolve">
                                      <p:cBhvr>
                                        <p:cTn id="42" dur="500"/>
                                        <p:tgtEl>
                                          <p:spTgt spid="759843"/>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759842"/>
                                        </p:tgtEl>
                                        <p:attrNameLst>
                                          <p:attrName>style.visibility</p:attrName>
                                        </p:attrNameLst>
                                      </p:cBhvr>
                                      <p:to>
                                        <p:strVal val="visible"/>
                                      </p:to>
                                    </p:set>
                                    <p:animEffect transition="in" filter="dissolve">
                                      <p:cBhvr>
                                        <p:cTn id="45" dur="500"/>
                                        <p:tgtEl>
                                          <p:spTgt spid="759842"/>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759848"/>
                                        </p:tgtEl>
                                        <p:attrNameLst>
                                          <p:attrName>style.visibility</p:attrName>
                                        </p:attrNameLst>
                                      </p:cBhvr>
                                      <p:to>
                                        <p:strVal val="visible"/>
                                      </p:to>
                                    </p:set>
                                    <p:animEffect transition="in" filter="dissolve">
                                      <p:cBhvr>
                                        <p:cTn id="48" dur="500"/>
                                        <p:tgtEl>
                                          <p:spTgt spid="759848"/>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759847"/>
                                        </p:tgtEl>
                                        <p:attrNameLst>
                                          <p:attrName>style.visibility</p:attrName>
                                        </p:attrNameLst>
                                      </p:cBhvr>
                                      <p:to>
                                        <p:strVal val="visible"/>
                                      </p:to>
                                    </p:set>
                                    <p:animEffect transition="in" filter="dissolve">
                                      <p:cBhvr>
                                        <p:cTn id="51" dur="500"/>
                                        <p:tgtEl>
                                          <p:spTgt spid="759847"/>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759846"/>
                                        </p:tgtEl>
                                        <p:attrNameLst>
                                          <p:attrName>style.visibility</p:attrName>
                                        </p:attrNameLst>
                                      </p:cBhvr>
                                      <p:to>
                                        <p:strVal val="visible"/>
                                      </p:to>
                                    </p:set>
                                    <p:animEffect transition="in" filter="dissolve">
                                      <p:cBhvr>
                                        <p:cTn id="54" dur="500"/>
                                        <p:tgtEl>
                                          <p:spTgt spid="759846"/>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759845"/>
                                        </p:tgtEl>
                                        <p:attrNameLst>
                                          <p:attrName>style.visibility</p:attrName>
                                        </p:attrNameLst>
                                      </p:cBhvr>
                                      <p:to>
                                        <p:strVal val="visible"/>
                                      </p:to>
                                    </p:set>
                                    <p:animEffect transition="in" filter="dissolve">
                                      <p:cBhvr>
                                        <p:cTn id="57" dur="500"/>
                                        <p:tgtEl>
                                          <p:spTgt spid="759845"/>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759844"/>
                                        </p:tgtEl>
                                        <p:attrNameLst>
                                          <p:attrName>style.visibility</p:attrName>
                                        </p:attrNameLst>
                                      </p:cBhvr>
                                      <p:to>
                                        <p:strVal val="visible"/>
                                      </p:to>
                                    </p:set>
                                    <p:animEffect transition="in" filter="dissolve">
                                      <p:cBhvr>
                                        <p:cTn id="60" dur="500"/>
                                        <p:tgtEl>
                                          <p:spTgt spid="759844"/>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759820"/>
                                        </p:tgtEl>
                                        <p:attrNameLst>
                                          <p:attrName>style.visibility</p:attrName>
                                        </p:attrNameLst>
                                      </p:cBhvr>
                                      <p:to>
                                        <p:strVal val="visible"/>
                                      </p:to>
                                    </p:set>
                                    <p:animEffect transition="in" filter="dissolve">
                                      <p:cBhvr>
                                        <p:cTn id="65" dur="500"/>
                                        <p:tgtEl>
                                          <p:spTgt spid="759820"/>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759823"/>
                                        </p:tgtEl>
                                        <p:attrNameLst>
                                          <p:attrName>style.visibility</p:attrName>
                                        </p:attrNameLst>
                                      </p:cBhvr>
                                      <p:to>
                                        <p:strVal val="visible"/>
                                      </p:to>
                                    </p:set>
                                    <p:animEffect transition="in" filter="dissolve">
                                      <p:cBhvr>
                                        <p:cTn id="68" dur="500"/>
                                        <p:tgtEl>
                                          <p:spTgt spid="759823"/>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1" fill="hold" grpId="0" nodeType="clickEffect">
                                  <p:stCondLst>
                                    <p:cond delay="0"/>
                                  </p:stCondLst>
                                  <p:childTnLst>
                                    <p:set>
                                      <p:cBhvr>
                                        <p:cTn id="72" dur="1" fill="hold">
                                          <p:stCondLst>
                                            <p:cond delay="0"/>
                                          </p:stCondLst>
                                        </p:cTn>
                                        <p:tgtEl>
                                          <p:spTgt spid="759851"/>
                                        </p:tgtEl>
                                        <p:attrNameLst>
                                          <p:attrName>style.visibility</p:attrName>
                                        </p:attrNameLst>
                                      </p:cBhvr>
                                      <p:to>
                                        <p:strVal val="visible"/>
                                      </p:to>
                                    </p:set>
                                    <p:anim calcmode="lin" valueType="num">
                                      <p:cBhvr additive="base">
                                        <p:cTn id="73" dur="500" fill="hold"/>
                                        <p:tgtEl>
                                          <p:spTgt spid="759851"/>
                                        </p:tgtEl>
                                        <p:attrNameLst>
                                          <p:attrName>ppt_x</p:attrName>
                                        </p:attrNameLst>
                                      </p:cBhvr>
                                      <p:tavLst>
                                        <p:tav tm="0">
                                          <p:val>
                                            <p:strVal val="#ppt_x"/>
                                          </p:val>
                                        </p:tav>
                                        <p:tav tm="100000">
                                          <p:val>
                                            <p:strVal val="#ppt_x"/>
                                          </p:val>
                                        </p:tav>
                                      </p:tavLst>
                                    </p:anim>
                                    <p:anim calcmode="lin" valueType="num">
                                      <p:cBhvr additive="base">
                                        <p:cTn id="74" dur="500" fill="hold"/>
                                        <p:tgtEl>
                                          <p:spTgt spid="759851"/>
                                        </p:tgtEl>
                                        <p:attrNameLst>
                                          <p:attrName>ppt_y</p:attrName>
                                        </p:attrNameLst>
                                      </p:cBhvr>
                                      <p:tavLst>
                                        <p:tav tm="0">
                                          <p:val>
                                            <p:strVal val="0-#ppt_h/2"/>
                                          </p:val>
                                        </p:tav>
                                        <p:tav tm="100000">
                                          <p:val>
                                            <p:strVal val="#ppt_y"/>
                                          </p:val>
                                        </p:tav>
                                      </p:tavLst>
                                    </p:anim>
                                  </p:childTnLst>
                                </p:cTn>
                              </p:par>
                              <p:par>
                                <p:cTn id="75" presetID="2" presetClass="entr" presetSubtype="1" fill="hold" grpId="0" nodeType="withEffect">
                                  <p:stCondLst>
                                    <p:cond delay="0"/>
                                  </p:stCondLst>
                                  <p:childTnLst>
                                    <p:set>
                                      <p:cBhvr>
                                        <p:cTn id="76" dur="1" fill="hold">
                                          <p:stCondLst>
                                            <p:cond delay="0"/>
                                          </p:stCondLst>
                                        </p:cTn>
                                        <p:tgtEl>
                                          <p:spTgt spid="759829"/>
                                        </p:tgtEl>
                                        <p:attrNameLst>
                                          <p:attrName>style.visibility</p:attrName>
                                        </p:attrNameLst>
                                      </p:cBhvr>
                                      <p:to>
                                        <p:strVal val="visible"/>
                                      </p:to>
                                    </p:set>
                                    <p:anim calcmode="lin" valueType="num">
                                      <p:cBhvr additive="base">
                                        <p:cTn id="77" dur="500" fill="hold"/>
                                        <p:tgtEl>
                                          <p:spTgt spid="759829"/>
                                        </p:tgtEl>
                                        <p:attrNameLst>
                                          <p:attrName>ppt_x</p:attrName>
                                        </p:attrNameLst>
                                      </p:cBhvr>
                                      <p:tavLst>
                                        <p:tav tm="0">
                                          <p:val>
                                            <p:strVal val="#ppt_x"/>
                                          </p:val>
                                        </p:tav>
                                        <p:tav tm="100000">
                                          <p:val>
                                            <p:strVal val="#ppt_x"/>
                                          </p:val>
                                        </p:tav>
                                      </p:tavLst>
                                    </p:anim>
                                    <p:anim calcmode="lin" valueType="num">
                                      <p:cBhvr additive="base">
                                        <p:cTn id="78" dur="500" fill="hold"/>
                                        <p:tgtEl>
                                          <p:spTgt spid="759829"/>
                                        </p:tgtEl>
                                        <p:attrNameLst>
                                          <p:attrName>ppt_y</p:attrName>
                                        </p:attrNameLst>
                                      </p:cBhvr>
                                      <p:tavLst>
                                        <p:tav tm="0">
                                          <p:val>
                                            <p:strVal val="0-#ppt_h/2"/>
                                          </p:val>
                                        </p:tav>
                                        <p:tav tm="100000">
                                          <p:val>
                                            <p:strVal val="#ppt_y"/>
                                          </p:val>
                                        </p:tav>
                                      </p:tavLst>
                                    </p:anim>
                                  </p:childTnLst>
                                </p:cTn>
                              </p:par>
                              <p:par>
                                <p:cTn id="79" presetID="2" presetClass="entr" presetSubtype="1" fill="hold" grpId="0" nodeType="withEffect">
                                  <p:stCondLst>
                                    <p:cond delay="0"/>
                                  </p:stCondLst>
                                  <p:childTnLst>
                                    <p:set>
                                      <p:cBhvr>
                                        <p:cTn id="80" dur="1" fill="hold">
                                          <p:stCondLst>
                                            <p:cond delay="0"/>
                                          </p:stCondLst>
                                        </p:cTn>
                                        <p:tgtEl>
                                          <p:spTgt spid="759827"/>
                                        </p:tgtEl>
                                        <p:attrNameLst>
                                          <p:attrName>style.visibility</p:attrName>
                                        </p:attrNameLst>
                                      </p:cBhvr>
                                      <p:to>
                                        <p:strVal val="visible"/>
                                      </p:to>
                                    </p:set>
                                    <p:anim calcmode="lin" valueType="num">
                                      <p:cBhvr additive="base">
                                        <p:cTn id="81" dur="500" fill="hold"/>
                                        <p:tgtEl>
                                          <p:spTgt spid="759827"/>
                                        </p:tgtEl>
                                        <p:attrNameLst>
                                          <p:attrName>ppt_x</p:attrName>
                                        </p:attrNameLst>
                                      </p:cBhvr>
                                      <p:tavLst>
                                        <p:tav tm="0">
                                          <p:val>
                                            <p:strVal val="#ppt_x"/>
                                          </p:val>
                                        </p:tav>
                                        <p:tav tm="100000">
                                          <p:val>
                                            <p:strVal val="#ppt_x"/>
                                          </p:val>
                                        </p:tav>
                                      </p:tavLst>
                                    </p:anim>
                                    <p:anim calcmode="lin" valueType="num">
                                      <p:cBhvr additive="base">
                                        <p:cTn id="82" dur="500" fill="hold"/>
                                        <p:tgtEl>
                                          <p:spTgt spid="759827"/>
                                        </p:tgtEl>
                                        <p:attrNameLst>
                                          <p:attrName>ppt_y</p:attrName>
                                        </p:attrNameLst>
                                      </p:cBhvr>
                                      <p:tavLst>
                                        <p:tav tm="0">
                                          <p:val>
                                            <p:strVal val="0-#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grpId="0" nodeType="clickEffect">
                                  <p:stCondLst>
                                    <p:cond delay="0"/>
                                  </p:stCondLst>
                                  <p:childTnLst>
                                    <p:set>
                                      <p:cBhvr>
                                        <p:cTn id="86" dur="1" fill="hold">
                                          <p:stCondLst>
                                            <p:cond delay="0"/>
                                          </p:stCondLst>
                                        </p:cTn>
                                        <p:tgtEl>
                                          <p:spTgt spid="759822"/>
                                        </p:tgtEl>
                                        <p:attrNameLst>
                                          <p:attrName>style.visibility</p:attrName>
                                        </p:attrNameLst>
                                      </p:cBhvr>
                                      <p:to>
                                        <p:strVal val="visible"/>
                                      </p:to>
                                    </p:set>
                                    <p:animEffect transition="in" filter="dissolve">
                                      <p:cBhvr>
                                        <p:cTn id="87" dur="500"/>
                                        <p:tgtEl>
                                          <p:spTgt spid="759822"/>
                                        </p:tgtEl>
                                      </p:cBhvr>
                                    </p:animEffect>
                                  </p:childTnLst>
                                </p:cTn>
                              </p:par>
                              <p:par>
                                <p:cTn id="88" presetID="9" presetClass="entr" presetSubtype="0" fill="hold" grpId="0" nodeType="withEffect">
                                  <p:stCondLst>
                                    <p:cond delay="0"/>
                                  </p:stCondLst>
                                  <p:childTnLst>
                                    <p:set>
                                      <p:cBhvr>
                                        <p:cTn id="89" dur="1" fill="hold">
                                          <p:stCondLst>
                                            <p:cond delay="0"/>
                                          </p:stCondLst>
                                        </p:cTn>
                                        <p:tgtEl>
                                          <p:spTgt spid="759821"/>
                                        </p:tgtEl>
                                        <p:attrNameLst>
                                          <p:attrName>style.visibility</p:attrName>
                                        </p:attrNameLst>
                                      </p:cBhvr>
                                      <p:to>
                                        <p:strVal val="visible"/>
                                      </p:to>
                                    </p:set>
                                    <p:animEffect transition="in" filter="dissolve">
                                      <p:cBhvr>
                                        <p:cTn id="90" dur="500"/>
                                        <p:tgtEl>
                                          <p:spTgt spid="759821"/>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ntr" presetSubtype="1" fill="hold" grpId="0" nodeType="clickEffect">
                                  <p:stCondLst>
                                    <p:cond delay="0"/>
                                  </p:stCondLst>
                                  <p:childTnLst>
                                    <p:set>
                                      <p:cBhvr>
                                        <p:cTn id="94" dur="1" fill="hold">
                                          <p:stCondLst>
                                            <p:cond delay="0"/>
                                          </p:stCondLst>
                                        </p:cTn>
                                        <p:tgtEl>
                                          <p:spTgt spid="759824"/>
                                        </p:tgtEl>
                                        <p:attrNameLst>
                                          <p:attrName>style.visibility</p:attrName>
                                        </p:attrNameLst>
                                      </p:cBhvr>
                                      <p:to>
                                        <p:strVal val="visible"/>
                                      </p:to>
                                    </p:set>
                                    <p:anim calcmode="lin" valueType="num">
                                      <p:cBhvr additive="base">
                                        <p:cTn id="95" dur="500" fill="hold"/>
                                        <p:tgtEl>
                                          <p:spTgt spid="759824"/>
                                        </p:tgtEl>
                                        <p:attrNameLst>
                                          <p:attrName>ppt_x</p:attrName>
                                        </p:attrNameLst>
                                      </p:cBhvr>
                                      <p:tavLst>
                                        <p:tav tm="0">
                                          <p:val>
                                            <p:strVal val="#ppt_x"/>
                                          </p:val>
                                        </p:tav>
                                        <p:tav tm="100000">
                                          <p:val>
                                            <p:strVal val="#ppt_x"/>
                                          </p:val>
                                        </p:tav>
                                      </p:tavLst>
                                    </p:anim>
                                    <p:anim calcmode="lin" valueType="num">
                                      <p:cBhvr additive="base">
                                        <p:cTn id="96" dur="500" fill="hold"/>
                                        <p:tgtEl>
                                          <p:spTgt spid="759824"/>
                                        </p:tgtEl>
                                        <p:attrNameLst>
                                          <p:attrName>ppt_y</p:attrName>
                                        </p:attrNameLst>
                                      </p:cBhvr>
                                      <p:tavLst>
                                        <p:tav tm="0">
                                          <p:val>
                                            <p:strVal val="0-#ppt_h/2"/>
                                          </p:val>
                                        </p:tav>
                                        <p:tav tm="100000">
                                          <p:val>
                                            <p:strVal val="#ppt_y"/>
                                          </p:val>
                                        </p:tav>
                                      </p:tavLst>
                                    </p:anim>
                                  </p:childTnLst>
                                </p:cTn>
                              </p:par>
                              <p:par>
                                <p:cTn id="97" presetID="2" presetClass="entr" presetSubtype="1" fill="hold" grpId="0" nodeType="withEffect">
                                  <p:stCondLst>
                                    <p:cond delay="0"/>
                                  </p:stCondLst>
                                  <p:childTnLst>
                                    <p:set>
                                      <p:cBhvr>
                                        <p:cTn id="98" dur="1" fill="hold">
                                          <p:stCondLst>
                                            <p:cond delay="0"/>
                                          </p:stCondLst>
                                        </p:cTn>
                                        <p:tgtEl>
                                          <p:spTgt spid="759828"/>
                                        </p:tgtEl>
                                        <p:attrNameLst>
                                          <p:attrName>style.visibility</p:attrName>
                                        </p:attrNameLst>
                                      </p:cBhvr>
                                      <p:to>
                                        <p:strVal val="visible"/>
                                      </p:to>
                                    </p:set>
                                    <p:anim calcmode="lin" valueType="num">
                                      <p:cBhvr additive="base">
                                        <p:cTn id="99" dur="500" fill="hold"/>
                                        <p:tgtEl>
                                          <p:spTgt spid="759828"/>
                                        </p:tgtEl>
                                        <p:attrNameLst>
                                          <p:attrName>ppt_x</p:attrName>
                                        </p:attrNameLst>
                                      </p:cBhvr>
                                      <p:tavLst>
                                        <p:tav tm="0">
                                          <p:val>
                                            <p:strVal val="#ppt_x"/>
                                          </p:val>
                                        </p:tav>
                                        <p:tav tm="100000">
                                          <p:val>
                                            <p:strVal val="#ppt_x"/>
                                          </p:val>
                                        </p:tav>
                                      </p:tavLst>
                                    </p:anim>
                                    <p:anim calcmode="lin" valueType="num">
                                      <p:cBhvr additive="base">
                                        <p:cTn id="100" dur="500" fill="hold"/>
                                        <p:tgtEl>
                                          <p:spTgt spid="759828"/>
                                        </p:tgtEl>
                                        <p:attrNameLst>
                                          <p:attrName>ppt_y</p:attrName>
                                        </p:attrNameLst>
                                      </p:cBhvr>
                                      <p:tavLst>
                                        <p:tav tm="0">
                                          <p:val>
                                            <p:strVal val="0-#ppt_h/2"/>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759825"/>
                                        </p:tgtEl>
                                        <p:attrNameLst>
                                          <p:attrName>style.visibility</p:attrName>
                                        </p:attrNameLst>
                                      </p:cBhvr>
                                      <p:to>
                                        <p:strVal val="visible"/>
                                      </p:to>
                                    </p:set>
                                    <p:anim calcmode="lin" valueType="num">
                                      <p:cBhvr additive="base">
                                        <p:cTn id="103" dur="500" fill="hold"/>
                                        <p:tgtEl>
                                          <p:spTgt spid="759825"/>
                                        </p:tgtEl>
                                        <p:attrNameLst>
                                          <p:attrName>ppt_x</p:attrName>
                                        </p:attrNameLst>
                                      </p:cBhvr>
                                      <p:tavLst>
                                        <p:tav tm="0">
                                          <p:val>
                                            <p:strVal val="#ppt_x"/>
                                          </p:val>
                                        </p:tav>
                                        <p:tav tm="100000">
                                          <p:val>
                                            <p:strVal val="#ppt_x"/>
                                          </p:val>
                                        </p:tav>
                                      </p:tavLst>
                                    </p:anim>
                                    <p:anim calcmode="lin" valueType="num">
                                      <p:cBhvr additive="base">
                                        <p:cTn id="104" dur="500" fill="hold"/>
                                        <p:tgtEl>
                                          <p:spTgt spid="759825"/>
                                        </p:tgtEl>
                                        <p:attrNameLst>
                                          <p:attrName>ppt_y</p:attrName>
                                        </p:attrNameLst>
                                      </p:cBhvr>
                                      <p:tavLst>
                                        <p:tav tm="0">
                                          <p:val>
                                            <p:strVal val="0-#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2" presetClass="entr" presetSubtype="4" fill="hold" grpId="0" nodeType="clickEffect">
                                  <p:stCondLst>
                                    <p:cond delay="0"/>
                                  </p:stCondLst>
                                  <p:childTnLst>
                                    <p:set>
                                      <p:cBhvr>
                                        <p:cTn id="108" dur="1" fill="hold">
                                          <p:stCondLst>
                                            <p:cond delay="0"/>
                                          </p:stCondLst>
                                        </p:cTn>
                                        <p:tgtEl>
                                          <p:spTgt spid="759833"/>
                                        </p:tgtEl>
                                        <p:attrNameLst>
                                          <p:attrName>style.visibility</p:attrName>
                                        </p:attrNameLst>
                                      </p:cBhvr>
                                      <p:to>
                                        <p:strVal val="visible"/>
                                      </p:to>
                                    </p:set>
                                    <p:animEffect transition="in" filter="wipe(down)">
                                      <p:cBhvr>
                                        <p:cTn id="109" dur="500"/>
                                        <p:tgtEl>
                                          <p:spTgt spid="759833"/>
                                        </p:tgtEl>
                                      </p:cBhvr>
                                    </p:animEffect>
                                  </p:childTnLst>
                                </p:cTn>
                              </p:par>
                            </p:childTnLst>
                          </p:cTn>
                        </p:par>
                      </p:childTnLst>
                    </p:cTn>
                  </p:par>
                  <p:par>
                    <p:cTn id="110" fill="hold">
                      <p:stCondLst>
                        <p:cond delay="indefinite"/>
                      </p:stCondLst>
                      <p:childTnLst>
                        <p:par>
                          <p:cTn id="111" fill="hold">
                            <p:stCondLst>
                              <p:cond delay="0"/>
                            </p:stCondLst>
                            <p:childTnLst>
                              <p:par>
                                <p:cTn id="112" presetID="9" presetClass="entr" presetSubtype="0" fill="hold" grpId="0" nodeType="clickEffect">
                                  <p:stCondLst>
                                    <p:cond delay="0"/>
                                  </p:stCondLst>
                                  <p:childTnLst>
                                    <p:set>
                                      <p:cBhvr>
                                        <p:cTn id="113" dur="1" fill="hold">
                                          <p:stCondLst>
                                            <p:cond delay="0"/>
                                          </p:stCondLst>
                                        </p:cTn>
                                        <p:tgtEl>
                                          <p:spTgt spid="759816"/>
                                        </p:tgtEl>
                                        <p:attrNameLst>
                                          <p:attrName>style.visibility</p:attrName>
                                        </p:attrNameLst>
                                      </p:cBhvr>
                                      <p:to>
                                        <p:strVal val="visible"/>
                                      </p:to>
                                    </p:set>
                                    <p:animEffect transition="in" filter="dissolve">
                                      <p:cBhvr>
                                        <p:cTn id="114" dur="500"/>
                                        <p:tgtEl>
                                          <p:spTgt spid="759816"/>
                                        </p:tgtEl>
                                      </p:cBhvr>
                                    </p:animEffect>
                                  </p:childTnLst>
                                </p:cTn>
                              </p:par>
                              <p:par>
                                <p:cTn id="115" presetID="9" presetClass="entr" presetSubtype="0" fill="hold" grpId="0" nodeType="withEffect">
                                  <p:stCondLst>
                                    <p:cond delay="0"/>
                                  </p:stCondLst>
                                  <p:childTnLst>
                                    <p:set>
                                      <p:cBhvr>
                                        <p:cTn id="116" dur="1" fill="hold">
                                          <p:stCondLst>
                                            <p:cond delay="0"/>
                                          </p:stCondLst>
                                        </p:cTn>
                                        <p:tgtEl>
                                          <p:spTgt spid="759819"/>
                                        </p:tgtEl>
                                        <p:attrNameLst>
                                          <p:attrName>style.visibility</p:attrName>
                                        </p:attrNameLst>
                                      </p:cBhvr>
                                      <p:to>
                                        <p:strVal val="visible"/>
                                      </p:to>
                                    </p:set>
                                    <p:animEffect transition="in" filter="dissolve">
                                      <p:cBhvr>
                                        <p:cTn id="117" dur="500"/>
                                        <p:tgtEl>
                                          <p:spTgt spid="759819"/>
                                        </p:tgtEl>
                                      </p:cBhvr>
                                    </p:animEffect>
                                  </p:childTnLst>
                                </p:cTn>
                              </p:par>
                            </p:childTnLst>
                          </p:cTn>
                        </p:par>
                      </p:childTnLst>
                    </p:cTn>
                  </p:par>
                  <p:par>
                    <p:cTn id="118" fill="hold">
                      <p:stCondLst>
                        <p:cond delay="indefinite"/>
                      </p:stCondLst>
                      <p:childTnLst>
                        <p:par>
                          <p:cTn id="119" fill="hold">
                            <p:stCondLst>
                              <p:cond delay="0"/>
                            </p:stCondLst>
                            <p:childTnLst>
                              <p:par>
                                <p:cTn id="120" presetID="9" presetClass="entr" presetSubtype="0" fill="hold" grpId="0" nodeType="clickEffect">
                                  <p:stCondLst>
                                    <p:cond delay="0"/>
                                  </p:stCondLst>
                                  <p:childTnLst>
                                    <p:set>
                                      <p:cBhvr>
                                        <p:cTn id="121" dur="1" fill="hold">
                                          <p:stCondLst>
                                            <p:cond delay="0"/>
                                          </p:stCondLst>
                                        </p:cTn>
                                        <p:tgtEl>
                                          <p:spTgt spid="759815"/>
                                        </p:tgtEl>
                                        <p:attrNameLst>
                                          <p:attrName>style.visibility</p:attrName>
                                        </p:attrNameLst>
                                      </p:cBhvr>
                                      <p:to>
                                        <p:strVal val="visible"/>
                                      </p:to>
                                    </p:set>
                                    <p:animEffect transition="in" filter="dissolve">
                                      <p:cBhvr>
                                        <p:cTn id="122" dur="500"/>
                                        <p:tgtEl>
                                          <p:spTgt spid="759815"/>
                                        </p:tgtEl>
                                      </p:cBhvr>
                                    </p:animEffect>
                                  </p:childTnLst>
                                </p:cTn>
                              </p:par>
                              <p:par>
                                <p:cTn id="123" presetID="9" presetClass="entr" presetSubtype="0" fill="hold" grpId="0" nodeType="withEffect">
                                  <p:stCondLst>
                                    <p:cond delay="0"/>
                                  </p:stCondLst>
                                  <p:childTnLst>
                                    <p:set>
                                      <p:cBhvr>
                                        <p:cTn id="124" dur="1" fill="hold">
                                          <p:stCondLst>
                                            <p:cond delay="0"/>
                                          </p:stCondLst>
                                        </p:cTn>
                                        <p:tgtEl>
                                          <p:spTgt spid="759818"/>
                                        </p:tgtEl>
                                        <p:attrNameLst>
                                          <p:attrName>style.visibility</p:attrName>
                                        </p:attrNameLst>
                                      </p:cBhvr>
                                      <p:to>
                                        <p:strVal val="visible"/>
                                      </p:to>
                                    </p:set>
                                    <p:animEffect transition="in" filter="dissolve">
                                      <p:cBhvr>
                                        <p:cTn id="125" dur="500"/>
                                        <p:tgtEl>
                                          <p:spTgt spid="759818"/>
                                        </p:tgtEl>
                                      </p:cBhvr>
                                    </p:animEffect>
                                  </p:childTnLst>
                                </p:cTn>
                              </p:par>
                            </p:childTnLst>
                          </p:cTn>
                        </p:par>
                      </p:childTnLst>
                    </p:cTn>
                  </p:par>
                  <p:par>
                    <p:cTn id="126" fill="hold">
                      <p:stCondLst>
                        <p:cond delay="indefinite"/>
                      </p:stCondLst>
                      <p:childTnLst>
                        <p:par>
                          <p:cTn id="127" fill="hold">
                            <p:stCondLst>
                              <p:cond delay="0"/>
                            </p:stCondLst>
                            <p:childTnLst>
                              <p:par>
                                <p:cTn id="128" presetID="9" presetClass="entr" presetSubtype="0" fill="hold" grpId="0" nodeType="clickEffect">
                                  <p:stCondLst>
                                    <p:cond delay="0"/>
                                  </p:stCondLst>
                                  <p:childTnLst>
                                    <p:set>
                                      <p:cBhvr>
                                        <p:cTn id="129" dur="1" fill="hold">
                                          <p:stCondLst>
                                            <p:cond delay="0"/>
                                          </p:stCondLst>
                                        </p:cTn>
                                        <p:tgtEl>
                                          <p:spTgt spid="759826"/>
                                        </p:tgtEl>
                                        <p:attrNameLst>
                                          <p:attrName>style.visibility</p:attrName>
                                        </p:attrNameLst>
                                      </p:cBhvr>
                                      <p:to>
                                        <p:strVal val="visible"/>
                                      </p:to>
                                    </p:set>
                                    <p:animEffect transition="in" filter="dissolve">
                                      <p:cBhvr>
                                        <p:cTn id="130" dur="500"/>
                                        <p:tgtEl>
                                          <p:spTgt spid="759826"/>
                                        </p:tgtEl>
                                      </p:cBhvr>
                                    </p:animEffect>
                                  </p:childTnLst>
                                </p:cTn>
                              </p:par>
                              <p:par>
                                <p:cTn id="131" presetID="9" presetClass="entr" presetSubtype="0" fill="hold" grpId="0" nodeType="withEffect">
                                  <p:stCondLst>
                                    <p:cond delay="0"/>
                                  </p:stCondLst>
                                  <p:childTnLst>
                                    <p:set>
                                      <p:cBhvr>
                                        <p:cTn id="132" dur="1" fill="hold">
                                          <p:stCondLst>
                                            <p:cond delay="0"/>
                                          </p:stCondLst>
                                        </p:cTn>
                                        <p:tgtEl>
                                          <p:spTgt spid="759817"/>
                                        </p:tgtEl>
                                        <p:attrNameLst>
                                          <p:attrName>style.visibility</p:attrName>
                                        </p:attrNameLst>
                                      </p:cBhvr>
                                      <p:to>
                                        <p:strVal val="visible"/>
                                      </p:to>
                                    </p:set>
                                    <p:animEffect transition="in" filter="dissolve">
                                      <p:cBhvr>
                                        <p:cTn id="133" dur="500"/>
                                        <p:tgtEl>
                                          <p:spTgt spid="759817"/>
                                        </p:tgtEl>
                                      </p:cBhvr>
                                    </p:animEffect>
                                  </p:childTnLst>
                                </p:cTn>
                              </p:par>
                              <p:par>
                                <p:cTn id="134" presetID="9" presetClass="entr" presetSubtype="0" fill="hold" grpId="0" nodeType="withEffect">
                                  <p:stCondLst>
                                    <p:cond delay="0"/>
                                  </p:stCondLst>
                                  <p:childTnLst>
                                    <p:set>
                                      <p:cBhvr>
                                        <p:cTn id="135" dur="1" fill="hold">
                                          <p:stCondLst>
                                            <p:cond delay="0"/>
                                          </p:stCondLst>
                                        </p:cTn>
                                        <p:tgtEl>
                                          <p:spTgt spid="759814"/>
                                        </p:tgtEl>
                                        <p:attrNameLst>
                                          <p:attrName>style.visibility</p:attrName>
                                        </p:attrNameLst>
                                      </p:cBhvr>
                                      <p:to>
                                        <p:strVal val="visible"/>
                                      </p:to>
                                    </p:set>
                                    <p:animEffect transition="in" filter="dissolve">
                                      <p:cBhvr>
                                        <p:cTn id="136" dur="500"/>
                                        <p:tgtEl>
                                          <p:spTgt spid="759814"/>
                                        </p:tgtEl>
                                      </p:cBhvr>
                                    </p:animEffect>
                                  </p:childTnLst>
                                </p:cTn>
                              </p:par>
                            </p:childTnLst>
                          </p:cTn>
                        </p:par>
                      </p:childTnLst>
                    </p:cTn>
                  </p:par>
                  <p:par>
                    <p:cTn id="137" fill="hold">
                      <p:stCondLst>
                        <p:cond delay="indefinite"/>
                      </p:stCondLst>
                      <p:childTnLst>
                        <p:par>
                          <p:cTn id="138" fill="hold">
                            <p:stCondLst>
                              <p:cond delay="0"/>
                            </p:stCondLst>
                            <p:childTnLst>
                              <p:par>
                                <p:cTn id="139" presetID="2" presetClass="entr" presetSubtype="1" fill="hold" grpId="0" nodeType="clickEffect">
                                  <p:stCondLst>
                                    <p:cond delay="0"/>
                                  </p:stCondLst>
                                  <p:childTnLst>
                                    <p:set>
                                      <p:cBhvr>
                                        <p:cTn id="140" dur="1" fill="hold">
                                          <p:stCondLst>
                                            <p:cond delay="0"/>
                                          </p:stCondLst>
                                        </p:cTn>
                                        <p:tgtEl>
                                          <p:spTgt spid="759834"/>
                                        </p:tgtEl>
                                        <p:attrNameLst>
                                          <p:attrName>style.visibility</p:attrName>
                                        </p:attrNameLst>
                                      </p:cBhvr>
                                      <p:to>
                                        <p:strVal val="visible"/>
                                      </p:to>
                                    </p:set>
                                    <p:anim calcmode="lin" valueType="num">
                                      <p:cBhvr additive="base">
                                        <p:cTn id="141" dur="500" fill="hold"/>
                                        <p:tgtEl>
                                          <p:spTgt spid="759834"/>
                                        </p:tgtEl>
                                        <p:attrNameLst>
                                          <p:attrName>ppt_x</p:attrName>
                                        </p:attrNameLst>
                                      </p:cBhvr>
                                      <p:tavLst>
                                        <p:tav tm="0">
                                          <p:val>
                                            <p:strVal val="#ppt_x"/>
                                          </p:val>
                                        </p:tav>
                                        <p:tav tm="100000">
                                          <p:val>
                                            <p:strVal val="#ppt_x"/>
                                          </p:val>
                                        </p:tav>
                                      </p:tavLst>
                                    </p:anim>
                                    <p:anim calcmode="lin" valueType="num">
                                      <p:cBhvr additive="base">
                                        <p:cTn id="142" dur="500" fill="hold"/>
                                        <p:tgtEl>
                                          <p:spTgt spid="759834"/>
                                        </p:tgtEl>
                                        <p:attrNameLst>
                                          <p:attrName>ppt_y</p:attrName>
                                        </p:attrNameLst>
                                      </p:cBhvr>
                                      <p:tavLst>
                                        <p:tav tm="0">
                                          <p:val>
                                            <p:strVal val="0-#ppt_h/2"/>
                                          </p:val>
                                        </p:tav>
                                        <p:tav tm="100000">
                                          <p:val>
                                            <p:strVal val="#ppt_y"/>
                                          </p:val>
                                        </p:tav>
                                      </p:tavLst>
                                    </p:anim>
                                  </p:childTnLst>
                                </p:cTn>
                              </p:par>
                              <p:par>
                                <p:cTn id="143" presetID="2" presetClass="entr" presetSubtype="1" fill="hold" grpId="0" nodeType="withEffect">
                                  <p:stCondLst>
                                    <p:cond delay="0"/>
                                  </p:stCondLst>
                                  <p:childTnLst>
                                    <p:set>
                                      <p:cBhvr>
                                        <p:cTn id="144" dur="1" fill="hold">
                                          <p:stCondLst>
                                            <p:cond delay="0"/>
                                          </p:stCondLst>
                                        </p:cTn>
                                        <p:tgtEl>
                                          <p:spTgt spid="759836"/>
                                        </p:tgtEl>
                                        <p:attrNameLst>
                                          <p:attrName>style.visibility</p:attrName>
                                        </p:attrNameLst>
                                      </p:cBhvr>
                                      <p:to>
                                        <p:strVal val="visible"/>
                                      </p:to>
                                    </p:set>
                                    <p:anim calcmode="lin" valueType="num">
                                      <p:cBhvr additive="base">
                                        <p:cTn id="145" dur="500" fill="hold"/>
                                        <p:tgtEl>
                                          <p:spTgt spid="759836"/>
                                        </p:tgtEl>
                                        <p:attrNameLst>
                                          <p:attrName>ppt_x</p:attrName>
                                        </p:attrNameLst>
                                      </p:cBhvr>
                                      <p:tavLst>
                                        <p:tav tm="0">
                                          <p:val>
                                            <p:strVal val="#ppt_x"/>
                                          </p:val>
                                        </p:tav>
                                        <p:tav tm="100000">
                                          <p:val>
                                            <p:strVal val="#ppt_x"/>
                                          </p:val>
                                        </p:tav>
                                      </p:tavLst>
                                    </p:anim>
                                    <p:anim calcmode="lin" valueType="num">
                                      <p:cBhvr additive="base">
                                        <p:cTn id="146" dur="500" fill="hold"/>
                                        <p:tgtEl>
                                          <p:spTgt spid="759836"/>
                                        </p:tgtEl>
                                        <p:attrNameLst>
                                          <p:attrName>ppt_y</p:attrName>
                                        </p:attrNameLst>
                                      </p:cBhvr>
                                      <p:tavLst>
                                        <p:tav tm="0">
                                          <p:val>
                                            <p:strVal val="0-#ppt_h/2"/>
                                          </p:val>
                                        </p:tav>
                                        <p:tav tm="100000">
                                          <p:val>
                                            <p:strVal val="#ppt_y"/>
                                          </p:val>
                                        </p:tav>
                                      </p:tavLst>
                                    </p:anim>
                                  </p:childTnLst>
                                </p:cTn>
                              </p:par>
                              <p:par>
                                <p:cTn id="147" presetID="2" presetClass="entr" presetSubtype="1" fill="hold" grpId="0" nodeType="withEffect">
                                  <p:stCondLst>
                                    <p:cond delay="0"/>
                                  </p:stCondLst>
                                  <p:childTnLst>
                                    <p:set>
                                      <p:cBhvr>
                                        <p:cTn id="148" dur="1" fill="hold">
                                          <p:stCondLst>
                                            <p:cond delay="0"/>
                                          </p:stCondLst>
                                        </p:cTn>
                                        <p:tgtEl>
                                          <p:spTgt spid="759835"/>
                                        </p:tgtEl>
                                        <p:attrNameLst>
                                          <p:attrName>style.visibility</p:attrName>
                                        </p:attrNameLst>
                                      </p:cBhvr>
                                      <p:to>
                                        <p:strVal val="visible"/>
                                      </p:to>
                                    </p:set>
                                    <p:anim calcmode="lin" valueType="num">
                                      <p:cBhvr additive="base">
                                        <p:cTn id="149" dur="500" fill="hold"/>
                                        <p:tgtEl>
                                          <p:spTgt spid="759835"/>
                                        </p:tgtEl>
                                        <p:attrNameLst>
                                          <p:attrName>ppt_x</p:attrName>
                                        </p:attrNameLst>
                                      </p:cBhvr>
                                      <p:tavLst>
                                        <p:tav tm="0">
                                          <p:val>
                                            <p:strVal val="#ppt_x"/>
                                          </p:val>
                                        </p:tav>
                                        <p:tav tm="100000">
                                          <p:val>
                                            <p:strVal val="#ppt_x"/>
                                          </p:val>
                                        </p:tav>
                                      </p:tavLst>
                                    </p:anim>
                                    <p:anim calcmode="lin" valueType="num">
                                      <p:cBhvr additive="base">
                                        <p:cTn id="150" dur="500" fill="hold"/>
                                        <p:tgtEl>
                                          <p:spTgt spid="759835"/>
                                        </p:tgtEl>
                                        <p:attrNameLst>
                                          <p:attrName>ppt_y</p:attrName>
                                        </p:attrNameLst>
                                      </p:cBhvr>
                                      <p:tavLst>
                                        <p:tav tm="0">
                                          <p:val>
                                            <p:strVal val="0-#ppt_h/2"/>
                                          </p:val>
                                        </p:tav>
                                        <p:tav tm="100000">
                                          <p:val>
                                            <p:strVal val="#ppt_y"/>
                                          </p:val>
                                        </p:tav>
                                      </p:tavLst>
                                    </p:anim>
                                  </p:childTnLst>
                                </p:cTn>
                              </p:par>
                            </p:childTnLst>
                          </p:cTn>
                        </p:par>
                        <p:par>
                          <p:cTn id="151" fill="hold">
                            <p:stCondLst>
                              <p:cond delay="500"/>
                            </p:stCondLst>
                            <p:childTnLst>
                              <p:par>
                                <p:cTn id="152" presetID="9" presetClass="entr" presetSubtype="0" fill="hold" grpId="0" nodeType="afterEffect">
                                  <p:stCondLst>
                                    <p:cond delay="0"/>
                                  </p:stCondLst>
                                  <p:childTnLst>
                                    <p:set>
                                      <p:cBhvr>
                                        <p:cTn id="153" dur="1" fill="hold">
                                          <p:stCondLst>
                                            <p:cond delay="0"/>
                                          </p:stCondLst>
                                        </p:cTn>
                                        <p:tgtEl>
                                          <p:spTgt spid="759852"/>
                                        </p:tgtEl>
                                        <p:attrNameLst>
                                          <p:attrName>style.visibility</p:attrName>
                                        </p:attrNameLst>
                                      </p:cBhvr>
                                      <p:to>
                                        <p:strVal val="visible"/>
                                      </p:to>
                                    </p:set>
                                    <p:animEffect transition="in" filter="dissolve">
                                      <p:cBhvr>
                                        <p:cTn id="154" dur="500"/>
                                        <p:tgtEl>
                                          <p:spTgt spid="759852"/>
                                        </p:tgtEl>
                                      </p:cBhvr>
                                    </p:animEffect>
                                  </p:childTnLst>
                                </p:cTn>
                              </p:par>
                              <p:par>
                                <p:cTn id="155" presetID="9" presetClass="entr" presetSubtype="0" fill="hold" grpId="0" nodeType="withEffect">
                                  <p:stCondLst>
                                    <p:cond delay="0"/>
                                  </p:stCondLst>
                                  <p:childTnLst>
                                    <p:set>
                                      <p:cBhvr>
                                        <p:cTn id="156" dur="1" fill="hold">
                                          <p:stCondLst>
                                            <p:cond delay="0"/>
                                          </p:stCondLst>
                                        </p:cTn>
                                        <p:tgtEl>
                                          <p:spTgt spid="759853"/>
                                        </p:tgtEl>
                                        <p:attrNameLst>
                                          <p:attrName>style.visibility</p:attrName>
                                        </p:attrNameLst>
                                      </p:cBhvr>
                                      <p:to>
                                        <p:strVal val="visible"/>
                                      </p:to>
                                    </p:set>
                                    <p:animEffect transition="in" filter="dissolve">
                                      <p:cBhvr>
                                        <p:cTn id="157" dur="500"/>
                                        <p:tgtEl>
                                          <p:spTgt spid="759853"/>
                                        </p:tgtEl>
                                      </p:cBhvr>
                                    </p:animEffect>
                                  </p:childTnLst>
                                </p:cTn>
                              </p:par>
                            </p:childTnLst>
                          </p:cTn>
                        </p:par>
                      </p:childTnLst>
                    </p:cTn>
                  </p:par>
                  <p:par>
                    <p:cTn id="158" fill="hold">
                      <p:stCondLst>
                        <p:cond delay="indefinite"/>
                      </p:stCondLst>
                      <p:childTnLst>
                        <p:par>
                          <p:cTn id="159" fill="hold">
                            <p:stCondLst>
                              <p:cond delay="0"/>
                            </p:stCondLst>
                            <p:childTnLst>
                              <p:par>
                                <p:cTn id="160" presetID="9" presetClass="entr" presetSubtype="0" fill="hold" grpId="0" nodeType="clickEffect">
                                  <p:stCondLst>
                                    <p:cond delay="0"/>
                                  </p:stCondLst>
                                  <p:childTnLst>
                                    <p:set>
                                      <p:cBhvr>
                                        <p:cTn id="161" dur="1" fill="hold">
                                          <p:stCondLst>
                                            <p:cond delay="0"/>
                                          </p:stCondLst>
                                        </p:cTn>
                                        <p:tgtEl>
                                          <p:spTgt spid="759854"/>
                                        </p:tgtEl>
                                        <p:attrNameLst>
                                          <p:attrName>style.visibility</p:attrName>
                                        </p:attrNameLst>
                                      </p:cBhvr>
                                      <p:to>
                                        <p:strVal val="visible"/>
                                      </p:to>
                                    </p:set>
                                    <p:animEffect transition="in" filter="dissolve">
                                      <p:cBhvr>
                                        <p:cTn id="162" dur="500"/>
                                        <p:tgtEl>
                                          <p:spTgt spid="759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9812" grpId="0" animBg="1"/>
      <p:bldP spid="759813" grpId="0" animBg="1"/>
      <p:bldP spid="759814" grpId="0" animBg="1"/>
      <p:bldP spid="759815" grpId="0" animBg="1"/>
      <p:bldP spid="759816" grpId="0" animBg="1"/>
      <p:bldP spid="759817" grpId="0"/>
      <p:bldP spid="759818" grpId="0"/>
      <p:bldP spid="759819" grpId="0"/>
      <p:bldP spid="759820" grpId="0" animBg="1"/>
      <p:bldP spid="759821" grpId="0" animBg="1"/>
      <p:bldP spid="759822" grpId="0"/>
      <p:bldP spid="759823" grpId="0"/>
      <p:bldP spid="759824" grpId="0" animBg="1"/>
      <p:bldP spid="759825" grpId="0"/>
      <p:bldP spid="759826" grpId="0" animBg="1"/>
      <p:bldP spid="759827" grpId="0"/>
      <p:bldP spid="759828" grpId="0" animBg="1"/>
      <p:bldP spid="759829" grpId="0" animBg="1"/>
      <p:bldP spid="759830" grpId="0"/>
      <p:bldP spid="759831" grpId="0" animBg="1"/>
      <p:bldP spid="759832" grpId="0"/>
      <p:bldP spid="759833" grpId="0" animBg="1"/>
      <p:bldP spid="759834" grpId="0" animBg="1"/>
      <p:bldP spid="759835" grpId="0"/>
      <p:bldP spid="759836" grpId="0" animBg="1"/>
      <p:bldP spid="759837" grpId="0" animBg="1"/>
      <p:bldP spid="759838" grpId="0"/>
      <p:bldP spid="759839" grpId="0" animBg="1"/>
      <p:bldP spid="759840" grpId="0"/>
      <p:bldP spid="759841" grpId="0" animBg="1"/>
      <p:bldP spid="759842" grpId="0" animBg="1"/>
      <p:bldP spid="759843" grpId="0" animBg="1"/>
      <p:bldP spid="759844" grpId="0" animBg="1"/>
      <p:bldP spid="759845" grpId="0" animBg="1"/>
      <p:bldP spid="759846" grpId="0" animBg="1"/>
      <p:bldP spid="759847" grpId="0" animBg="1"/>
      <p:bldP spid="759848" grpId="0" animBg="1"/>
      <p:bldP spid="759850" grpId="0"/>
      <p:bldP spid="759851" grpId="0" animBg="1"/>
      <p:bldP spid="759852" grpId="0" animBg="1"/>
      <p:bldP spid="759853" grpId="0"/>
      <p:bldP spid="759854" grpId="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2311400" y="5722938"/>
            <a:ext cx="4909256" cy="1135062"/>
          </a:xfrm>
          <a:prstGeom prst="rect">
            <a:avLst/>
          </a:prstGeom>
          <a:noFill/>
          <a:ln w="12700">
            <a:noFill/>
            <a:miter lim="800000"/>
            <a:headEnd/>
            <a:tailEnd/>
          </a:ln>
        </p:spPr>
        <p:txBody>
          <a:bodyPr>
            <a:spAutoFit/>
          </a:bodyPr>
          <a:lstStyle/>
          <a:p>
            <a:pPr algn="ctr" eaLnBrk="0" hangingPunct="0">
              <a:lnSpc>
                <a:spcPct val="70000"/>
              </a:lnSpc>
              <a:spcBef>
                <a:spcPct val="50000"/>
              </a:spcBef>
            </a:pPr>
            <a:endParaRPr lang="en-US" sz="3600">
              <a:solidFill>
                <a:schemeClr val="tx1"/>
              </a:solidFill>
              <a:latin typeface="Arial Black" pitchFamily="34" charset="0"/>
            </a:endParaRPr>
          </a:p>
          <a:p>
            <a:pPr algn="ctr" eaLnBrk="0" hangingPunct="0">
              <a:lnSpc>
                <a:spcPct val="70000"/>
              </a:lnSpc>
              <a:spcBef>
                <a:spcPct val="50000"/>
              </a:spcBef>
            </a:pPr>
            <a:endParaRPr lang="en-US" sz="3600">
              <a:solidFill>
                <a:schemeClr val="tx1"/>
              </a:solidFill>
              <a:latin typeface="Arial Black" pitchFamily="34" charset="0"/>
            </a:endParaRPr>
          </a:p>
        </p:txBody>
      </p:sp>
      <p:sp>
        <p:nvSpPr>
          <p:cNvPr id="26627" name="Rectangle 3"/>
          <p:cNvSpPr>
            <a:spLocks noChangeArrowheads="1"/>
          </p:cNvSpPr>
          <p:nvPr/>
        </p:nvSpPr>
        <p:spPr bwMode="auto">
          <a:xfrm>
            <a:off x="2030590" y="627063"/>
            <a:ext cx="7113411" cy="4362450"/>
          </a:xfrm>
          <a:prstGeom prst="rect">
            <a:avLst/>
          </a:prstGeom>
          <a:noFill/>
          <a:ln w="12700">
            <a:noFill/>
            <a:miter lim="800000"/>
            <a:headEnd/>
            <a:tailEnd/>
          </a:ln>
        </p:spPr>
        <p:txBody>
          <a:bodyPr lIns="90488" tIns="44450" rIns="90488" bIns="44450" anchor="b"/>
          <a:lstStyle/>
          <a:p>
            <a:pPr algn="ctr"/>
            <a:r>
              <a:rPr lang="en-US" sz="4200">
                <a:solidFill>
                  <a:schemeClr val="hlink"/>
                </a:solidFill>
              </a:rPr>
              <a:t/>
            </a:r>
            <a:br>
              <a:rPr lang="en-US" sz="4200">
                <a:solidFill>
                  <a:schemeClr val="hlink"/>
                </a:solidFill>
              </a:rPr>
            </a:br>
            <a:r>
              <a:rPr lang="en-US" sz="4200">
                <a:solidFill>
                  <a:schemeClr val="hlink"/>
                </a:solidFill>
              </a:rPr>
              <a:t/>
            </a:r>
            <a:br>
              <a:rPr lang="en-US" sz="4200">
                <a:solidFill>
                  <a:schemeClr val="hlink"/>
                </a:solidFill>
              </a:rPr>
            </a:br>
            <a:r>
              <a:rPr lang="en-US" sz="4200"/>
              <a:t/>
            </a:r>
            <a:br>
              <a:rPr lang="en-US" sz="4200"/>
            </a:br>
            <a:endParaRPr lang="en-US" sz="4200" b="1"/>
          </a:p>
        </p:txBody>
      </p:sp>
      <p:sp>
        <p:nvSpPr>
          <p:cNvPr id="527364" name="Rectangle 4"/>
          <p:cNvSpPr>
            <a:spLocks noGrp="1" noChangeArrowheads="1"/>
          </p:cNvSpPr>
          <p:nvPr>
            <p:ph type="title"/>
          </p:nvPr>
        </p:nvSpPr>
        <p:spPr>
          <a:xfrm>
            <a:off x="0" y="3429001"/>
            <a:ext cx="9144000" cy="3019425"/>
          </a:xfrm>
        </p:spPr>
        <p:txBody>
          <a:bodyPr/>
          <a:lstStyle/>
          <a:p>
            <a:pPr eaLnBrk="1" hangingPunct="1"/>
            <a:r>
              <a:rPr lang="en-US" sz="4800" b="0" dirty="0" smtClean="0">
                <a:latin typeface="Arial" charset="0"/>
              </a:rPr>
              <a:t>REAÇÃO ÁLCALI-AGREGADO </a:t>
            </a:r>
            <a:br>
              <a:rPr lang="en-US" sz="4800" b="0" dirty="0" smtClean="0">
                <a:latin typeface="Arial" charset="0"/>
              </a:rPr>
            </a:br>
            <a:r>
              <a:rPr lang="en-US" sz="4800" b="0" dirty="0" smtClean="0">
                <a:latin typeface="Arial" charset="0"/>
              </a:rPr>
              <a:t>(AAR)</a:t>
            </a:r>
            <a:br>
              <a:rPr lang="en-US" sz="4800" b="0" dirty="0" smtClean="0">
                <a:latin typeface="Arial" charset="0"/>
              </a:rPr>
            </a:br>
            <a:endParaRPr lang="en-US" sz="4800" dirty="0" smtClean="0">
              <a:latin typeface="Arial" charset="0"/>
            </a:endParaRPr>
          </a:p>
        </p:txBody>
      </p:sp>
      <p:sp>
        <p:nvSpPr>
          <p:cNvPr id="527365" name="Text Box 5"/>
          <p:cNvSpPr txBox="1">
            <a:spLocks noChangeArrowheads="1"/>
          </p:cNvSpPr>
          <p:nvPr/>
        </p:nvSpPr>
        <p:spPr bwMode="auto">
          <a:xfrm>
            <a:off x="778934" y="838201"/>
            <a:ext cx="7708900" cy="2677656"/>
          </a:xfrm>
          <a:prstGeom prst="rect">
            <a:avLst/>
          </a:prstGeom>
          <a:noFill/>
          <a:ln w="9525">
            <a:noFill/>
            <a:miter lim="800000"/>
            <a:headEnd/>
            <a:tailEnd/>
          </a:ln>
        </p:spPr>
        <p:txBody>
          <a:bodyPr>
            <a:spAutoFit/>
          </a:bodyPr>
          <a:lstStyle/>
          <a:p>
            <a:pPr algn="ctr">
              <a:spcBef>
                <a:spcPct val="50000"/>
              </a:spcBef>
            </a:pPr>
            <a:r>
              <a:rPr lang="en-US" sz="4800" b="1" dirty="0" smtClean="0">
                <a:latin typeface="Arial" charset="0"/>
              </a:rPr>
              <a:t>“CRESCIMENTO DE  CONCRETO”</a:t>
            </a:r>
            <a:endParaRPr lang="en-US" sz="4800" b="1" dirty="0">
              <a:latin typeface="Arial" charset="0"/>
            </a:endParaRPr>
          </a:p>
          <a:p>
            <a:pPr algn="ctr">
              <a:spcBef>
                <a:spcPct val="50000"/>
              </a:spcBef>
            </a:pPr>
            <a:r>
              <a:rPr lang="en-US" sz="4800" b="1" dirty="0" err="1" smtClean="0">
                <a:latin typeface="Arial" charset="0"/>
              </a:rPr>
              <a:t>Barragem</a:t>
            </a:r>
            <a:r>
              <a:rPr lang="en-US" sz="4800" b="1" dirty="0" smtClean="0">
                <a:latin typeface="Arial" charset="0"/>
              </a:rPr>
              <a:t> Hill </a:t>
            </a:r>
            <a:r>
              <a:rPr lang="en-US" sz="4800" b="1" dirty="0">
                <a:latin typeface="Arial" charset="0"/>
              </a:rPr>
              <a:t>Dam, LRN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27365"/>
                                        </p:tgtEl>
                                        <p:attrNameLst>
                                          <p:attrName>style.visibility</p:attrName>
                                        </p:attrNameLst>
                                      </p:cBhvr>
                                      <p:to>
                                        <p:strVal val="visible"/>
                                      </p:to>
                                    </p:set>
                                  </p:childTnLst>
                                  <p:subTnLst>
                                    <p:set>
                                      <p:cBhvr override="childStyle">
                                        <p:cTn dur="1" fill="hold" display="0" masterRel="nextClick" afterEffect="1"/>
                                        <p:tgtEl>
                                          <p:spTgt spid="52736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273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7364" grpId="0" autoUpdateAnimBg="0"/>
      <p:bldP spid="527365"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295400" y="304800"/>
            <a:ext cx="6211711" cy="960438"/>
          </a:xfrm>
        </p:spPr>
        <p:txBody>
          <a:bodyPr/>
          <a:lstStyle/>
          <a:p>
            <a:pPr eaLnBrk="1" hangingPunct="1"/>
            <a:r>
              <a:rPr lang="en-US" sz="5700" b="0" dirty="0" smtClean="0"/>
              <a:t>O </a:t>
            </a:r>
            <a:r>
              <a:rPr lang="en-US" sz="5700" b="0" dirty="0" err="1" smtClean="0"/>
              <a:t>Que</a:t>
            </a:r>
            <a:r>
              <a:rPr lang="en-US" sz="5700" b="0" dirty="0" smtClean="0"/>
              <a:t> </a:t>
            </a:r>
            <a:r>
              <a:rPr lang="en-US" sz="5700" b="0" dirty="0" err="1" smtClean="0"/>
              <a:t>é</a:t>
            </a:r>
            <a:r>
              <a:rPr lang="en-US" sz="5700" b="0" dirty="0" smtClean="0"/>
              <a:t> AAR ?</a:t>
            </a:r>
          </a:p>
        </p:txBody>
      </p:sp>
      <p:sp>
        <p:nvSpPr>
          <p:cNvPr id="529411" name="Rectangle 3"/>
          <p:cNvSpPr>
            <a:spLocks noGrp="1" noChangeArrowheads="1"/>
          </p:cNvSpPr>
          <p:nvPr>
            <p:ph type="body" idx="1"/>
          </p:nvPr>
        </p:nvSpPr>
        <p:spPr>
          <a:xfrm>
            <a:off x="152400" y="1600200"/>
            <a:ext cx="8786989" cy="4738687"/>
          </a:xfrm>
        </p:spPr>
        <p:txBody>
          <a:bodyPr/>
          <a:lstStyle/>
          <a:p>
            <a:pPr eaLnBrk="1" hangingPunct="1"/>
            <a:r>
              <a:rPr lang="en-US" sz="2800" dirty="0" err="1" smtClean="0"/>
              <a:t>Reação</a:t>
            </a:r>
            <a:r>
              <a:rPr lang="en-US" sz="2800" dirty="0" smtClean="0"/>
              <a:t> </a:t>
            </a:r>
            <a:r>
              <a:rPr lang="en-US" sz="2800" dirty="0" err="1" smtClean="0"/>
              <a:t>química</a:t>
            </a:r>
            <a:r>
              <a:rPr lang="en-US" sz="2800" dirty="0" smtClean="0"/>
              <a:t> </a:t>
            </a:r>
            <a:r>
              <a:rPr lang="en-US" sz="2800" dirty="0" err="1" smtClean="0"/>
              <a:t>quando</a:t>
            </a:r>
            <a:r>
              <a:rPr lang="en-US" sz="2800" dirty="0" smtClean="0"/>
              <a:t> do </a:t>
            </a:r>
            <a:r>
              <a:rPr lang="en-US" sz="2800" dirty="0" err="1" smtClean="0"/>
              <a:t>endurecimento</a:t>
            </a:r>
            <a:r>
              <a:rPr lang="en-US" sz="2800" dirty="0" smtClean="0"/>
              <a:t> do </a:t>
            </a:r>
            <a:r>
              <a:rPr lang="en-US" sz="2800" dirty="0" err="1" smtClean="0"/>
              <a:t>concreto</a:t>
            </a:r>
            <a:r>
              <a:rPr lang="en-US" sz="2800" dirty="0" smtClean="0"/>
              <a:t> entre </a:t>
            </a:r>
            <a:r>
              <a:rPr lang="en-US" sz="2800" dirty="0" err="1" smtClean="0"/>
              <a:t>íons</a:t>
            </a:r>
            <a:r>
              <a:rPr lang="en-US" sz="2800" dirty="0" smtClean="0"/>
              <a:t> </a:t>
            </a:r>
            <a:r>
              <a:rPr lang="en-US" sz="2800" dirty="0" err="1" smtClean="0"/>
              <a:t>hidróxis</a:t>
            </a:r>
            <a:r>
              <a:rPr lang="en-US" sz="2800" dirty="0" smtClean="0"/>
              <a:t> de </a:t>
            </a:r>
            <a:r>
              <a:rPr lang="en-US" sz="2800" dirty="0" err="1" smtClean="0"/>
              <a:t>concreto</a:t>
            </a:r>
            <a:r>
              <a:rPr lang="en-US" sz="2800" dirty="0" smtClean="0"/>
              <a:t> </a:t>
            </a:r>
            <a:r>
              <a:rPr lang="en-US" sz="2800" dirty="0" err="1" smtClean="0"/>
              <a:t>na</a:t>
            </a:r>
            <a:r>
              <a:rPr lang="en-US" sz="2800" dirty="0" smtClean="0"/>
              <a:t> </a:t>
            </a:r>
            <a:r>
              <a:rPr lang="en-US" sz="2800" dirty="0" err="1" smtClean="0"/>
              <a:t>calda</a:t>
            </a:r>
            <a:r>
              <a:rPr lang="en-US" sz="2800" dirty="0" smtClean="0"/>
              <a:t> de </a:t>
            </a:r>
            <a:r>
              <a:rPr lang="en-US" sz="2800" dirty="0" err="1" smtClean="0"/>
              <a:t>concreto</a:t>
            </a:r>
            <a:r>
              <a:rPr lang="en-US" sz="2800" dirty="0" smtClean="0"/>
              <a:t> e </a:t>
            </a:r>
            <a:r>
              <a:rPr lang="en-US" sz="2800" dirty="0" err="1" smtClean="0"/>
              <a:t>álcalis</a:t>
            </a:r>
            <a:r>
              <a:rPr lang="en-US" sz="2800" dirty="0" smtClean="0"/>
              <a:t> do </a:t>
            </a:r>
            <a:r>
              <a:rPr lang="en-US" sz="2800" dirty="0" err="1" smtClean="0"/>
              <a:t>cimento</a:t>
            </a:r>
            <a:r>
              <a:rPr lang="en-US" sz="2800" dirty="0" smtClean="0"/>
              <a:t> Portland com </a:t>
            </a:r>
            <a:r>
              <a:rPr lang="en-US" sz="2800" dirty="0" err="1" smtClean="0"/>
              <a:t>certas</a:t>
            </a:r>
            <a:r>
              <a:rPr lang="en-US" sz="2800" dirty="0" smtClean="0"/>
              <a:t> </a:t>
            </a:r>
            <a:r>
              <a:rPr lang="en-US" sz="2800" dirty="0" err="1" smtClean="0"/>
              <a:t>fases</a:t>
            </a:r>
            <a:r>
              <a:rPr lang="en-US" sz="2800" dirty="0" smtClean="0"/>
              <a:t> </a:t>
            </a:r>
            <a:r>
              <a:rPr lang="en-US" sz="2800" dirty="0" err="1" smtClean="0"/>
              <a:t>minerais</a:t>
            </a:r>
            <a:r>
              <a:rPr lang="en-US" sz="2800" dirty="0" smtClean="0"/>
              <a:t> no </a:t>
            </a:r>
            <a:r>
              <a:rPr lang="en-US" sz="2800" dirty="0" err="1" smtClean="0"/>
              <a:t>agregado</a:t>
            </a:r>
            <a:r>
              <a:rPr lang="en-US" sz="2800" dirty="0" smtClean="0"/>
              <a:t> </a:t>
            </a:r>
            <a:r>
              <a:rPr lang="en-US" sz="2800" dirty="0" err="1" smtClean="0"/>
              <a:t>médio</a:t>
            </a:r>
            <a:r>
              <a:rPr lang="en-US" sz="2800" dirty="0" smtClean="0"/>
              <a:t> </a:t>
            </a:r>
            <a:r>
              <a:rPr lang="en-US" sz="2800" dirty="0" err="1" smtClean="0"/>
              <a:t>ou</a:t>
            </a:r>
            <a:r>
              <a:rPr lang="en-US" sz="2800" dirty="0" smtClean="0"/>
              <a:t> </a:t>
            </a:r>
            <a:r>
              <a:rPr lang="en-US" sz="2800" dirty="0" err="1" smtClean="0"/>
              <a:t>fino</a:t>
            </a:r>
            <a:r>
              <a:rPr lang="en-US" sz="2800" dirty="0" smtClean="0"/>
              <a:t>.</a:t>
            </a:r>
          </a:p>
          <a:p>
            <a:pPr eaLnBrk="1" hangingPunct="1">
              <a:buFont typeface="ZapfDingbats" pitchFamily="82" charset="2"/>
              <a:buNone/>
            </a:pPr>
            <a:endParaRPr lang="en-US" sz="1200" dirty="0" smtClean="0"/>
          </a:p>
          <a:p>
            <a:pPr eaLnBrk="1" hangingPunct="1"/>
            <a:r>
              <a:rPr lang="en-US" sz="2800" dirty="0" smtClean="0"/>
              <a:t>Com o </a:t>
            </a:r>
            <a:r>
              <a:rPr lang="en-US" sz="2800" dirty="0" err="1" smtClean="0"/>
              <a:t>passar</a:t>
            </a:r>
            <a:r>
              <a:rPr lang="en-US" sz="2800" dirty="0" smtClean="0"/>
              <a:t> do tempo, </a:t>
            </a:r>
            <a:r>
              <a:rPr lang="en-US" sz="2800" dirty="0" err="1" smtClean="0"/>
              <a:t>esta</a:t>
            </a:r>
            <a:r>
              <a:rPr lang="en-US" sz="2800" dirty="0" smtClean="0"/>
              <a:t> </a:t>
            </a:r>
            <a:r>
              <a:rPr lang="en-US" sz="2800" dirty="0" err="1" smtClean="0"/>
              <a:t>reação</a:t>
            </a:r>
            <a:r>
              <a:rPr lang="en-US" sz="2800" dirty="0" smtClean="0"/>
              <a:t> </a:t>
            </a:r>
            <a:r>
              <a:rPr lang="en-US" sz="2800" dirty="0" err="1" smtClean="0"/>
              <a:t>causa</a:t>
            </a:r>
            <a:r>
              <a:rPr lang="en-US" sz="2800" dirty="0" smtClean="0"/>
              <a:t> </a:t>
            </a:r>
            <a:r>
              <a:rPr lang="en-US" sz="2800" dirty="0" err="1" smtClean="0"/>
              <a:t>uma</a:t>
            </a:r>
            <a:r>
              <a:rPr lang="en-US" sz="2800" dirty="0" smtClean="0"/>
              <a:t> </a:t>
            </a:r>
            <a:r>
              <a:rPr lang="en-US" sz="2800" dirty="0" err="1" smtClean="0"/>
              <a:t>expansão</a:t>
            </a:r>
            <a:r>
              <a:rPr lang="en-US" sz="2800" dirty="0" smtClean="0"/>
              <a:t> do </a:t>
            </a:r>
            <a:r>
              <a:rPr lang="en-US" sz="2800" dirty="0" err="1" smtClean="0"/>
              <a:t>concreto</a:t>
            </a:r>
            <a:r>
              <a:rPr lang="en-US" sz="2800" dirty="0" smtClean="0"/>
              <a:t> e </a:t>
            </a:r>
            <a:r>
              <a:rPr lang="en-US" sz="2800" dirty="0" err="1" smtClean="0"/>
              <a:t>fissuramento</a:t>
            </a:r>
            <a:r>
              <a:rPr lang="en-US" sz="2800" dirty="0" smtClean="0"/>
              <a:t> da pasta de </a:t>
            </a:r>
            <a:r>
              <a:rPr lang="en-US" sz="2800" dirty="0" err="1" smtClean="0"/>
              <a:t>cimento</a:t>
            </a:r>
            <a:r>
              <a:rPr lang="en-US" sz="2800" dirty="0" smtClean="0"/>
              <a:t> e dos </a:t>
            </a:r>
            <a:r>
              <a:rPr lang="en-US" sz="2800" dirty="0" err="1" smtClean="0"/>
              <a:t>agregados</a:t>
            </a:r>
            <a:r>
              <a:rPr lang="en-US" sz="2800" dirty="0" smtClean="0"/>
              <a:t>, </a:t>
            </a:r>
            <a:r>
              <a:rPr lang="en-US" sz="2800" dirty="0" err="1" smtClean="0"/>
              <a:t>caso</a:t>
            </a:r>
            <a:r>
              <a:rPr lang="en-US" sz="2800" dirty="0" smtClean="0"/>
              <a:t> </a:t>
            </a:r>
            <a:r>
              <a:rPr lang="en-US" sz="2800" dirty="0" err="1" smtClean="0"/>
              <a:t>esta</a:t>
            </a:r>
            <a:r>
              <a:rPr lang="en-US" sz="2800" dirty="0" smtClean="0"/>
              <a:t> </a:t>
            </a:r>
            <a:r>
              <a:rPr lang="en-US" sz="2800" dirty="0" err="1" smtClean="0"/>
              <a:t>não</a:t>
            </a:r>
            <a:r>
              <a:rPr lang="en-US" sz="2800" dirty="0" smtClean="0"/>
              <a:t> </a:t>
            </a:r>
            <a:r>
              <a:rPr lang="en-US" sz="2800" dirty="0" err="1" smtClean="0"/>
              <a:t>seja</a:t>
            </a:r>
            <a:r>
              <a:rPr lang="en-US" sz="2800" dirty="0" smtClean="0"/>
              <a:t> </a:t>
            </a:r>
            <a:r>
              <a:rPr lang="en-US" sz="2800" dirty="0" err="1" smtClean="0"/>
              <a:t>restrita</a:t>
            </a:r>
            <a:r>
              <a:rPr lang="en-US" sz="2800" dirty="0" smtClean="0"/>
              <a:t>, </a:t>
            </a:r>
            <a:r>
              <a:rPr lang="en-US" sz="2800" dirty="0" err="1" smtClean="0"/>
              <a:t>ou</a:t>
            </a:r>
            <a:r>
              <a:rPr lang="en-US" sz="2800" dirty="0" smtClean="0"/>
              <a:t> o </a:t>
            </a:r>
            <a:r>
              <a:rPr lang="en-US" sz="2800" dirty="0" err="1" smtClean="0"/>
              <a:t>desenvolvimento</a:t>
            </a:r>
            <a:r>
              <a:rPr lang="en-US" sz="2800" dirty="0" smtClean="0"/>
              <a:t> de </a:t>
            </a:r>
            <a:r>
              <a:rPr lang="en-US" sz="2800" dirty="0" err="1" smtClean="0"/>
              <a:t>grande</a:t>
            </a:r>
            <a:r>
              <a:rPr lang="en-US" sz="2800" dirty="0" smtClean="0"/>
              <a:t> </a:t>
            </a:r>
            <a:r>
              <a:rPr lang="en-US" sz="2800" dirty="0" err="1" smtClean="0"/>
              <a:t>forças</a:t>
            </a:r>
            <a:r>
              <a:rPr lang="en-US" sz="2800" dirty="0" smtClean="0"/>
              <a:t> de </a:t>
            </a:r>
            <a:r>
              <a:rPr lang="en-US" sz="2800" dirty="0" err="1" smtClean="0"/>
              <a:t>compressão</a:t>
            </a:r>
            <a:r>
              <a:rPr lang="en-US" sz="2800" dirty="0" smtClean="0"/>
              <a:t>, </a:t>
            </a:r>
            <a:r>
              <a:rPr lang="en-US" sz="2800" dirty="0" err="1" smtClean="0"/>
              <a:t>caso</a:t>
            </a:r>
            <a:r>
              <a:rPr lang="en-US" sz="2800" dirty="0" smtClean="0"/>
              <a:t> </a:t>
            </a:r>
            <a:r>
              <a:rPr lang="en-US" sz="2800" dirty="0" err="1" smtClean="0"/>
              <a:t>seja</a:t>
            </a:r>
            <a:r>
              <a:rPr lang="en-US" sz="2800" dirty="0" smtClean="0"/>
              <a:t> </a:t>
            </a:r>
            <a:r>
              <a:rPr lang="en-US" sz="2800" dirty="0" err="1" smtClean="0"/>
              <a:t>restrito</a:t>
            </a:r>
            <a:r>
              <a:rPr lang="en-US" sz="2800" dirty="0" smtClean="0"/>
              <a:t>. </a:t>
            </a:r>
          </a:p>
          <a:p>
            <a:pPr eaLnBrk="1" hangingPunct="1">
              <a:buFont typeface="ZapfDingbats" pitchFamily="82" charset="2"/>
              <a:buNone/>
            </a:pPr>
            <a:endParaRPr lang="en-US" sz="2800"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294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294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411"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0434" name="Rectangle 2"/>
          <p:cNvSpPr>
            <a:spLocks noGrp="1" noChangeArrowheads="1"/>
          </p:cNvSpPr>
          <p:nvPr>
            <p:ph type="title"/>
          </p:nvPr>
        </p:nvSpPr>
        <p:spPr>
          <a:xfrm>
            <a:off x="-358422" y="0"/>
            <a:ext cx="9502422" cy="1828800"/>
          </a:xfrm>
        </p:spPr>
        <p:txBody>
          <a:bodyPr/>
          <a:lstStyle/>
          <a:p>
            <a:pPr eaLnBrk="1" hangingPunct="1"/>
            <a:r>
              <a:rPr lang="en-US" sz="4800" b="0" dirty="0" err="1" smtClean="0">
                <a:latin typeface="Arial" charset="0"/>
              </a:rPr>
              <a:t>Dois</a:t>
            </a:r>
            <a:r>
              <a:rPr lang="en-US" sz="4800" b="0" dirty="0" smtClean="0">
                <a:latin typeface="Arial" charset="0"/>
              </a:rPr>
              <a:t> </a:t>
            </a:r>
            <a:r>
              <a:rPr lang="en-US" sz="4800" b="0" dirty="0" err="1" smtClean="0">
                <a:latin typeface="Arial" charset="0"/>
              </a:rPr>
              <a:t>principais</a:t>
            </a:r>
            <a:r>
              <a:rPr lang="en-US" sz="4800" b="0" dirty="0" smtClean="0">
                <a:latin typeface="Arial" charset="0"/>
              </a:rPr>
              <a:t> </a:t>
            </a:r>
            <a:r>
              <a:rPr lang="en-US" sz="4800" b="0" dirty="0" err="1" smtClean="0">
                <a:latin typeface="Arial" charset="0"/>
              </a:rPr>
              <a:t>tipos</a:t>
            </a:r>
            <a:r>
              <a:rPr lang="en-US" sz="4800" b="0" dirty="0" smtClean="0">
                <a:latin typeface="Arial" charset="0"/>
              </a:rPr>
              <a:t> de AAR</a:t>
            </a:r>
            <a:br>
              <a:rPr lang="en-US" sz="4800" b="0" dirty="0" smtClean="0">
                <a:latin typeface="Arial" charset="0"/>
              </a:rPr>
            </a:br>
            <a:r>
              <a:rPr lang="en-US" sz="4800" b="0" dirty="0" smtClean="0">
                <a:latin typeface="Arial" charset="0"/>
              </a:rPr>
              <a:t>ASR e ACR</a:t>
            </a:r>
          </a:p>
        </p:txBody>
      </p:sp>
      <p:sp>
        <p:nvSpPr>
          <p:cNvPr id="530435" name="Rectangle 3"/>
          <p:cNvSpPr>
            <a:spLocks noGrp="1" noChangeArrowheads="1"/>
          </p:cNvSpPr>
          <p:nvPr>
            <p:ph type="body" idx="1"/>
          </p:nvPr>
        </p:nvSpPr>
        <p:spPr>
          <a:xfrm>
            <a:off x="-622300" y="3962400"/>
            <a:ext cx="9766300" cy="2413000"/>
          </a:xfrm>
        </p:spPr>
        <p:txBody>
          <a:bodyPr/>
          <a:lstStyle/>
          <a:p>
            <a:pPr lvl="1" eaLnBrk="1" hangingPunct="1">
              <a:buFont typeface="ZapfDingbats" pitchFamily="82" charset="2"/>
              <a:buNone/>
            </a:pPr>
            <a:endParaRPr lang="en-US" sz="900" dirty="0" smtClean="0">
              <a:latin typeface="Arial" charset="0"/>
            </a:endParaRPr>
          </a:p>
          <a:p>
            <a:pPr lvl="2" eaLnBrk="1" hangingPunct="1"/>
            <a:r>
              <a:rPr lang="en-US" sz="4000" dirty="0" smtClean="0">
                <a:latin typeface="Arial" charset="0"/>
              </a:rPr>
              <a:t>ACR</a:t>
            </a:r>
            <a:r>
              <a:rPr lang="en-US" sz="3200" dirty="0" smtClean="0">
                <a:latin typeface="Arial" charset="0"/>
              </a:rPr>
              <a:t> </a:t>
            </a:r>
            <a:r>
              <a:rPr lang="en-US" sz="3200" dirty="0" smtClean="0">
                <a:latin typeface="Arial" charset="0"/>
              </a:rPr>
              <a:t>(</a:t>
            </a:r>
            <a:r>
              <a:rPr lang="en-US" sz="3200" dirty="0" err="1" smtClean="0">
                <a:latin typeface="Arial" charset="0"/>
              </a:rPr>
              <a:t>Reação</a:t>
            </a:r>
            <a:r>
              <a:rPr lang="en-US" sz="3200" dirty="0" smtClean="0">
                <a:latin typeface="Arial" charset="0"/>
              </a:rPr>
              <a:t> </a:t>
            </a:r>
            <a:r>
              <a:rPr lang="en-US" sz="3200" dirty="0" err="1" smtClean="0">
                <a:latin typeface="Arial" charset="0"/>
              </a:rPr>
              <a:t>Álcali-Carbonato</a:t>
            </a:r>
            <a:r>
              <a:rPr lang="en-US" sz="3200" dirty="0" smtClean="0">
                <a:latin typeface="Arial" charset="0"/>
              </a:rPr>
              <a:t>)</a:t>
            </a:r>
            <a:endParaRPr lang="en-US" sz="3200" dirty="0" smtClean="0">
              <a:latin typeface="Arial" charset="0"/>
            </a:endParaRPr>
          </a:p>
          <a:p>
            <a:pPr lvl="3" eaLnBrk="1" hangingPunct="1"/>
            <a:r>
              <a:rPr lang="en-US" sz="2800" dirty="0" err="1" smtClean="0">
                <a:latin typeface="Arial" charset="0"/>
              </a:rPr>
              <a:t>Reação</a:t>
            </a:r>
            <a:r>
              <a:rPr lang="en-US" sz="2800" dirty="0" smtClean="0">
                <a:latin typeface="Arial" charset="0"/>
              </a:rPr>
              <a:t> entre </a:t>
            </a:r>
            <a:r>
              <a:rPr lang="en-US" sz="2800" dirty="0" err="1" smtClean="0">
                <a:latin typeface="Arial" charset="0"/>
              </a:rPr>
              <a:t>os</a:t>
            </a:r>
            <a:r>
              <a:rPr lang="en-US" sz="2800" dirty="0" smtClean="0">
                <a:latin typeface="Arial" charset="0"/>
              </a:rPr>
              <a:t> </a:t>
            </a:r>
            <a:r>
              <a:rPr lang="en-US" sz="2800" dirty="0" err="1" smtClean="0">
                <a:latin typeface="Arial" charset="0"/>
              </a:rPr>
              <a:t>hidróxidos</a:t>
            </a:r>
            <a:r>
              <a:rPr lang="en-US" sz="2800" dirty="0" smtClean="0">
                <a:latin typeface="Arial" charset="0"/>
              </a:rPr>
              <a:t> de </a:t>
            </a:r>
            <a:r>
              <a:rPr lang="en-US" sz="2800" dirty="0" err="1" smtClean="0">
                <a:latin typeface="Arial" charset="0"/>
              </a:rPr>
              <a:t>álcali</a:t>
            </a:r>
            <a:r>
              <a:rPr lang="en-US" sz="2800" dirty="0" smtClean="0">
                <a:latin typeface="Arial" charset="0"/>
              </a:rPr>
              <a:t> </a:t>
            </a:r>
            <a:r>
              <a:rPr lang="en-US" sz="2800" dirty="0" err="1" smtClean="0">
                <a:latin typeface="Arial" charset="0"/>
              </a:rPr>
              <a:t>em</a:t>
            </a:r>
            <a:r>
              <a:rPr lang="en-US" sz="2800" dirty="0" smtClean="0">
                <a:latin typeface="Arial" charset="0"/>
              </a:rPr>
              <a:t> </a:t>
            </a:r>
            <a:r>
              <a:rPr lang="en-US" sz="2800" dirty="0" err="1" smtClean="0">
                <a:latin typeface="Arial" charset="0"/>
              </a:rPr>
              <a:t>cimento</a:t>
            </a:r>
            <a:r>
              <a:rPr lang="en-US" sz="2800" dirty="0" smtClean="0">
                <a:latin typeface="Arial" charset="0"/>
              </a:rPr>
              <a:t> Portland e </a:t>
            </a:r>
            <a:r>
              <a:rPr lang="en-US" sz="2800" dirty="0" err="1" smtClean="0">
                <a:latin typeface="Arial" charset="0"/>
              </a:rPr>
              <a:t>certos</a:t>
            </a:r>
            <a:r>
              <a:rPr lang="en-US" sz="2800" dirty="0" smtClean="0">
                <a:latin typeface="Arial" charset="0"/>
              </a:rPr>
              <a:t> </a:t>
            </a:r>
            <a:r>
              <a:rPr lang="en-US" sz="2800" dirty="0" err="1" smtClean="0">
                <a:latin typeface="Arial" charset="0"/>
              </a:rPr>
              <a:t>agregados</a:t>
            </a:r>
            <a:r>
              <a:rPr lang="en-US" sz="2800" dirty="0" smtClean="0">
                <a:latin typeface="Arial" charset="0"/>
              </a:rPr>
              <a:t> de </a:t>
            </a:r>
            <a:r>
              <a:rPr lang="en-US" sz="2800" dirty="0" err="1" smtClean="0">
                <a:latin typeface="Arial" charset="0"/>
              </a:rPr>
              <a:t>rochas</a:t>
            </a:r>
            <a:r>
              <a:rPr lang="en-US" sz="2800" dirty="0" smtClean="0">
                <a:latin typeface="Arial" charset="0"/>
              </a:rPr>
              <a:t> </a:t>
            </a:r>
            <a:r>
              <a:rPr lang="en-US" sz="2800" dirty="0" err="1" smtClean="0">
                <a:latin typeface="Arial" charset="0"/>
              </a:rPr>
              <a:t>calcárias</a:t>
            </a:r>
            <a:r>
              <a:rPr lang="en-US" sz="2800" dirty="0" smtClean="0">
                <a:latin typeface="Arial" charset="0"/>
              </a:rPr>
              <a:t> </a:t>
            </a:r>
            <a:r>
              <a:rPr lang="en-US" sz="2800" dirty="0" err="1" smtClean="0">
                <a:latin typeface="Arial" charset="0"/>
              </a:rPr>
              <a:t>dolomíticas</a:t>
            </a:r>
            <a:r>
              <a:rPr lang="en-US" sz="2800" dirty="0" smtClean="0">
                <a:latin typeface="Arial" charset="0"/>
              </a:rPr>
              <a:t>.</a:t>
            </a:r>
          </a:p>
          <a:p>
            <a:pPr eaLnBrk="1" hangingPunct="1">
              <a:buFont typeface="ZapfDingbats" pitchFamily="82" charset="2"/>
              <a:buNone/>
            </a:pPr>
            <a:endParaRPr lang="en-US" sz="2800" dirty="0" smtClean="0">
              <a:latin typeface="Arial" charset="0"/>
            </a:endParaRPr>
          </a:p>
        </p:txBody>
      </p:sp>
      <p:sp>
        <p:nvSpPr>
          <p:cNvPr id="530436" name="Rectangle 4"/>
          <p:cNvSpPr>
            <a:spLocks noChangeArrowheads="1"/>
          </p:cNvSpPr>
          <p:nvPr/>
        </p:nvSpPr>
        <p:spPr bwMode="auto">
          <a:xfrm>
            <a:off x="-685800" y="1371600"/>
            <a:ext cx="9829800" cy="4749800"/>
          </a:xfrm>
          <a:prstGeom prst="rect">
            <a:avLst/>
          </a:prstGeom>
          <a:noFill/>
          <a:ln w="9525">
            <a:noFill/>
            <a:miter lim="800000"/>
            <a:headEnd/>
            <a:tailEnd/>
          </a:ln>
        </p:spPr>
        <p:txBody>
          <a:bodyPr/>
          <a:lstStyle/>
          <a:p>
            <a:pPr marL="742950" lvl="1" indent="-285750">
              <a:spcBef>
                <a:spcPct val="20000"/>
              </a:spcBef>
              <a:buClr>
                <a:srgbClr val="66FF66"/>
              </a:buClr>
              <a:buSzPct val="79000"/>
              <a:buFont typeface="ZapfDingbats" pitchFamily="82" charset="2"/>
              <a:buChar char="l"/>
            </a:pPr>
            <a:endParaRPr lang="en-US" sz="800" b="1" dirty="0">
              <a:solidFill>
                <a:schemeClr val="tx1"/>
              </a:solidFill>
              <a:latin typeface="Arial" charset="0"/>
            </a:endParaRPr>
          </a:p>
          <a:p>
            <a:pPr marL="1143000" lvl="2" indent="-228600">
              <a:spcBef>
                <a:spcPct val="20000"/>
              </a:spcBef>
              <a:buClr>
                <a:srgbClr val="FF6600"/>
              </a:buClr>
              <a:buSzPct val="79000"/>
              <a:buFont typeface="ZapfDingbats" pitchFamily="82" charset="2"/>
              <a:buChar char="n"/>
            </a:pPr>
            <a:r>
              <a:rPr lang="en-US" sz="4000" b="1" dirty="0">
                <a:solidFill>
                  <a:schemeClr val="tx1"/>
                </a:solidFill>
                <a:latin typeface="Arial" charset="0"/>
              </a:rPr>
              <a:t>ASR</a:t>
            </a:r>
            <a:r>
              <a:rPr lang="en-US" sz="3200" b="1" dirty="0">
                <a:solidFill>
                  <a:schemeClr val="tx1"/>
                </a:solidFill>
                <a:latin typeface="Arial" charset="0"/>
              </a:rPr>
              <a:t> </a:t>
            </a:r>
            <a:r>
              <a:rPr lang="en-US" sz="3200" b="1" dirty="0" smtClean="0">
                <a:solidFill>
                  <a:schemeClr val="tx1"/>
                </a:solidFill>
                <a:latin typeface="Arial" charset="0"/>
              </a:rPr>
              <a:t>(</a:t>
            </a:r>
            <a:r>
              <a:rPr lang="en-US" sz="3200" b="1" dirty="0" err="1" smtClean="0">
                <a:solidFill>
                  <a:schemeClr val="tx1"/>
                </a:solidFill>
                <a:latin typeface="Arial" charset="0"/>
              </a:rPr>
              <a:t>Reação</a:t>
            </a:r>
            <a:r>
              <a:rPr lang="en-US" sz="3200" b="1" dirty="0" smtClean="0">
                <a:solidFill>
                  <a:schemeClr val="tx1"/>
                </a:solidFill>
                <a:latin typeface="Arial" charset="0"/>
              </a:rPr>
              <a:t> </a:t>
            </a:r>
            <a:r>
              <a:rPr lang="en-US" sz="3200" b="1" dirty="0" err="1" smtClean="0">
                <a:solidFill>
                  <a:schemeClr val="tx1"/>
                </a:solidFill>
                <a:latin typeface="Arial" charset="0"/>
              </a:rPr>
              <a:t>Álcali</a:t>
            </a:r>
            <a:r>
              <a:rPr lang="en-US" sz="3200" b="1" dirty="0" smtClean="0">
                <a:solidFill>
                  <a:schemeClr val="tx1"/>
                </a:solidFill>
                <a:latin typeface="Arial" charset="0"/>
              </a:rPr>
              <a:t>-Silica) </a:t>
            </a:r>
            <a:r>
              <a:rPr lang="en-US" sz="3200" b="1" dirty="0">
                <a:solidFill>
                  <a:schemeClr val="tx1"/>
                </a:solidFill>
                <a:latin typeface="Arial" charset="0"/>
              </a:rPr>
              <a:t>– </a:t>
            </a:r>
            <a:r>
              <a:rPr lang="en-US" sz="3200" b="1" dirty="0" err="1"/>
              <a:t>M</a:t>
            </a:r>
            <a:r>
              <a:rPr lang="en-US" sz="3200" b="1" dirty="0" err="1" smtClean="0">
                <a:solidFill>
                  <a:schemeClr val="tx1"/>
                </a:solidFill>
                <a:latin typeface="Arial" charset="0"/>
              </a:rPr>
              <a:t>ais</a:t>
            </a:r>
            <a:r>
              <a:rPr lang="en-US" sz="3200" b="1" dirty="0" smtClean="0">
                <a:solidFill>
                  <a:schemeClr val="tx1"/>
                </a:solidFill>
                <a:latin typeface="Arial" charset="0"/>
              </a:rPr>
              <a:t> </a:t>
            </a:r>
            <a:r>
              <a:rPr lang="en-US" sz="3200" b="1" dirty="0" err="1" smtClean="0">
                <a:solidFill>
                  <a:schemeClr val="tx1"/>
                </a:solidFill>
                <a:latin typeface="Arial" charset="0"/>
              </a:rPr>
              <a:t>Comum</a:t>
            </a:r>
            <a:endParaRPr lang="en-US" sz="3200" b="1" dirty="0">
              <a:solidFill>
                <a:schemeClr val="tx1"/>
              </a:solidFill>
              <a:latin typeface="Arial" charset="0"/>
            </a:endParaRPr>
          </a:p>
          <a:p>
            <a:pPr marL="1600200" lvl="3" indent="-228600">
              <a:spcBef>
                <a:spcPct val="20000"/>
              </a:spcBef>
              <a:buFontTx/>
              <a:buChar char="–"/>
            </a:pPr>
            <a:r>
              <a:rPr lang="en-US" sz="2800" dirty="0" err="1" smtClean="0">
                <a:solidFill>
                  <a:schemeClr val="tx1"/>
                </a:solidFill>
                <a:latin typeface="Arial" charset="0"/>
              </a:rPr>
              <a:t>Reação</a:t>
            </a:r>
            <a:r>
              <a:rPr lang="en-US" sz="2800" dirty="0" smtClean="0">
                <a:solidFill>
                  <a:schemeClr val="tx1"/>
                </a:solidFill>
                <a:latin typeface="Arial" charset="0"/>
              </a:rPr>
              <a:t> entre </a:t>
            </a:r>
            <a:r>
              <a:rPr lang="en-US" sz="2800" dirty="0" err="1" smtClean="0">
                <a:solidFill>
                  <a:schemeClr val="tx1"/>
                </a:solidFill>
                <a:latin typeface="Arial" charset="0"/>
              </a:rPr>
              <a:t>hidróxidos</a:t>
            </a:r>
            <a:r>
              <a:rPr lang="en-US" sz="2800" dirty="0" smtClean="0">
                <a:solidFill>
                  <a:schemeClr val="tx1"/>
                </a:solidFill>
                <a:latin typeface="Arial" charset="0"/>
              </a:rPr>
              <a:t> </a:t>
            </a:r>
            <a:r>
              <a:rPr lang="en-US" sz="2800" dirty="0" err="1" smtClean="0">
                <a:solidFill>
                  <a:schemeClr val="tx1"/>
                </a:solidFill>
                <a:latin typeface="Arial" charset="0"/>
              </a:rPr>
              <a:t>alcalinos</a:t>
            </a:r>
            <a:r>
              <a:rPr lang="en-US" sz="2800" dirty="0" smtClean="0">
                <a:solidFill>
                  <a:schemeClr val="tx1"/>
                </a:solidFill>
                <a:latin typeface="Arial" charset="0"/>
              </a:rPr>
              <a:t> no </a:t>
            </a:r>
            <a:r>
              <a:rPr lang="en-US" sz="2800" dirty="0" err="1" smtClean="0">
                <a:solidFill>
                  <a:schemeClr val="tx1"/>
                </a:solidFill>
                <a:latin typeface="Arial" charset="0"/>
              </a:rPr>
              <a:t>cimento</a:t>
            </a:r>
            <a:r>
              <a:rPr lang="en-US" sz="2800" dirty="0" smtClean="0">
                <a:solidFill>
                  <a:schemeClr val="tx1"/>
                </a:solidFill>
                <a:latin typeface="Arial" charset="0"/>
              </a:rPr>
              <a:t> </a:t>
            </a:r>
            <a:r>
              <a:rPr lang="en-US" sz="2800" dirty="0" smtClean="0"/>
              <a:t>Portland e </a:t>
            </a:r>
            <a:r>
              <a:rPr lang="en-US" sz="2800" dirty="0" err="1" smtClean="0"/>
              <a:t>certas</a:t>
            </a:r>
            <a:r>
              <a:rPr lang="en-US" sz="2800" dirty="0" smtClean="0"/>
              <a:t> </a:t>
            </a:r>
            <a:r>
              <a:rPr lang="en-US" sz="2800" dirty="0" err="1" smtClean="0"/>
              <a:t>rochas</a:t>
            </a:r>
            <a:r>
              <a:rPr lang="en-US" sz="2800" dirty="0" smtClean="0"/>
              <a:t> de </a:t>
            </a:r>
            <a:r>
              <a:rPr lang="en-US" sz="2800" dirty="0" err="1" smtClean="0"/>
              <a:t>silício</a:t>
            </a:r>
            <a:r>
              <a:rPr lang="en-US" sz="2800" dirty="0" smtClean="0"/>
              <a:t> </a:t>
            </a:r>
            <a:r>
              <a:rPr lang="en-US" sz="2800" dirty="0" err="1" smtClean="0"/>
              <a:t>tais</a:t>
            </a:r>
            <a:r>
              <a:rPr lang="en-US" sz="2800" dirty="0" smtClean="0"/>
              <a:t> </a:t>
            </a:r>
            <a:r>
              <a:rPr lang="en-US" sz="2800" dirty="0" err="1" smtClean="0"/>
              <a:t>como</a:t>
            </a:r>
            <a:r>
              <a:rPr lang="en-US" sz="2800" dirty="0" smtClean="0"/>
              <a:t> </a:t>
            </a:r>
            <a:r>
              <a:rPr lang="en-US" sz="2800" dirty="0" err="1" smtClean="0">
                <a:solidFill>
                  <a:schemeClr val="tx1"/>
                </a:solidFill>
                <a:latin typeface="Arial" charset="0"/>
              </a:rPr>
              <a:t>chert</a:t>
            </a:r>
            <a:r>
              <a:rPr lang="en-US" sz="2800" dirty="0">
                <a:solidFill>
                  <a:schemeClr val="tx1"/>
                </a:solidFill>
                <a:latin typeface="Arial" charset="0"/>
              </a:rPr>
              <a:t>, </a:t>
            </a:r>
            <a:r>
              <a:rPr lang="en-US" sz="2800" dirty="0" err="1" smtClean="0">
                <a:solidFill>
                  <a:schemeClr val="tx1"/>
                </a:solidFill>
                <a:latin typeface="Arial" charset="0"/>
              </a:rPr>
              <a:t>quartzo</a:t>
            </a:r>
            <a:r>
              <a:rPr lang="en-US" sz="2800" dirty="0" smtClean="0">
                <a:solidFill>
                  <a:schemeClr val="tx1"/>
                </a:solidFill>
                <a:latin typeface="Arial" charset="0"/>
              </a:rPr>
              <a:t> e </a:t>
            </a:r>
            <a:r>
              <a:rPr lang="en-US" sz="2800" dirty="0" err="1" smtClean="0">
                <a:solidFill>
                  <a:schemeClr val="tx1"/>
                </a:solidFill>
                <a:latin typeface="Arial" charset="0"/>
              </a:rPr>
              <a:t>vidro</a:t>
            </a:r>
            <a:r>
              <a:rPr lang="en-US" sz="2800" dirty="0" smtClean="0">
                <a:solidFill>
                  <a:schemeClr val="tx1"/>
                </a:solidFill>
                <a:latin typeface="Arial" charset="0"/>
              </a:rPr>
              <a:t> </a:t>
            </a:r>
            <a:r>
              <a:rPr lang="en-US" sz="2800" dirty="0" err="1" smtClean="0">
                <a:solidFill>
                  <a:schemeClr val="tx1"/>
                </a:solidFill>
                <a:latin typeface="Arial" charset="0"/>
              </a:rPr>
              <a:t>volcânico</a:t>
            </a:r>
            <a:r>
              <a:rPr lang="en-US" sz="2800" dirty="0" smtClean="0">
                <a:solidFill>
                  <a:schemeClr val="tx1"/>
                </a:solidFill>
                <a:latin typeface="Arial" charset="0"/>
              </a:rPr>
              <a:t> </a:t>
            </a:r>
            <a:r>
              <a:rPr lang="en-US" sz="2800" dirty="0" err="1" smtClean="0">
                <a:solidFill>
                  <a:schemeClr val="tx1"/>
                </a:solidFill>
                <a:latin typeface="Arial" charset="0"/>
              </a:rPr>
              <a:t>em</a:t>
            </a:r>
            <a:r>
              <a:rPr lang="en-US" sz="2800" dirty="0" smtClean="0">
                <a:solidFill>
                  <a:schemeClr val="tx1"/>
                </a:solidFill>
                <a:latin typeface="Arial" charset="0"/>
              </a:rPr>
              <a:t> </a:t>
            </a:r>
            <a:r>
              <a:rPr lang="en-US" sz="2800" dirty="0" err="1" smtClean="0">
                <a:solidFill>
                  <a:schemeClr val="tx1"/>
                </a:solidFill>
                <a:latin typeface="Arial" charset="0"/>
              </a:rPr>
              <a:t>alguns</a:t>
            </a:r>
            <a:r>
              <a:rPr lang="en-US" sz="2800" dirty="0" smtClean="0">
                <a:solidFill>
                  <a:schemeClr val="tx1"/>
                </a:solidFill>
                <a:latin typeface="Arial" charset="0"/>
              </a:rPr>
              <a:t> </a:t>
            </a:r>
            <a:r>
              <a:rPr lang="en-US" sz="2800" dirty="0" err="1" smtClean="0">
                <a:solidFill>
                  <a:schemeClr val="tx1"/>
                </a:solidFill>
                <a:latin typeface="Arial" charset="0"/>
              </a:rPr>
              <a:t>agregados</a:t>
            </a:r>
            <a:r>
              <a:rPr lang="en-US" sz="2800" dirty="0" smtClean="0">
                <a:solidFill>
                  <a:schemeClr val="tx1"/>
                </a:solidFill>
                <a:latin typeface="Arial" charset="0"/>
              </a:rPr>
              <a:t>. </a:t>
            </a:r>
            <a:endParaRPr lang="en-US" sz="2800" dirty="0">
              <a:solidFill>
                <a:schemeClr val="tx1"/>
              </a:solidFill>
              <a:latin typeface="Arial" charset="0"/>
            </a:endParaRPr>
          </a:p>
          <a:p>
            <a:pPr marL="342900" indent="-342900">
              <a:spcBef>
                <a:spcPct val="20000"/>
              </a:spcBef>
              <a:buClr>
                <a:schemeClr val="tx2"/>
              </a:buClr>
              <a:buSzPct val="75000"/>
              <a:buFont typeface="ZapfDingbats" pitchFamily="82" charset="2"/>
              <a:buNone/>
            </a:pPr>
            <a:endParaRPr lang="en-US" sz="2400" b="1" dirty="0">
              <a:solidFill>
                <a:schemeClr val="tx1"/>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304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30436"/>
                                        </p:tgtEl>
                                        <p:attrNameLst>
                                          <p:attrName>style.visibility</p:attrName>
                                        </p:attrNameLst>
                                      </p:cBhvr>
                                      <p:to>
                                        <p:strVal val="visible"/>
                                      </p:to>
                                    </p:set>
                                    <p:anim calcmode="lin" valueType="num">
                                      <p:cBhvr additive="base">
                                        <p:cTn id="11" dur="500" fill="hold"/>
                                        <p:tgtEl>
                                          <p:spTgt spid="530436"/>
                                        </p:tgtEl>
                                        <p:attrNameLst>
                                          <p:attrName>ppt_x</p:attrName>
                                        </p:attrNameLst>
                                      </p:cBhvr>
                                      <p:tavLst>
                                        <p:tav tm="0">
                                          <p:val>
                                            <p:strVal val="#ppt_x"/>
                                          </p:val>
                                        </p:tav>
                                        <p:tav tm="100000">
                                          <p:val>
                                            <p:strVal val="#ppt_x"/>
                                          </p:val>
                                        </p:tav>
                                      </p:tavLst>
                                    </p:anim>
                                    <p:anim calcmode="lin" valueType="num">
                                      <p:cBhvr additive="base">
                                        <p:cTn id="12" dur="500" fill="hold"/>
                                        <p:tgtEl>
                                          <p:spTgt spid="53043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30435">
                                            <p:txEl>
                                              <p:pRg st="1" end="1"/>
                                            </p:txEl>
                                          </p:spTgt>
                                        </p:tgtEl>
                                        <p:attrNameLst>
                                          <p:attrName>style.visibility</p:attrName>
                                        </p:attrNameLst>
                                      </p:cBhvr>
                                      <p:to>
                                        <p:strVal val="visible"/>
                                      </p:to>
                                    </p:set>
                                    <p:anim calcmode="lin" valueType="num">
                                      <p:cBhvr additive="base">
                                        <p:cTn id="17" dur="500" fill="hold"/>
                                        <p:tgtEl>
                                          <p:spTgt spid="530435">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30435">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30435">
                                            <p:txEl>
                                              <p:pRg st="2" end="2"/>
                                            </p:txEl>
                                          </p:spTgt>
                                        </p:tgtEl>
                                        <p:attrNameLst>
                                          <p:attrName>style.visibility</p:attrName>
                                        </p:attrNameLst>
                                      </p:cBhvr>
                                      <p:to>
                                        <p:strVal val="visible"/>
                                      </p:to>
                                    </p:set>
                                    <p:anim calcmode="lin" valueType="num">
                                      <p:cBhvr additive="base">
                                        <p:cTn id="21" dur="500" fill="hold"/>
                                        <p:tgtEl>
                                          <p:spTgt spid="530435">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3043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434" grpId="0" autoUpdateAnimBg="0"/>
      <p:bldP spid="530435" grpId="0" build="p" autoUpdateAnimBg="0"/>
      <p:bldP spid="530436"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1458" name="Rectangle 2"/>
          <p:cNvSpPr>
            <a:spLocks noGrp="1" noChangeArrowheads="1"/>
          </p:cNvSpPr>
          <p:nvPr>
            <p:ph type="title"/>
          </p:nvPr>
        </p:nvSpPr>
        <p:spPr>
          <a:xfrm>
            <a:off x="152400" y="152400"/>
            <a:ext cx="8763000" cy="793750"/>
          </a:xfrm>
        </p:spPr>
        <p:txBody>
          <a:bodyPr/>
          <a:lstStyle/>
          <a:p>
            <a:pPr eaLnBrk="1" hangingPunct="1"/>
            <a:r>
              <a:rPr lang="en-US" sz="4600" dirty="0" err="1" smtClean="0"/>
              <a:t>Condições</a:t>
            </a:r>
            <a:r>
              <a:rPr lang="en-US" sz="4600" dirty="0" smtClean="0"/>
              <a:t> </a:t>
            </a:r>
            <a:r>
              <a:rPr lang="en-US" sz="4600" dirty="0" err="1" smtClean="0"/>
              <a:t>necesárias</a:t>
            </a:r>
            <a:r>
              <a:rPr lang="en-US" sz="4600" dirty="0" smtClean="0"/>
              <a:t> </a:t>
            </a:r>
            <a:r>
              <a:rPr lang="en-US" sz="4600" dirty="0" err="1" smtClean="0"/>
              <a:t>para</a:t>
            </a:r>
            <a:r>
              <a:rPr lang="en-US" sz="4600" dirty="0" smtClean="0"/>
              <a:t> AAR</a:t>
            </a:r>
          </a:p>
        </p:txBody>
      </p:sp>
      <p:sp>
        <p:nvSpPr>
          <p:cNvPr id="531459" name="Rectangle 3"/>
          <p:cNvSpPr>
            <a:spLocks noGrp="1" noChangeArrowheads="1"/>
          </p:cNvSpPr>
          <p:nvPr>
            <p:ph type="body" idx="1"/>
          </p:nvPr>
        </p:nvSpPr>
        <p:spPr>
          <a:xfrm>
            <a:off x="304800" y="914400"/>
            <a:ext cx="8648700" cy="5334000"/>
          </a:xfrm>
        </p:spPr>
        <p:txBody>
          <a:bodyPr/>
          <a:lstStyle/>
          <a:p>
            <a:pPr eaLnBrk="1" hangingPunct="1">
              <a:lnSpc>
                <a:spcPct val="90000"/>
              </a:lnSpc>
            </a:pPr>
            <a:r>
              <a:rPr lang="en-US" dirty="0" smtClean="0">
                <a:solidFill>
                  <a:schemeClr val="tx2"/>
                </a:solidFill>
              </a:rPr>
              <a:t>Um </a:t>
            </a:r>
            <a:r>
              <a:rPr lang="en-US" dirty="0" err="1" smtClean="0">
                <a:solidFill>
                  <a:schemeClr val="tx2"/>
                </a:solidFill>
              </a:rPr>
              <a:t>Agregado</a:t>
            </a:r>
            <a:r>
              <a:rPr lang="en-US" dirty="0" smtClean="0">
                <a:solidFill>
                  <a:schemeClr val="tx2"/>
                </a:solidFill>
              </a:rPr>
              <a:t> </a:t>
            </a:r>
            <a:r>
              <a:rPr lang="en-US" dirty="0" err="1" smtClean="0">
                <a:solidFill>
                  <a:schemeClr val="tx2"/>
                </a:solidFill>
              </a:rPr>
              <a:t>Reativo</a:t>
            </a:r>
            <a:endParaRPr lang="en-US" dirty="0" smtClean="0">
              <a:solidFill>
                <a:schemeClr val="tx2"/>
              </a:solidFill>
            </a:endParaRPr>
          </a:p>
          <a:p>
            <a:pPr lvl="1" eaLnBrk="1" hangingPunct="1">
              <a:lnSpc>
                <a:spcPct val="90000"/>
              </a:lnSpc>
            </a:pPr>
            <a:r>
              <a:rPr lang="en-US" dirty="0" err="1" smtClean="0"/>
              <a:t>Minerais</a:t>
            </a:r>
            <a:r>
              <a:rPr lang="en-US" dirty="0" smtClean="0"/>
              <a:t> </a:t>
            </a:r>
            <a:r>
              <a:rPr lang="en-US" dirty="0" err="1" smtClean="0"/>
              <a:t>reativos</a:t>
            </a:r>
            <a:r>
              <a:rPr lang="en-US" dirty="0" smtClean="0"/>
              <a:t> </a:t>
            </a:r>
            <a:r>
              <a:rPr lang="en-US" dirty="0" err="1" smtClean="0"/>
              <a:t>presentes</a:t>
            </a:r>
            <a:endParaRPr lang="en-US" dirty="0" smtClean="0"/>
          </a:p>
          <a:p>
            <a:pPr lvl="1" eaLnBrk="1" hangingPunct="1">
              <a:lnSpc>
                <a:spcPct val="90000"/>
              </a:lnSpc>
            </a:pPr>
            <a:r>
              <a:rPr lang="en-US" dirty="0" err="1" smtClean="0"/>
              <a:t>Tamanho</a:t>
            </a:r>
            <a:r>
              <a:rPr lang="en-US" dirty="0" smtClean="0"/>
              <a:t> das </a:t>
            </a:r>
            <a:r>
              <a:rPr lang="en-US" dirty="0" err="1" smtClean="0"/>
              <a:t>partículas</a:t>
            </a:r>
            <a:r>
              <a:rPr lang="en-US" dirty="0" smtClean="0"/>
              <a:t> do material </a:t>
            </a:r>
            <a:r>
              <a:rPr lang="en-US" dirty="0" err="1" smtClean="0"/>
              <a:t>agregado</a:t>
            </a:r>
            <a:r>
              <a:rPr lang="en-US" dirty="0" smtClean="0"/>
              <a:t> (</a:t>
            </a:r>
            <a:r>
              <a:rPr lang="en-US" dirty="0" err="1" smtClean="0"/>
              <a:t>quanto</a:t>
            </a:r>
            <a:r>
              <a:rPr lang="en-US" dirty="0" smtClean="0"/>
              <a:t> </a:t>
            </a:r>
            <a:r>
              <a:rPr lang="en-US" dirty="0" err="1" smtClean="0"/>
              <a:t>menor</a:t>
            </a:r>
            <a:r>
              <a:rPr lang="en-US" dirty="0" smtClean="0"/>
              <a:t> as </a:t>
            </a:r>
            <a:r>
              <a:rPr lang="en-US" dirty="0" err="1" smtClean="0"/>
              <a:t>partículas</a:t>
            </a:r>
            <a:r>
              <a:rPr lang="en-US" dirty="0" smtClean="0"/>
              <a:t>, </a:t>
            </a:r>
            <a:r>
              <a:rPr lang="en-US" dirty="0" err="1" smtClean="0"/>
              <a:t>maior</a:t>
            </a:r>
            <a:r>
              <a:rPr lang="en-US" dirty="0" smtClean="0"/>
              <a:t> a </a:t>
            </a:r>
            <a:r>
              <a:rPr lang="en-US" dirty="0" err="1" smtClean="0"/>
              <a:t>expansão</a:t>
            </a:r>
            <a:r>
              <a:rPr lang="en-US" dirty="0" smtClean="0"/>
              <a:t>)</a:t>
            </a:r>
          </a:p>
          <a:p>
            <a:pPr lvl="1" eaLnBrk="1" hangingPunct="1">
              <a:lnSpc>
                <a:spcPct val="90000"/>
              </a:lnSpc>
            </a:pPr>
            <a:r>
              <a:rPr lang="en-US" dirty="0" err="1" smtClean="0"/>
              <a:t>Porosidade</a:t>
            </a:r>
            <a:r>
              <a:rPr lang="en-US" dirty="0" smtClean="0"/>
              <a:t> e </a:t>
            </a:r>
            <a:r>
              <a:rPr lang="en-US" dirty="0" err="1" smtClean="0"/>
              <a:t>permeabilidade</a:t>
            </a:r>
            <a:endParaRPr lang="en-US" dirty="0" smtClean="0"/>
          </a:p>
          <a:p>
            <a:pPr lvl="1" eaLnBrk="1" hangingPunct="1">
              <a:lnSpc>
                <a:spcPct val="90000"/>
              </a:lnSpc>
              <a:buFont typeface="ZapfDingbats" pitchFamily="82" charset="2"/>
              <a:buNone/>
            </a:pPr>
            <a:endParaRPr lang="en-US" sz="800" dirty="0" smtClean="0"/>
          </a:p>
          <a:p>
            <a:pPr eaLnBrk="1" hangingPunct="1">
              <a:lnSpc>
                <a:spcPct val="90000"/>
              </a:lnSpc>
            </a:pPr>
            <a:r>
              <a:rPr lang="en-US" dirty="0" smtClean="0">
                <a:solidFill>
                  <a:schemeClr val="tx2"/>
                </a:solidFill>
              </a:rPr>
              <a:t>Alto </a:t>
            </a:r>
            <a:r>
              <a:rPr lang="en-US" dirty="0" err="1" smtClean="0">
                <a:solidFill>
                  <a:schemeClr val="tx2"/>
                </a:solidFill>
              </a:rPr>
              <a:t>Conteúdo</a:t>
            </a:r>
            <a:r>
              <a:rPr lang="en-US" dirty="0" smtClean="0">
                <a:solidFill>
                  <a:schemeClr val="tx2"/>
                </a:solidFill>
              </a:rPr>
              <a:t> de </a:t>
            </a:r>
            <a:r>
              <a:rPr lang="en-US" dirty="0" err="1" smtClean="0">
                <a:solidFill>
                  <a:schemeClr val="tx2"/>
                </a:solidFill>
              </a:rPr>
              <a:t>Hidróxil</a:t>
            </a:r>
            <a:r>
              <a:rPr lang="en-US" dirty="0" smtClean="0">
                <a:solidFill>
                  <a:schemeClr val="tx2"/>
                </a:solidFill>
              </a:rPr>
              <a:t> e </a:t>
            </a:r>
            <a:r>
              <a:rPr lang="en-US" dirty="0" err="1" smtClean="0">
                <a:solidFill>
                  <a:schemeClr val="tx2"/>
                </a:solidFill>
              </a:rPr>
              <a:t>Íons</a:t>
            </a:r>
            <a:r>
              <a:rPr lang="en-US" dirty="0" smtClean="0">
                <a:solidFill>
                  <a:schemeClr val="tx2"/>
                </a:solidFill>
              </a:rPr>
              <a:t> de </a:t>
            </a:r>
            <a:r>
              <a:rPr lang="en-US" dirty="0" err="1" smtClean="0">
                <a:solidFill>
                  <a:schemeClr val="tx2"/>
                </a:solidFill>
              </a:rPr>
              <a:t>Alcali</a:t>
            </a:r>
            <a:endParaRPr lang="en-US" dirty="0" smtClean="0">
              <a:solidFill>
                <a:schemeClr val="tx2"/>
              </a:solidFill>
            </a:endParaRPr>
          </a:p>
          <a:p>
            <a:pPr lvl="1" eaLnBrk="1" hangingPunct="1">
              <a:lnSpc>
                <a:spcPct val="90000"/>
              </a:lnSpc>
            </a:pPr>
            <a:r>
              <a:rPr lang="en-US" dirty="0" smtClean="0"/>
              <a:t>&gt;3.0 kg/m</a:t>
            </a:r>
            <a:r>
              <a:rPr lang="en-US" baseline="30000" dirty="0" smtClean="0"/>
              <a:t>3</a:t>
            </a:r>
            <a:r>
              <a:rPr lang="en-US" dirty="0" smtClean="0"/>
              <a:t> </a:t>
            </a:r>
            <a:r>
              <a:rPr lang="en-US" dirty="0" err="1" smtClean="0"/>
              <a:t>equivalente</a:t>
            </a:r>
            <a:r>
              <a:rPr lang="en-US" dirty="0" smtClean="0"/>
              <a:t> </a:t>
            </a:r>
            <a:r>
              <a:rPr lang="en-US" dirty="0" err="1" smtClean="0"/>
              <a:t>em</a:t>
            </a:r>
            <a:r>
              <a:rPr lang="en-US" dirty="0" smtClean="0"/>
              <a:t> Na</a:t>
            </a:r>
            <a:r>
              <a:rPr lang="en-US" baseline="-25000" dirty="0" smtClean="0"/>
              <a:t>2</a:t>
            </a:r>
            <a:r>
              <a:rPr lang="en-US" dirty="0" smtClean="0"/>
              <a:t>0, </a:t>
            </a:r>
            <a:r>
              <a:rPr lang="en-US" dirty="0" err="1" smtClean="0"/>
              <a:t>cimento</a:t>
            </a:r>
            <a:r>
              <a:rPr lang="en-US" dirty="0" smtClean="0"/>
              <a:t> </a:t>
            </a:r>
            <a:r>
              <a:rPr lang="en-US" dirty="0" err="1" smtClean="0"/>
              <a:t>é</a:t>
            </a:r>
            <a:r>
              <a:rPr lang="en-US" dirty="0" smtClean="0"/>
              <a:t> a principal </a:t>
            </a:r>
            <a:r>
              <a:rPr lang="en-US" dirty="0" err="1" smtClean="0"/>
              <a:t>fonte</a:t>
            </a:r>
            <a:endParaRPr lang="en-US" dirty="0" smtClean="0"/>
          </a:p>
          <a:p>
            <a:pPr lvl="1" eaLnBrk="1" hangingPunct="1">
              <a:lnSpc>
                <a:spcPct val="90000"/>
              </a:lnSpc>
              <a:buFont typeface="ZapfDingbats" pitchFamily="82" charset="2"/>
              <a:buNone/>
            </a:pPr>
            <a:endParaRPr lang="en-US" sz="800" dirty="0" smtClean="0"/>
          </a:p>
          <a:p>
            <a:pPr eaLnBrk="1" hangingPunct="1">
              <a:lnSpc>
                <a:spcPct val="90000"/>
              </a:lnSpc>
            </a:pPr>
            <a:r>
              <a:rPr lang="en-US" dirty="0" err="1" smtClean="0">
                <a:solidFill>
                  <a:schemeClr val="tx2"/>
                </a:solidFill>
              </a:rPr>
              <a:t>Umidade</a:t>
            </a:r>
            <a:r>
              <a:rPr lang="en-US" dirty="0" smtClean="0">
                <a:solidFill>
                  <a:schemeClr val="tx2"/>
                </a:solidFill>
              </a:rPr>
              <a:t> </a:t>
            </a:r>
            <a:r>
              <a:rPr lang="en-US" dirty="0" err="1" smtClean="0">
                <a:solidFill>
                  <a:schemeClr val="tx2"/>
                </a:solidFill>
              </a:rPr>
              <a:t>suficiente</a:t>
            </a:r>
            <a:r>
              <a:rPr lang="en-US" dirty="0" smtClean="0">
                <a:solidFill>
                  <a:schemeClr val="tx2"/>
                </a:solidFill>
              </a:rPr>
              <a:t> </a:t>
            </a:r>
          </a:p>
          <a:p>
            <a:pPr lvl="1">
              <a:lnSpc>
                <a:spcPct val="90000"/>
              </a:lnSpc>
            </a:pPr>
            <a:r>
              <a:rPr lang="en-US" dirty="0" err="1" smtClean="0"/>
              <a:t>Limiar</a:t>
            </a:r>
            <a:r>
              <a:rPr lang="en-US" dirty="0" smtClean="0"/>
              <a:t> de </a:t>
            </a:r>
            <a:r>
              <a:rPr lang="en-US" dirty="0" err="1" smtClean="0"/>
              <a:t>umidade</a:t>
            </a:r>
            <a:r>
              <a:rPr lang="en-US" dirty="0" smtClean="0"/>
              <a:t> – </a:t>
            </a:r>
            <a:r>
              <a:rPr lang="en-US" dirty="0" err="1" smtClean="0"/>
              <a:t>em</a:t>
            </a:r>
            <a:r>
              <a:rPr lang="en-US" dirty="0" smtClean="0"/>
              <a:t> </a:t>
            </a:r>
            <a:r>
              <a:rPr lang="en-US" dirty="0" err="1" smtClean="0"/>
              <a:t>torno</a:t>
            </a:r>
            <a:r>
              <a:rPr lang="en-US" dirty="0" smtClean="0"/>
              <a:t> de 80 a 85 UR</a:t>
            </a:r>
          </a:p>
          <a:p>
            <a:pPr lvl="1" eaLnBrk="1" hangingPunct="1">
              <a:lnSpc>
                <a:spcPct val="90000"/>
              </a:lnSpc>
              <a:buFont typeface="ZapfDingbats" pitchFamily="82" charset="2"/>
              <a:buNone/>
            </a:pPr>
            <a:endParaRPr lang="en-US" dirty="0" smtClean="0"/>
          </a:p>
          <a:p>
            <a:pPr eaLnBrk="1" hangingPunct="1">
              <a:lnSpc>
                <a:spcPct val="90000"/>
              </a:lnSpc>
            </a:pPr>
            <a:endParaRPr lang="en-US"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314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531459">
                                            <p:txEl>
                                              <p:pRg st="0" end="0"/>
                                            </p:txEl>
                                          </p:spTgt>
                                        </p:tgtEl>
                                        <p:attrNameLst>
                                          <p:attrName>style.visibility</p:attrName>
                                        </p:attrNameLst>
                                      </p:cBhvr>
                                      <p:to>
                                        <p:strVal val="visible"/>
                                      </p:to>
                                    </p:set>
                                    <p:anim calcmode="lin" valueType="num">
                                      <p:cBhvr additive="base">
                                        <p:cTn id="11" dur="500" fill="hold"/>
                                        <p:tgtEl>
                                          <p:spTgt spid="531459">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31459">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31459">
                                            <p:txEl>
                                              <p:pRg st="1" end="1"/>
                                            </p:txEl>
                                          </p:spTgt>
                                        </p:tgtEl>
                                        <p:attrNameLst>
                                          <p:attrName>style.visibility</p:attrName>
                                        </p:attrNameLst>
                                      </p:cBhvr>
                                      <p:to>
                                        <p:strVal val="visible"/>
                                      </p:to>
                                    </p:set>
                                    <p:anim calcmode="lin" valueType="num">
                                      <p:cBhvr additive="base">
                                        <p:cTn id="15" dur="500" fill="hold"/>
                                        <p:tgtEl>
                                          <p:spTgt spid="531459">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531459">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531459">
                                            <p:txEl>
                                              <p:pRg st="2" end="2"/>
                                            </p:txEl>
                                          </p:spTgt>
                                        </p:tgtEl>
                                        <p:attrNameLst>
                                          <p:attrName>style.visibility</p:attrName>
                                        </p:attrNameLst>
                                      </p:cBhvr>
                                      <p:to>
                                        <p:strVal val="visible"/>
                                      </p:to>
                                    </p:set>
                                    <p:anim calcmode="lin" valueType="num">
                                      <p:cBhvr additive="base">
                                        <p:cTn id="19" dur="500" fill="hold"/>
                                        <p:tgtEl>
                                          <p:spTgt spid="53145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31459">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531459">
                                            <p:txEl>
                                              <p:pRg st="3" end="3"/>
                                            </p:txEl>
                                          </p:spTgt>
                                        </p:tgtEl>
                                        <p:attrNameLst>
                                          <p:attrName>style.visibility</p:attrName>
                                        </p:attrNameLst>
                                      </p:cBhvr>
                                      <p:to>
                                        <p:strVal val="visible"/>
                                      </p:to>
                                    </p:set>
                                    <p:anim calcmode="lin" valueType="num">
                                      <p:cBhvr additive="base">
                                        <p:cTn id="23" dur="500" fill="hold"/>
                                        <p:tgtEl>
                                          <p:spTgt spid="531459">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53145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531459">
                                            <p:txEl>
                                              <p:pRg st="5" end="5"/>
                                            </p:txEl>
                                          </p:spTgt>
                                        </p:tgtEl>
                                        <p:attrNameLst>
                                          <p:attrName>style.visibility</p:attrName>
                                        </p:attrNameLst>
                                      </p:cBhvr>
                                      <p:to>
                                        <p:strVal val="visible"/>
                                      </p:to>
                                    </p:set>
                                    <p:anim calcmode="lin" valueType="num">
                                      <p:cBhvr additive="base">
                                        <p:cTn id="29" dur="500" fill="hold"/>
                                        <p:tgtEl>
                                          <p:spTgt spid="531459">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531459">
                                            <p:txEl>
                                              <p:pRg st="5" end="5"/>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531459">
                                            <p:txEl>
                                              <p:pRg st="6" end="6"/>
                                            </p:txEl>
                                          </p:spTgt>
                                        </p:tgtEl>
                                        <p:attrNameLst>
                                          <p:attrName>style.visibility</p:attrName>
                                        </p:attrNameLst>
                                      </p:cBhvr>
                                      <p:to>
                                        <p:strVal val="visible"/>
                                      </p:to>
                                    </p:set>
                                    <p:anim calcmode="lin" valueType="num">
                                      <p:cBhvr additive="base">
                                        <p:cTn id="33" dur="500" fill="hold"/>
                                        <p:tgtEl>
                                          <p:spTgt spid="531459">
                                            <p:txEl>
                                              <p:pRg st="6" end="6"/>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53145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531459">
                                            <p:txEl>
                                              <p:pRg st="8" end="8"/>
                                            </p:txEl>
                                          </p:spTgt>
                                        </p:tgtEl>
                                        <p:attrNameLst>
                                          <p:attrName>style.visibility</p:attrName>
                                        </p:attrNameLst>
                                      </p:cBhvr>
                                      <p:to>
                                        <p:strVal val="visible"/>
                                      </p:to>
                                    </p:set>
                                    <p:anim calcmode="lin" valueType="num">
                                      <p:cBhvr additive="base">
                                        <p:cTn id="39" dur="500" fill="hold"/>
                                        <p:tgtEl>
                                          <p:spTgt spid="531459">
                                            <p:txEl>
                                              <p:pRg st="8" end="8"/>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531459">
                                            <p:txEl>
                                              <p:pRg st="8" end="8"/>
                                            </p:txEl>
                                          </p:spTgt>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531459">
                                            <p:txEl>
                                              <p:pRg st="9" end="9"/>
                                            </p:txEl>
                                          </p:spTgt>
                                        </p:tgtEl>
                                        <p:attrNameLst>
                                          <p:attrName>style.visibility</p:attrName>
                                        </p:attrNameLst>
                                      </p:cBhvr>
                                      <p:to>
                                        <p:strVal val="visible"/>
                                      </p:to>
                                    </p:set>
                                    <p:anim calcmode="lin" valueType="num">
                                      <p:cBhvr additive="base">
                                        <p:cTn id="43" dur="500" fill="hold"/>
                                        <p:tgtEl>
                                          <p:spTgt spid="531459">
                                            <p:txEl>
                                              <p:pRg st="9" end="9"/>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31459">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458" grpId="0" autoUpdateAnimBg="0"/>
      <p:bldP spid="531459"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1371600" y="152400"/>
            <a:ext cx="6371167" cy="1200329"/>
          </a:xfrm>
          <a:prstGeom prst="rect">
            <a:avLst/>
          </a:prstGeom>
          <a:noFill/>
          <a:ln w="9525">
            <a:noFill/>
            <a:miter lim="800000"/>
            <a:headEnd/>
            <a:tailEnd/>
          </a:ln>
        </p:spPr>
        <p:txBody>
          <a:bodyPr>
            <a:spAutoFit/>
          </a:bodyPr>
          <a:lstStyle/>
          <a:p>
            <a:pPr algn="ctr">
              <a:spcBef>
                <a:spcPct val="50000"/>
              </a:spcBef>
            </a:pPr>
            <a:r>
              <a:rPr lang="en-US" sz="3600" b="1" dirty="0" err="1" smtClean="0">
                <a:latin typeface="Tahoma" pitchFamily="34" charset="0"/>
              </a:rPr>
              <a:t>Efeitos</a:t>
            </a:r>
            <a:r>
              <a:rPr lang="en-US" sz="3600" b="1" dirty="0" smtClean="0">
                <a:latin typeface="Tahoma" pitchFamily="34" charset="0"/>
              </a:rPr>
              <a:t> do AAR </a:t>
            </a:r>
            <a:r>
              <a:rPr lang="en-US" sz="3600" b="1" dirty="0" err="1" smtClean="0">
                <a:latin typeface="Tahoma" pitchFamily="34" charset="0"/>
              </a:rPr>
              <a:t>nas</a:t>
            </a:r>
            <a:r>
              <a:rPr lang="en-US" sz="3600" b="1" dirty="0" smtClean="0">
                <a:latin typeface="Tahoma" pitchFamily="34" charset="0"/>
              </a:rPr>
              <a:t> </a:t>
            </a:r>
            <a:r>
              <a:rPr lang="en-US" sz="3600" b="1" dirty="0" err="1" smtClean="0">
                <a:latin typeface="Tahoma" pitchFamily="34" charset="0"/>
              </a:rPr>
              <a:t>propriedades</a:t>
            </a:r>
            <a:r>
              <a:rPr lang="en-US" sz="3600" b="1" dirty="0" smtClean="0">
                <a:latin typeface="Tahoma" pitchFamily="34" charset="0"/>
              </a:rPr>
              <a:t> do </a:t>
            </a:r>
            <a:r>
              <a:rPr lang="en-US" sz="3600" b="1" dirty="0" err="1" smtClean="0">
                <a:latin typeface="Tahoma" pitchFamily="34" charset="0"/>
              </a:rPr>
              <a:t>concreto</a:t>
            </a:r>
            <a:endParaRPr lang="en-US" sz="3600" b="1" dirty="0">
              <a:latin typeface="Tahoma" pitchFamily="34" charset="0"/>
            </a:endParaRPr>
          </a:p>
        </p:txBody>
      </p:sp>
      <p:sp>
        <p:nvSpPr>
          <p:cNvPr id="532483" name="Rectangle 3"/>
          <p:cNvSpPr>
            <a:spLocks noChangeArrowheads="1"/>
          </p:cNvSpPr>
          <p:nvPr/>
        </p:nvSpPr>
        <p:spPr bwMode="auto">
          <a:xfrm>
            <a:off x="189089" y="1371600"/>
            <a:ext cx="8954911" cy="5334000"/>
          </a:xfrm>
          <a:prstGeom prst="rect">
            <a:avLst/>
          </a:prstGeom>
          <a:noFill/>
          <a:ln w="9525">
            <a:noFill/>
            <a:miter lim="800000"/>
            <a:headEnd/>
            <a:tailEnd/>
          </a:ln>
        </p:spPr>
        <p:txBody>
          <a:bodyPr/>
          <a:lstStyle/>
          <a:p>
            <a:pPr marL="342900" indent="-342900">
              <a:spcBef>
                <a:spcPct val="20000"/>
              </a:spcBef>
              <a:buClr>
                <a:schemeClr val="tx2"/>
              </a:buClr>
              <a:buSzPct val="75000"/>
              <a:buFont typeface="ZapfDingbats" pitchFamily="82" charset="2"/>
              <a:buChar char="u"/>
            </a:pPr>
            <a:r>
              <a:rPr lang="en-US" sz="3200" b="1" dirty="0" err="1" smtClean="0">
                <a:latin typeface="Swiss 721 SWA" pitchFamily="34" charset="0"/>
              </a:rPr>
              <a:t>Expansão</a:t>
            </a:r>
            <a:r>
              <a:rPr lang="en-US" sz="3200" b="1" dirty="0" smtClean="0">
                <a:latin typeface="Swiss 721 SWA" pitchFamily="34" charset="0"/>
              </a:rPr>
              <a:t> </a:t>
            </a:r>
            <a:r>
              <a:rPr lang="en-US" sz="3200" b="1" dirty="0" err="1" smtClean="0">
                <a:latin typeface="Swiss 721 SWA" pitchFamily="34" charset="0"/>
              </a:rPr>
              <a:t>inicial</a:t>
            </a:r>
            <a:r>
              <a:rPr lang="en-US" sz="3200" b="1" dirty="0" smtClean="0">
                <a:latin typeface="Swiss 721 SWA" pitchFamily="34" charset="0"/>
              </a:rPr>
              <a:t> – </a:t>
            </a:r>
            <a:r>
              <a:rPr lang="en-US" sz="3200" b="1" dirty="0" err="1" smtClean="0">
                <a:latin typeface="Swiss 721 SWA" pitchFamily="34" charset="0"/>
              </a:rPr>
              <a:t>aumenta</a:t>
            </a:r>
            <a:r>
              <a:rPr lang="en-US" sz="3200" b="1" dirty="0" smtClean="0">
                <a:latin typeface="Swiss 721 SWA" pitchFamily="34" charset="0"/>
              </a:rPr>
              <a:t> </a:t>
            </a:r>
            <a:r>
              <a:rPr lang="en-US" sz="3200" b="1" dirty="0" err="1" smtClean="0">
                <a:latin typeface="Swiss 721 SWA" pitchFamily="34" charset="0"/>
              </a:rPr>
              <a:t>força</a:t>
            </a:r>
            <a:r>
              <a:rPr lang="en-US" sz="3200" b="1" dirty="0" smtClean="0">
                <a:latin typeface="Swiss 721 SWA" pitchFamily="34" charset="0"/>
              </a:rPr>
              <a:t>, </a:t>
            </a:r>
            <a:r>
              <a:rPr lang="en-US" sz="3200" b="1" dirty="0" err="1" smtClean="0">
                <a:latin typeface="Swiss 721 SWA" pitchFamily="34" charset="0"/>
              </a:rPr>
              <a:t>compensa</a:t>
            </a:r>
            <a:r>
              <a:rPr lang="en-US" sz="3200" b="1" dirty="0" smtClean="0">
                <a:latin typeface="Swiss 721 SWA" pitchFamily="34" charset="0"/>
              </a:rPr>
              <a:t> </a:t>
            </a:r>
            <a:r>
              <a:rPr lang="en-US" sz="3200" b="1" dirty="0" err="1" smtClean="0">
                <a:latin typeface="Swiss 721 SWA" pitchFamily="34" charset="0"/>
              </a:rPr>
              <a:t>efeitos</a:t>
            </a:r>
            <a:r>
              <a:rPr lang="en-US" sz="3200" b="1" dirty="0" smtClean="0">
                <a:latin typeface="Swiss 721 SWA" pitchFamily="34" charset="0"/>
              </a:rPr>
              <a:t> do </a:t>
            </a:r>
            <a:r>
              <a:rPr lang="en-US" sz="3200" b="1" dirty="0" err="1" smtClean="0">
                <a:latin typeface="Swiss 721 SWA" pitchFamily="34" charset="0"/>
              </a:rPr>
              <a:t>encolhimento</a:t>
            </a:r>
            <a:r>
              <a:rPr lang="en-US" sz="3200" b="1" dirty="0" smtClean="0">
                <a:latin typeface="Swiss 721 SWA" pitchFamily="34" charset="0"/>
              </a:rPr>
              <a:t>, </a:t>
            </a:r>
            <a:r>
              <a:rPr lang="en-US" sz="3200" b="1" dirty="0" err="1" smtClean="0">
                <a:latin typeface="Swiss 721 SWA" pitchFamily="34" charset="0"/>
              </a:rPr>
              <a:t>reduz</a:t>
            </a:r>
            <a:r>
              <a:rPr lang="en-US" sz="3200" b="1" dirty="0" smtClean="0">
                <a:latin typeface="Swiss 721 SWA" pitchFamily="34" charset="0"/>
              </a:rPr>
              <a:t> </a:t>
            </a:r>
            <a:r>
              <a:rPr lang="en-US" sz="3200" b="1" dirty="0" err="1" smtClean="0">
                <a:latin typeface="Swiss 721 SWA" pitchFamily="34" charset="0"/>
              </a:rPr>
              <a:t>permeabilidade</a:t>
            </a:r>
            <a:endParaRPr lang="en-US" sz="3200" b="1" dirty="0">
              <a:latin typeface="Swiss 721 SWA" pitchFamily="34" charset="0"/>
            </a:endParaRPr>
          </a:p>
          <a:p>
            <a:pPr marL="342900" indent="-342900">
              <a:spcBef>
                <a:spcPct val="20000"/>
              </a:spcBef>
              <a:buClr>
                <a:schemeClr val="tx2"/>
              </a:buClr>
              <a:buSzPct val="75000"/>
              <a:buFont typeface="ZapfDingbats" pitchFamily="82" charset="2"/>
              <a:buNone/>
            </a:pPr>
            <a:endParaRPr lang="en-US" sz="3200" b="1" dirty="0">
              <a:latin typeface="Swiss 721 SWA" pitchFamily="34" charset="0"/>
            </a:endParaRPr>
          </a:p>
          <a:p>
            <a:pPr marL="342900" indent="-342900">
              <a:spcBef>
                <a:spcPct val="20000"/>
              </a:spcBef>
              <a:buClr>
                <a:schemeClr val="tx2"/>
              </a:buClr>
              <a:buSzPct val="75000"/>
              <a:buFont typeface="ZapfDingbats" pitchFamily="82" charset="2"/>
              <a:buChar char="u"/>
            </a:pPr>
            <a:r>
              <a:rPr lang="en-US" sz="3200" b="1" dirty="0" smtClean="0">
                <a:latin typeface="Swiss 721 SWA" pitchFamily="34" charset="0"/>
              </a:rPr>
              <a:t>Grande </a:t>
            </a:r>
            <a:r>
              <a:rPr lang="en-US" sz="3200" b="1" dirty="0" err="1" smtClean="0">
                <a:latin typeface="Swiss 721 SWA" pitchFamily="34" charset="0"/>
              </a:rPr>
              <a:t>expansão</a:t>
            </a:r>
            <a:r>
              <a:rPr lang="en-US" sz="3200" b="1" dirty="0" smtClean="0">
                <a:latin typeface="Swiss 721 SWA" pitchFamily="34" charset="0"/>
              </a:rPr>
              <a:t> – </a:t>
            </a:r>
            <a:r>
              <a:rPr lang="en-US" sz="3200" b="1" dirty="0" err="1" smtClean="0">
                <a:latin typeface="Swiss 721 SWA" pitchFamily="34" charset="0"/>
              </a:rPr>
              <a:t>excesso</a:t>
            </a:r>
            <a:r>
              <a:rPr lang="en-US" sz="3200" b="1" dirty="0" smtClean="0">
                <a:latin typeface="Swiss 721 SWA" pitchFamily="34" charset="0"/>
              </a:rPr>
              <a:t> de micro e macro </a:t>
            </a:r>
            <a:r>
              <a:rPr lang="en-US" sz="3200" b="1" dirty="0" err="1" smtClean="0">
                <a:latin typeface="Swiss 721 SWA" pitchFamily="34" charset="0"/>
              </a:rPr>
              <a:t>fissuramento</a:t>
            </a:r>
            <a:r>
              <a:rPr lang="en-US" sz="3200" b="1" dirty="0" smtClean="0">
                <a:latin typeface="Swiss 721 SWA" pitchFamily="34" charset="0"/>
              </a:rPr>
              <a:t> </a:t>
            </a:r>
            <a:r>
              <a:rPr lang="en-US" sz="3200" b="1" dirty="0" err="1" smtClean="0">
                <a:latin typeface="Swiss 721 SWA" pitchFamily="34" charset="0"/>
              </a:rPr>
              <a:t>que</a:t>
            </a:r>
            <a:r>
              <a:rPr lang="en-US" sz="3200" b="1" dirty="0" smtClean="0">
                <a:latin typeface="Swiss 721 SWA" pitchFamily="34" charset="0"/>
              </a:rPr>
              <a:t> </a:t>
            </a:r>
            <a:r>
              <a:rPr lang="en-US" sz="3200" b="1" dirty="0" err="1" smtClean="0">
                <a:latin typeface="Swiss 721 SWA" pitchFamily="34" charset="0"/>
              </a:rPr>
              <a:t>reduz</a:t>
            </a:r>
            <a:r>
              <a:rPr lang="en-US" sz="3200" b="1" dirty="0" smtClean="0">
                <a:latin typeface="Swiss 721 SWA" pitchFamily="34" charset="0"/>
              </a:rPr>
              <a:t> a </a:t>
            </a:r>
            <a:r>
              <a:rPr lang="en-US" sz="3200" b="1" dirty="0" err="1" smtClean="0">
                <a:latin typeface="Swiss 721 SWA" pitchFamily="34" charset="0"/>
              </a:rPr>
              <a:t>força</a:t>
            </a:r>
            <a:r>
              <a:rPr lang="en-US" sz="3200" b="1" dirty="0" smtClean="0">
                <a:latin typeface="Swiss 721 SWA" pitchFamily="34" charset="0"/>
              </a:rPr>
              <a:t> </a:t>
            </a:r>
            <a:r>
              <a:rPr lang="en-US" sz="3200" b="1" dirty="0" err="1" smtClean="0">
                <a:latin typeface="Swiss 721 SWA" pitchFamily="34" charset="0"/>
              </a:rPr>
              <a:t>tênsil</a:t>
            </a:r>
            <a:r>
              <a:rPr lang="en-US" sz="3200" b="1" dirty="0" smtClean="0">
                <a:latin typeface="Swiss 721 SWA" pitchFamily="34" charset="0"/>
              </a:rPr>
              <a:t> e </a:t>
            </a:r>
            <a:r>
              <a:rPr lang="en-US" sz="3200" b="1" dirty="0" err="1" smtClean="0">
                <a:latin typeface="Swiss 721 SWA" pitchFamily="34" charset="0"/>
              </a:rPr>
              <a:t>resistência</a:t>
            </a:r>
            <a:r>
              <a:rPr lang="en-US" sz="3200" b="1" dirty="0" smtClean="0">
                <a:latin typeface="Swiss 721 SWA" pitchFamily="34" charset="0"/>
              </a:rPr>
              <a:t> a </a:t>
            </a:r>
            <a:r>
              <a:rPr lang="en-US" sz="3200" b="1" dirty="0" err="1" smtClean="0">
                <a:latin typeface="Swiss 721 SWA" pitchFamily="34" charset="0"/>
              </a:rPr>
              <a:t>gelo-degelo</a:t>
            </a:r>
            <a:endParaRPr lang="en-US" sz="3200" b="1" dirty="0">
              <a:latin typeface="Swiss 721 SWA" pitchFamily="34" charset="0"/>
            </a:endParaRPr>
          </a:p>
          <a:p>
            <a:pPr marL="742950" lvl="1" indent="-285750">
              <a:spcBef>
                <a:spcPct val="20000"/>
              </a:spcBef>
              <a:buClr>
                <a:srgbClr val="66FF66"/>
              </a:buClr>
              <a:buSzPct val="79000"/>
              <a:buFont typeface="ZapfDingbats" pitchFamily="82" charset="2"/>
              <a:buChar char="l"/>
            </a:pPr>
            <a:endParaRPr lang="en-US" sz="1600" b="1" dirty="0">
              <a:latin typeface="Swiss 721 SWA" pitchFamily="34" charset="0"/>
            </a:endParaRPr>
          </a:p>
          <a:p>
            <a:pPr marL="742950" lvl="1" indent="-285750">
              <a:spcBef>
                <a:spcPct val="20000"/>
              </a:spcBef>
              <a:buClr>
                <a:srgbClr val="66FF66"/>
              </a:buClr>
              <a:buSzPct val="79000"/>
              <a:buFont typeface="ZapfDingbats" pitchFamily="82" charset="2"/>
              <a:buChar char="l"/>
            </a:pPr>
            <a:r>
              <a:rPr lang="en-US" sz="2800" b="1" dirty="0" err="1" smtClean="0">
                <a:latin typeface="Swiss 721 SWA" pitchFamily="34" charset="0"/>
              </a:rPr>
              <a:t>Força</a:t>
            </a:r>
            <a:r>
              <a:rPr lang="en-US" sz="2800" b="1" dirty="0" smtClean="0">
                <a:latin typeface="Swiss 721 SWA" pitchFamily="34" charset="0"/>
              </a:rPr>
              <a:t> de </a:t>
            </a:r>
            <a:r>
              <a:rPr lang="en-US" sz="2800" b="1" dirty="0" err="1" smtClean="0">
                <a:latin typeface="Swiss 721 SWA" pitchFamily="34" charset="0"/>
              </a:rPr>
              <a:t>compressão</a:t>
            </a:r>
            <a:r>
              <a:rPr lang="en-US" sz="2800" b="1" dirty="0" smtClean="0">
                <a:latin typeface="Swiss 721 SWA" pitchFamily="34" charset="0"/>
              </a:rPr>
              <a:t> e </a:t>
            </a:r>
            <a:r>
              <a:rPr lang="en-US" sz="2800" b="1" dirty="0" err="1" smtClean="0">
                <a:latin typeface="Swiss 721 SWA" pitchFamily="34" charset="0"/>
              </a:rPr>
              <a:t>módulos</a:t>
            </a:r>
            <a:r>
              <a:rPr lang="en-US" sz="2800" b="1" dirty="0" smtClean="0">
                <a:latin typeface="Swiss 721 SWA" pitchFamily="34" charset="0"/>
              </a:rPr>
              <a:t> de </a:t>
            </a:r>
            <a:r>
              <a:rPr lang="en-US" sz="2800" b="1" dirty="0" err="1" smtClean="0">
                <a:latin typeface="Swiss 721 SWA" pitchFamily="34" charset="0"/>
              </a:rPr>
              <a:t>elasticidade</a:t>
            </a:r>
            <a:r>
              <a:rPr lang="en-US" sz="2800" b="1" dirty="0" smtClean="0">
                <a:latin typeface="Swiss 721 SWA" pitchFamily="34" charset="0"/>
              </a:rPr>
              <a:t> </a:t>
            </a:r>
            <a:r>
              <a:rPr lang="en-US" sz="2800" b="1" dirty="0" err="1" smtClean="0">
                <a:latin typeface="Swiss 721 SWA" pitchFamily="34" charset="0"/>
              </a:rPr>
              <a:t>podem</a:t>
            </a:r>
            <a:r>
              <a:rPr lang="en-US" sz="2800" b="1" dirty="0" smtClean="0">
                <a:latin typeface="Swiss 721 SWA" pitchFamily="34" charset="0"/>
              </a:rPr>
              <a:t> </a:t>
            </a:r>
            <a:r>
              <a:rPr lang="en-US" sz="2800" b="1" dirty="0" err="1" smtClean="0">
                <a:latin typeface="Swiss 721 SWA" pitchFamily="34" charset="0"/>
              </a:rPr>
              <a:t>ter</a:t>
            </a:r>
            <a:r>
              <a:rPr lang="en-US" sz="2800" b="1" dirty="0" smtClean="0">
                <a:latin typeface="Swiss 721 SWA" pitchFamily="34" charset="0"/>
              </a:rPr>
              <a:t> </a:t>
            </a:r>
            <a:r>
              <a:rPr lang="en-US" sz="2800" b="1" dirty="0" err="1" smtClean="0">
                <a:latin typeface="Swiss 721 SWA" pitchFamily="34" charset="0"/>
              </a:rPr>
              <a:t>diminuído</a:t>
            </a:r>
            <a:endParaRPr lang="en-US" sz="2800" b="1" dirty="0">
              <a:solidFill>
                <a:schemeClr val="tx1"/>
              </a:solidFill>
              <a:latin typeface="Swiss 721 SWA" pitchFamily="34" charset="0"/>
            </a:endParaRPr>
          </a:p>
          <a:p>
            <a:pPr marL="742950" lvl="1" indent="-285750">
              <a:spcBef>
                <a:spcPct val="20000"/>
              </a:spcBef>
              <a:buClr>
                <a:srgbClr val="66FF66"/>
              </a:buClr>
              <a:buSzPct val="79000"/>
              <a:buFont typeface="ZapfDingbats" pitchFamily="82" charset="2"/>
              <a:buNone/>
            </a:pPr>
            <a:endParaRPr lang="en-US" sz="800" b="1" dirty="0">
              <a:solidFill>
                <a:schemeClr val="tx1"/>
              </a:solidFill>
              <a:latin typeface="Swiss 721 SWA" pitchFamily="34" charset="0"/>
            </a:endParaRPr>
          </a:p>
          <a:p>
            <a:pPr marL="742950" lvl="1" indent="-285750">
              <a:spcBef>
                <a:spcPct val="20000"/>
              </a:spcBef>
              <a:buClr>
                <a:srgbClr val="66FF66"/>
              </a:buClr>
              <a:buSzPct val="79000"/>
              <a:buFont typeface="ZapfDingbats" pitchFamily="82" charset="2"/>
              <a:buNone/>
            </a:pPr>
            <a:endParaRPr lang="en-US" sz="2800" b="1" dirty="0">
              <a:solidFill>
                <a:schemeClr val="tx1"/>
              </a:solidFill>
              <a:latin typeface="Swiss 721 SWA" pitchFamily="34" charset="0"/>
            </a:endParaRPr>
          </a:p>
          <a:p>
            <a:pPr marL="342900" indent="-342900">
              <a:spcBef>
                <a:spcPct val="20000"/>
              </a:spcBef>
              <a:buClr>
                <a:schemeClr val="tx2"/>
              </a:buClr>
              <a:buSzPct val="75000"/>
              <a:buFont typeface="ZapfDingbats" pitchFamily="82" charset="2"/>
              <a:buChar char="u"/>
            </a:pPr>
            <a:endParaRPr lang="en-US" sz="3200" b="1" dirty="0">
              <a:solidFill>
                <a:schemeClr val="tx1"/>
              </a:solidFill>
              <a:latin typeface="Swiss 721 SW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483">
                                            <p:txEl>
                                              <p:pRg st="0" end="0"/>
                                            </p:txEl>
                                          </p:spTgt>
                                        </p:tgtEl>
                                        <p:attrNameLst>
                                          <p:attrName>style.visibility</p:attrName>
                                        </p:attrNameLst>
                                      </p:cBhvr>
                                      <p:to>
                                        <p:strVal val="visible"/>
                                      </p:to>
                                    </p:set>
                                    <p:anim calcmode="lin" valueType="num">
                                      <p:cBhvr additive="base">
                                        <p:cTn id="7" dur="500" fill="hold"/>
                                        <p:tgtEl>
                                          <p:spTgt spid="5324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324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32483">
                                            <p:txEl>
                                              <p:pRg st="2" end="2"/>
                                            </p:txEl>
                                          </p:spTgt>
                                        </p:tgtEl>
                                        <p:attrNameLst>
                                          <p:attrName>style.visibility</p:attrName>
                                        </p:attrNameLst>
                                      </p:cBhvr>
                                      <p:to>
                                        <p:strVal val="visible"/>
                                      </p:to>
                                    </p:set>
                                    <p:anim calcmode="lin" valueType="num">
                                      <p:cBhvr additive="base">
                                        <p:cTn id="13" dur="500" fill="hold"/>
                                        <p:tgtEl>
                                          <p:spTgt spid="53248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3248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32483">
                                            <p:txEl>
                                              <p:pRg st="4" end="4"/>
                                            </p:txEl>
                                          </p:spTgt>
                                        </p:tgtEl>
                                        <p:attrNameLst>
                                          <p:attrName>style.visibility</p:attrName>
                                        </p:attrNameLst>
                                      </p:cBhvr>
                                      <p:to>
                                        <p:strVal val="visible"/>
                                      </p:to>
                                    </p:set>
                                    <p:anim calcmode="lin" valueType="num">
                                      <p:cBhvr additive="base">
                                        <p:cTn id="17" dur="500" fill="hold"/>
                                        <p:tgtEl>
                                          <p:spTgt spid="53248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3248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3"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Text Box 2"/>
          <p:cNvSpPr txBox="1">
            <a:spLocks noChangeArrowheads="1"/>
          </p:cNvSpPr>
          <p:nvPr/>
        </p:nvSpPr>
        <p:spPr bwMode="auto">
          <a:xfrm>
            <a:off x="581378" y="76200"/>
            <a:ext cx="9144000" cy="1569660"/>
          </a:xfrm>
          <a:prstGeom prst="rect">
            <a:avLst/>
          </a:prstGeom>
          <a:noFill/>
          <a:ln w="9525">
            <a:noFill/>
            <a:miter lim="800000"/>
            <a:headEnd/>
            <a:tailEnd/>
          </a:ln>
        </p:spPr>
        <p:txBody>
          <a:bodyPr>
            <a:spAutoFit/>
          </a:bodyPr>
          <a:lstStyle/>
          <a:p>
            <a:pPr>
              <a:spcBef>
                <a:spcPct val="50000"/>
              </a:spcBef>
            </a:pPr>
            <a:r>
              <a:rPr lang="en-US" sz="4800" b="1" dirty="0" smtClean="0">
                <a:latin typeface="Tahoma" pitchFamily="34" charset="0"/>
              </a:rPr>
              <a:t>“Como </a:t>
            </a:r>
            <a:r>
              <a:rPr lang="en-US" sz="4800" b="1" dirty="0" err="1" smtClean="0">
                <a:latin typeface="Tahoma" pitchFamily="34" charset="0"/>
              </a:rPr>
              <a:t>funciona</a:t>
            </a:r>
            <a:r>
              <a:rPr lang="en-US" sz="4800" b="1" dirty="0" smtClean="0">
                <a:latin typeface="Tahoma" pitchFamily="34" charset="0"/>
              </a:rPr>
              <a:t> </a:t>
            </a:r>
            <a:r>
              <a:rPr lang="en-US" sz="4800" b="1" dirty="0" err="1" smtClean="0">
                <a:latin typeface="Tahoma" pitchFamily="34" charset="0"/>
              </a:rPr>
              <a:t>uma</a:t>
            </a:r>
            <a:r>
              <a:rPr lang="en-US" sz="4800" b="1" dirty="0" smtClean="0">
                <a:latin typeface="Tahoma" pitchFamily="34" charset="0"/>
              </a:rPr>
              <a:t> </a:t>
            </a:r>
            <a:r>
              <a:rPr lang="en-US" sz="4800" b="1" dirty="0" err="1" smtClean="0">
                <a:latin typeface="Tahoma" pitchFamily="34" charset="0"/>
              </a:rPr>
              <a:t>mancha</a:t>
            </a:r>
            <a:r>
              <a:rPr lang="en-US" sz="4800" b="1" dirty="0" smtClean="0">
                <a:latin typeface="Tahoma" pitchFamily="34" charset="0"/>
              </a:rPr>
              <a:t> de </a:t>
            </a:r>
            <a:r>
              <a:rPr lang="en-US" sz="4800" b="1" dirty="0" smtClean="0">
                <a:solidFill>
                  <a:srgbClr val="00B0F0"/>
                </a:solidFill>
                <a:latin typeface="Tahoma" pitchFamily="34" charset="0"/>
              </a:rPr>
              <a:t>AAR</a:t>
            </a:r>
            <a:r>
              <a:rPr lang="en-US" sz="4800" b="1" dirty="0" smtClean="0">
                <a:latin typeface="Tahoma" pitchFamily="34" charset="0"/>
              </a:rPr>
              <a:t> </a:t>
            </a:r>
            <a:r>
              <a:rPr lang="en-US" sz="4800" b="1" dirty="0">
                <a:latin typeface="Tahoma" pitchFamily="34" charset="0"/>
              </a:rPr>
              <a:t>?”</a:t>
            </a:r>
          </a:p>
        </p:txBody>
      </p:sp>
      <p:pic>
        <p:nvPicPr>
          <p:cNvPr id="533507" name="Picture 3" descr="PE07677_"/>
          <p:cNvPicPr>
            <a:picLocks noChangeAspect="1" noChangeArrowheads="1"/>
          </p:cNvPicPr>
          <p:nvPr/>
        </p:nvPicPr>
        <p:blipFill>
          <a:blip r:embed="rId3" cstate="print"/>
          <a:srcRect/>
          <a:stretch>
            <a:fillRect/>
          </a:stretch>
        </p:blipFill>
        <p:spPr bwMode="auto">
          <a:xfrm>
            <a:off x="3285067" y="1600201"/>
            <a:ext cx="1713089" cy="1717675"/>
          </a:xfrm>
          <a:prstGeom prst="rect">
            <a:avLst/>
          </a:prstGeom>
          <a:noFill/>
          <a:ln w="9525">
            <a:noFill/>
            <a:miter lim="800000"/>
            <a:headEnd/>
            <a:tailEnd/>
          </a:ln>
        </p:spPr>
      </p:pic>
      <p:sp>
        <p:nvSpPr>
          <p:cNvPr id="533508" name="Text Box 4"/>
          <p:cNvSpPr txBox="1">
            <a:spLocks noChangeArrowheads="1"/>
          </p:cNvSpPr>
          <p:nvPr/>
        </p:nvSpPr>
        <p:spPr bwMode="auto">
          <a:xfrm>
            <a:off x="189089" y="4021138"/>
            <a:ext cx="8954911" cy="830997"/>
          </a:xfrm>
          <a:prstGeom prst="rect">
            <a:avLst/>
          </a:prstGeom>
          <a:noFill/>
          <a:ln w="9525">
            <a:noFill/>
            <a:miter lim="800000"/>
            <a:headEnd/>
            <a:tailEnd/>
          </a:ln>
        </p:spPr>
        <p:txBody>
          <a:bodyPr>
            <a:spAutoFit/>
          </a:bodyPr>
          <a:lstStyle/>
          <a:p>
            <a:pPr algn="ctr">
              <a:spcBef>
                <a:spcPct val="50000"/>
              </a:spcBef>
            </a:pPr>
            <a:r>
              <a:rPr lang="en-US" sz="4800" dirty="0" err="1" smtClean="0">
                <a:solidFill>
                  <a:schemeClr val="tx1"/>
                </a:solidFill>
                <a:latin typeface="Tahoma" pitchFamily="34" charset="0"/>
              </a:rPr>
              <a:t>Há</a:t>
            </a:r>
            <a:r>
              <a:rPr lang="en-US" sz="4800" dirty="0" smtClean="0">
                <a:solidFill>
                  <a:schemeClr val="tx1"/>
                </a:solidFill>
                <a:latin typeface="Tahoma" pitchFamily="34" charset="0"/>
              </a:rPr>
              <a:t> </a:t>
            </a:r>
            <a:r>
              <a:rPr lang="en-US" sz="4800" dirty="0" err="1" smtClean="0">
                <a:solidFill>
                  <a:schemeClr val="tx1"/>
                </a:solidFill>
                <a:latin typeface="Tahoma" pitchFamily="34" charset="0"/>
              </a:rPr>
              <a:t>sinais</a:t>
            </a:r>
            <a:r>
              <a:rPr lang="en-US" sz="4800" dirty="0" smtClean="0">
                <a:solidFill>
                  <a:schemeClr val="tx1"/>
                </a:solidFill>
                <a:latin typeface="Tahoma" pitchFamily="34" charset="0"/>
              </a:rPr>
              <a:t> </a:t>
            </a:r>
            <a:r>
              <a:rPr lang="en-US" sz="4800" dirty="0" err="1" smtClean="0">
                <a:solidFill>
                  <a:schemeClr val="tx1"/>
                </a:solidFill>
                <a:latin typeface="Tahoma" pitchFamily="34" charset="0"/>
              </a:rPr>
              <a:t>típicos</a:t>
            </a:r>
            <a:r>
              <a:rPr lang="en-US" sz="4800" dirty="0" smtClean="0">
                <a:solidFill>
                  <a:schemeClr val="tx1"/>
                </a:solidFill>
                <a:latin typeface="Tahoma" pitchFamily="34" charset="0"/>
              </a:rPr>
              <a:t>.</a:t>
            </a:r>
            <a:endParaRPr lang="en-US" sz="4800" dirty="0">
              <a:solidFill>
                <a:schemeClr val="tx1"/>
              </a:solidFill>
              <a:latin typeface="Tahom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335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533507"/>
                                        </p:tgtEl>
                                        <p:attrNameLst>
                                          <p:attrName>style.visibility</p:attrName>
                                        </p:attrNameLst>
                                      </p:cBhvr>
                                      <p:to>
                                        <p:strVal val="visible"/>
                                      </p:to>
                                    </p:set>
                                    <p:animEffect transition="in" filter="dissolve">
                                      <p:cBhvr>
                                        <p:cTn id="11" dur="500"/>
                                        <p:tgtEl>
                                          <p:spTgt spid="53350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3" fill="hold" grpId="0" nodeType="clickEffect">
                                  <p:stCondLst>
                                    <p:cond delay="0"/>
                                  </p:stCondLst>
                                  <p:childTnLst>
                                    <p:set>
                                      <p:cBhvr>
                                        <p:cTn id="15" dur="1" fill="hold">
                                          <p:stCondLst>
                                            <p:cond delay="0"/>
                                          </p:stCondLst>
                                        </p:cTn>
                                        <p:tgtEl>
                                          <p:spTgt spid="533508"/>
                                        </p:tgtEl>
                                        <p:attrNameLst>
                                          <p:attrName>style.visibility</p:attrName>
                                        </p:attrNameLst>
                                      </p:cBhvr>
                                      <p:to>
                                        <p:strVal val="visible"/>
                                      </p:to>
                                    </p:set>
                                    <p:anim calcmode="lin" valueType="num">
                                      <p:cBhvr additive="base">
                                        <p:cTn id="16" dur="500" fill="hold"/>
                                        <p:tgtEl>
                                          <p:spTgt spid="533508"/>
                                        </p:tgtEl>
                                        <p:attrNameLst>
                                          <p:attrName>ppt_x</p:attrName>
                                        </p:attrNameLst>
                                      </p:cBhvr>
                                      <p:tavLst>
                                        <p:tav tm="0">
                                          <p:val>
                                            <p:strVal val="1+#ppt_w/2"/>
                                          </p:val>
                                        </p:tav>
                                        <p:tav tm="100000">
                                          <p:val>
                                            <p:strVal val="#ppt_x"/>
                                          </p:val>
                                        </p:tav>
                                      </p:tavLst>
                                    </p:anim>
                                    <p:anim calcmode="lin" valueType="num">
                                      <p:cBhvr additive="base">
                                        <p:cTn id="17" dur="500" fill="hold"/>
                                        <p:tgtEl>
                                          <p:spTgt spid="53350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3506" grpId="0" autoUpdateAnimBg="0"/>
      <p:bldP spid="533508"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1278467" y="0"/>
            <a:ext cx="7234767" cy="923330"/>
          </a:xfrm>
          <a:prstGeom prst="rect">
            <a:avLst/>
          </a:prstGeom>
          <a:noFill/>
          <a:ln w="9525">
            <a:noFill/>
            <a:miter lim="800000"/>
            <a:headEnd/>
            <a:tailEnd/>
          </a:ln>
        </p:spPr>
        <p:txBody>
          <a:bodyPr>
            <a:spAutoFit/>
          </a:bodyPr>
          <a:lstStyle/>
          <a:p>
            <a:pPr algn="ctr">
              <a:spcBef>
                <a:spcPct val="50000"/>
              </a:spcBef>
            </a:pPr>
            <a:r>
              <a:rPr lang="en-US" sz="5400" b="1" u="sng" dirty="0" smtClean="0">
                <a:latin typeface="Tahoma" pitchFamily="34" charset="0"/>
              </a:rPr>
              <a:t>SINAIS de AAR</a:t>
            </a:r>
            <a:endParaRPr lang="en-US" sz="5400" b="1" u="sng" dirty="0">
              <a:latin typeface="Tahoma" pitchFamily="34" charset="0"/>
            </a:endParaRPr>
          </a:p>
        </p:txBody>
      </p:sp>
      <p:sp>
        <p:nvSpPr>
          <p:cNvPr id="32771" name="Text Box 3"/>
          <p:cNvSpPr txBox="1">
            <a:spLocks noChangeArrowheads="1"/>
          </p:cNvSpPr>
          <p:nvPr/>
        </p:nvSpPr>
        <p:spPr bwMode="auto">
          <a:xfrm>
            <a:off x="1214967" y="946150"/>
            <a:ext cx="7929033" cy="584776"/>
          </a:xfrm>
          <a:prstGeom prst="rect">
            <a:avLst/>
          </a:prstGeom>
          <a:noFill/>
          <a:ln w="9525">
            <a:noFill/>
            <a:miter lim="800000"/>
            <a:headEnd/>
            <a:tailEnd/>
          </a:ln>
        </p:spPr>
        <p:txBody>
          <a:bodyPr>
            <a:spAutoFit/>
          </a:bodyPr>
          <a:lstStyle/>
          <a:p>
            <a:pPr>
              <a:spcBef>
                <a:spcPct val="50000"/>
              </a:spcBef>
            </a:pPr>
            <a:r>
              <a:rPr lang="en-US" sz="3200" b="1" dirty="0" err="1" smtClean="0">
                <a:latin typeface="Tahoma" pitchFamily="34" charset="0"/>
              </a:rPr>
              <a:t>Fissuramento</a:t>
            </a:r>
            <a:r>
              <a:rPr lang="en-US" sz="3200" b="1" dirty="0" smtClean="0">
                <a:latin typeface="Tahoma" pitchFamily="34" charset="0"/>
              </a:rPr>
              <a:t> Superficial (</a:t>
            </a:r>
            <a:r>
              <a:rPr lang="en-US" sz="3200" b="1" dirty="0" err="1" smtClean="0">
                <a:latin typeface="Tahoma" pitchFamily="34" charset="0"/>
              </a:rPr>
              <a:t>em</a:t>
            </a:r>
            <a:r>
              <a:rPr lang="en-US" sz="3200" b="1" dirty="0" smtClean="0">
                <a:latin typeface="Tahoma" pitchFamily="34" charset="0"/>
              </a:rPr>
              <a:t> </a:t>
            </a:r>
            <a:r>
              <a:rPr lang="en-US" sz="3200" b="1" dirty="0" err="1" smtClean="0">
                <a:latin typeface="Tahoma" pitchFamily="34" charset="0"/>
              </a:rPr>
              <a:t>Mapa</a:t>
            </a:r>
            <a:r>
              <a:rPr lang="en-US" sz="3200" b="1" dirty="0" smtClean="0">
                <a:latin typeface="Tahoma" pitchFamily="34" charset="0"/>
              </a:rPr>
              <a:t>)</a:t>
            </a:r>
            <a:endParaRPr lang="en-US" sz="3200" b="1" dirty="0">
              <a:latin typeface="Tahoma" pitchFamily="34" charset="0"/>
            </a:endParaRPr>
          </a:p>
        </p:txBody>
      </p:sp>
      <p:pic>
        <p:nvPicPr>
          <p:cNvPr id="534532" name="Picture 4" descr="SPIDERCR"/>
          <p:cNvPicPr>
            <a:picLocks noChangeAspect="1" noChangeArrowheads="1"/>
          </p:cNvPicPr>
          <p:nvPr/>
        </p:nvPicPr>
        <p:blipFill>
          <a:blip r:embed="rId3" cstate="print"/>
          <a:srcRect/>
          <a:stretch>
            <a:fillRect/>
          </a:stretch>
        </p:blipFill>
        <p:spPr bwMode="auto">
          <a:xfrm>
            <a:off x="0" y="1908176"/>
            <a:ext cx="4099278" cy="4949825"/>
          </a:xfrm>
          <a:prstGeom prst="rect">
            <a:avLst/>
          </a:prstGeom>
          <a:noFill/>
          <a:ln w="9525">
            <a:noFill/>
            <a:miter lim="800000"/>
            <a:headEnd/>
            <a:tailEnd/>
          </a:ln>
        </p:spPr>
      </p:pic>
      <p:sp>
        <p:nvSpPr>
          <p:cNvPr id="534533" name="Text Box 5"/>
          <p:cNvSpPr txBox="1">
            <a:spLocks noChangeArrowheads="1"/>
          </p:cNvSpPr>
          <p:nvPr/>
        </p:nvSpPr>
        <p:spPr bwMode="auto">
          <a:xfrm>
            <a:off x="393701" y="2397125"/>
            <a:ext cx="2932289" cy="1077218"/>
          </a:xfrm>
          <a:prstGeom prst="rect">
            <a:avLst/>
          </a:prstGeom>
          <a:noFill/>
          <a:ln w="9525">
            <a:noFill/>
            <a:miter lim="800000"/>
            <a:headEnd/>
            <a:tailEnd/>
          </a:ln>
        </p:spPr>
        <p:txBody>
          <a:bodyPr>
            <a:spAutoFit/>
          </a:bodyPr>
          <a:lstStyle/>
          <a:p>
            <a:pPr algn="ctr">
              <a:spcBef>
                <a:spcPct val="50000"/>
              </a:spcBef>
            </a:pPr>
            <a:r>
              <a:rPr lang="en-US" sz="3200" b="1" dirty="0" err="1" smtClean="0">
                <a:solidFill>
                  <a:schemeClr val="tx1"/>
                </a:solidFill>
                <a:latin typeface="Tahoma" pitchFamily="34" charset="0"/>
              </a:rPr>
              <a:t>Pilar</a:t>
            </a:r>
            <a:r>
              <a:rPr lang="en-US" sz="3200" b="1" dirty="0" smtClean="0">
                <a:solidFill>
                  <a:schemeClr val="tx1"/>
                </a:solidFill>
                <a:latin typeface="Tahoma" pitchFamily="34" charset="0"/>
              </a:rPr>
              <a:t> de Ponte</a:t>
            </a:r>
            <a:endParaRPr lang="en-US" sz="3200" b="1" dirty="0">
              <a:solidFill>
                <a:schemeClr val="tx1"/>
              </a:solidFill>
              <a:latin typeface="Tahoma" pitchFamily="34" charset="0"/>
            </a:endParaRPr>
          </a:p>
        </p:txBody>
      </p:sp>
      <p:pic>
        <p:nvPicPr>
          <p:cNvPr id="534534" name="Picture 6" descr="VSHAFT1"/>
          <p:cNvPicPr>
            <a:picLocks noChangeAspect="1" noChangeArrowheads="1"/>
          </p:cNvPicPr>
          <p:nvPr/>
        </p:nvPicPr>
        <p:blipFill>
          <a:blip r:embed="rId4" cstate="print"/>
          <a:srcRect/>
          <a:stretch>
            <a:fillRect/>
          </a:stretch>
        </p:blipFill>
        <p:spPr bwMode="auto">
          <a:xfrm>
            <a:off x="4574823" y="1916114"/>
            <a:ext cx="4569178" cy="4941887"/>
          </a:xfrm>
          <a:prstGeom prst="rect">
            <a:avLst/>
          </a:prstGeom>
          <a:noFill/>
          <a:ln w="9525">
            <a:noFill/>
            <a:miter lim="800000"/>
            <a:headEnd/>
            <a:tailEnd/>
          </a:ln>
        </p:spPr>
      </p:pic>
      <p:sp>
        <p:nvSpPr>
          <p:cNvPr id="534535" name="Text Box 7"/>
          <p:cNvSpPr txBox="1">
            <a:spLocks noChangeArrowheads="1"/>
          </p:cNvSpPr>
          <p:nvPr/>
        </p:nvSpPr>
        <p:spPr bwMode="auto">
          <a:xfrm>
            <a:off x="5125156" y="2381250"/>
            <a:ext cx="3594100" cy="1077218"/>
          </a:xfrm>
          <a:prstGeom prst="rect">
            <a:avLst/>
          </a:prstGeom>
          <a:noFill/>
          <a:ln w="9525">
            <a:noFill/>
            <a:miter lim="800000"/>
            <a:headEnd/>
            <a:tailEnd/>
          </a:ln>
        </p:spPr>
        <p:txBody>
          <a:bodyPr>
            <a:spAutoFit/>
          </a:bodyPr>
          <a:lstStyle/>
          <a:p>
            <a:pPr algn="ctr">
              <a:spcBef>
                <a:spcPct val="50000"/>
              </a:spcBef>
            </a:pPr>
            <a:r>
              <a:rPr lang="en-US" sz="3200" b="1" dirty="0" err="1" smtClean="0">
                <a:solidFill>
                  <a:schemeClr val="tx1"/>
                </a:solidFill>
                <a:latin typeface="Tahoma" pitchFamily="34" charset="0"/>
              </a:rPr>
              <a:t>Estaç</a:t>
            </a:r>
            <a:r>
              <a:rPr lang="en-US" sz="3200" b="1" dirty="0" err="1" smtClean="0">
                <a:latin typeface="Tahoma" pitchFamily="34" charset="0"/>
              </a:rPr>
              <a:t>ão</a:t>
            </a:r>
            <a:r>
              <a:rPr lang="en-US" sz="3200" b="1" dirty="0" smtClean="0">
                <a:latin typeface="Tahoma" pitchFamily="34" charset="0"/>
              </a:rPr>
              <a:t> de </a:t>
            </a:r>
            <a:r>
              <a:rPr lang="en-US" sz="3200" b="1" dirty="0" err="1" smtClean="0">
                <a:latin typeface="Tahoma" pitchFamily="34" charset="0"/>
              </a:rPr>
              <a:t>Bombeamento</a:t>
            </a:r>
            <a:endParaRPr lang="en-US" sz="3200" b="1" dirty="0">
              <a:solidFill>
                <a:schemeClr val="tx1"/>
              </a:solidFill>
              <a:latin typeface="Tahom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534532"/>
                                        </p:tgtEl>
                                        <p:attrNameLst>
                                          <p:attrName>style.visibility</p:attrName>
                                        </p:attrNameLst>
                                      </p:cBhvr>
                                      <p:to>
                                        <p:strVal val="visible"/>
                                      </p:to>
                                    </p:set>
                                    <p:animEffect transition="in" filter="dissolve">
                                      <p:cBhvr>
                                        <p:cTn id="7" dur="500"/>
                                        <p:tgtEl>
                                          <p:spTgt spid="534532"/>
                                        </p:tgtEl>
                                      </p:cBhvr>
                                    </p:animEffect>
                                  </p:childTnLst>
                                </p:cTn>
                              </p:par>
                            </p:childTnLst>
                          </p:cTn>
                        </p:par>
                        <p:par>
                          <p:cTn id="8" fill="hold">
                            <p:stCondLst>
                              <p:cond delay="1500"/>
                            </p:stCondLst>
                            <p:childTnLst>
                              <p:par>
                                <p:cTn id="9" presetID="1" presetClass="entr" presetSubtype="0" fill="hold" grpId="0" nodeType="afterEffect">
                                  <p:stCondLst>
                                    <p:cond delay="0"/>
                                  </p:stCondLst>
                                  <p:childTnLst>
                                    <p:set>
                                      <p:cBhvr>
                                        <p:cTn id="10" dur="1" fill="hold">
                                          <p:stCondLst>
                                            <p:cond delay="499"/>
                                          </p:stCondLst>
                                        </p:cTn>
                                        <p:tgtEl>
                                          <p:spTgt spid="5345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34534"/>
                                        </p:tgtEl>
                                        <p:attrNameLst>
                                          <p:attrName>style.visibility</p:attrName>
                                        </p:attrNameLst>
                                      </p:cBhvr>
                                      <p:to>
                                        <p:strVal val="visible"/>
                                      </p:to>
                                    </p:set>
                                    <p:animEffect transition="in" filter="dissolve">
                                      <p:cBhvr>
                                        <p:cTn id="15" dur="500"/>
                                        <p:tgtEl>
                                          <p:spTgt spid="534534"/>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5345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33" grpId="0" autoUpdateAnimBg="0"/>
      <p:bldP spid="534535"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1278467" y="0"/>
            <a:ext cx="7234767" cy="923330"/>
          </a:xfrm>
          <a:prstGeom prst="rect">
            <a:avLst/>
          </a:prstGeom>
          <a:noFill/>
          <a:ln w="9525">
            <a:noFill/>
            <a:miter lim="800000"/>
            <a:headEnd/>
            <a:tailEnd/>
          </a:ln>
        </p:spPr>
        <p:txBody>
          <a:bodyPr>
            <a:spAutoFit/>
          </a:bodyPr>
          <a:lstStyle/>
          <a:p>
            <a:pPr algn="ctr">
              <a:spcBef>
                <a:spcPct val="50000"/>
              </a:spcBef>
            </a:pPr>
            <a:r>
              <a:rPr lang="en-US" sz="5400" b="1" u="sng" dirty="0" smtClean="0">
                <a:latin typeface="Tahoma" pitchFamily="34" charset="0"/>
              </a:rPr>
              <a:t>SINAIS DE AAR</a:t>
            </a:r>
            <a:endParaRPr lang="en-US" sz="5400" b="1" u="sng" dirty="0">
              <a:latin typeface="Tahoma" pitchFamily="34" charset="0"/>
            </a:endParaRPr>
          </a:p>
        </p:txBody>
      </p:sp>
      <p:sp>
        <p:nvSpPr>
          <p:cNvPr id="33795" name="Text Box 3"/>
          <p:cNvSpPr txBox="1">
            <a:spLocks noChangeArrowheads="1"/>
          </p:cNvSpPr>
          <p:nvPr/>
        </p:nvSpPr>
        <p:spPr bwMode="auto">
          <a:xfrm>
            <a:off x="588434" y="963614"/>
            <a:ext cx="8933744" cy="523220"/>
          </a:xfrm>
          <a:prstGeom prst="rect">
            <a:avLst/>
          </a:prstGeom>
          <a:noFill/>
          <a:ln w="9525">
            <a:noFill/>
            <a:miter lim="800000"/>
            <a:headEnd/>
            <a:tailEnd/>
          </a:ln>
        </p:spPr>
        <p:txBody>
          <a:bodyPr>
            <a:spAutoFit/>
          </a:bodyPr>
          <a:lstStyle/>
          <a:p>
            <a:pPr algn="ctr">
              <a:spcBef>
                <a:spcPct val="50000"/>
              </a:spcBef>
            </a:pPr>
            <a:r>
              <a:rPr lang="en-US" sz="2800" b="1" dirty="0" err="1" smtClean="0">
                <a:latin typeface="Tahoma" pitchFamily="34" charset="0"/>
              </a:rPr>
              <a:t>Expansão</a:t>
            </a:r>
            <a:r>
              <a:rPr lang="en-US" sz="2800" b="1" dirty="0" smtClean="0">
                <a:latin typeface="Tahoma" pitchFamily="34" charset="0"/>
              </a:rPr>
              <a:t> do </a:t>
            </a:r>
            <a:r>
              <a:rPr lang="en-US" sz="2800" b="1" dirty="0" err="1" smtClean="0">
                <a:latin typeface="Tahoma" pitchFamily="34" charset="0"/>
              </a:rPr>
              <a:t>Concreto</a:t>
            </a:r>
            <a:r>
              <a:rPr lang="en-US" sz="2800" b="1" dirty="0" smtClean="0">
                <a:latin typeface="Tahoma" pitchFamily="34" charset="0"/>
              </a:rPr>
              <a:t> – </a:t>
            </a:r>
            <a:r>
              <a:rPr lang="en-US" sz="2800" b="1" dirty="0" err="1" smtClean="0">
                <a:latin typeface="Tahoma" pitchFamily="34" charset="0"/>
              </a:rPr>
              <a:t>Fechamento</a:t>
            </a:r>
            <a:r>
              <a:rPr lang="en-US" sz="2800" b="1" dirty="0" smtClean="0">
                <a:latin typeface="Tahoma" pitchFamily="34" charset="0"/>
              </a:rPr>
              <a:t> de Juntas</a:t>
            </a:r>
            <a:endParaRPr lang="en-US" sz="2800" b="1" dirty="0">
              <a:latin typeface="Tahoma" pitchFamily="34" charset="0"/>
            </a:endParaRPr>
          </a:p>
        </p:txBody>
      </p:sp>
      <p:pic>
        <p:nvPicPr>
          <p:cNvPr id="535556" name="Picture 4" descr="P0000459"/>
          <p:cNvPicPr>
            <a:picLocks noChangeAspect="1" noChangeArrowheads="1"/>
          </p:cNvPicPr>
          <p:nvPr/>
        </p:nvPicPr>
        <p:blipFill>
          <a:blip r:embed="rId3" cstate="print">
            <a:lum bright="-12000" contrast="12000"/>
          </a:blip>
          <a:srcRect/>
          <a:stretch>
            <a:fillRect/>
          </a:stretch>
        </p:blipFill>
        <p:spPr bwMode="auto">
          <a:xfrm>
            <a:off x="1231900" y="1851026"/>
            <a:ext cx="7315200" cy="5006975"/>
          </a:xfrm>
          <a:prstGeom prst="rect">
            <a:avLst/>
          </a:prstGeom>
          <a:noFill/>
          <a:ln w="9525">
            <a:noFill/>
            <a:miter lim="800000"/>
            <a:headEnd/>
            <a:tailEnd/>
          </a:ln>
        </p:spPr>
      </p:pic>
      <p:sp>
        <p:nvSpPr>
          <p:cNvPr id="535557" name="Text Box 5"/>
          <p:cNvSpPr txBox="1">
            <a:spLocks noChangeArrowheads="1"/>
          </p:cNvSpPr>
          <p:nvPr/>
        </p:nvSpPr>
        <p:spPr bwMode="auto">
          <a:xfrm>
            <a:off x="5342467" y="2319338"/>
            <a:ext cx="3026834" cy="1384995"/>
          </a:xfrm>
          <a:prstGeom prst="rect">
            <a:avLst/>
          </a:prstGeom>
          <a:noFill/>
          <a:ln w="9525">
            <a:noFill/>
            <a:miter lim="800000"/>
            <a:headEnd/>
            <a:tailEnd/>
          </a:ln>
        </p:spPr>
        <p:txBody>
          <a:bodyPr>
            <a:spAutoFit/>
          </a:bodyPr>
          <a:lstStyle/>
          <a:p>
            <a:pPr algn="ctr">
              <a:spcBef>
                <a:spcPct val="50000"/>
              </a:spcBef>
            </a:pPr>
            <a:r>
              <a:rPr lang="en-US" sz="2800" b="1" dirty="0" smtClean="0">
                <a:latin typeface="Tahoma" pitchFamily="34" charset="0"/>
              </a:rPr>
              <a:t>Junta de </a:t>
            </a:r>
            <a:r>
              <a:rPr lang="en-US" sz="2800" b="1" dirty="0" err="1" smtClean="0">
                <a:latin typeface="Tahoma" pitchFamily="34" charset="0"/>
              </a:rPr>
              <a:t>Expansão</a:t>
            </a:r>
            <a:r>
              <a:rPr lang="en-US" sz="2800" b="1" dirty="0" smtClean="0">
                <a:latin typeface="Tahoma" pitchFamily="34" charset="0"/>
              </a:rPr>
              <a:t> </a:t>
            </a:r>
            <a:r>
              <a:rPr lang="en-US" sz="2800" b="1" dirty="0" err="1" smtClean="0">
                <a:latin typeface="Tahoma" pitchFamily="34" charset="0"/>
              </a:rPr>
              <a:t>em</a:t>
            </a:r>
            <a:r>
              <a:rPr lang="en-US" sz="2800" b="1" dirty="0" smtClean="0">
                <a:latin typeface="Tahoma" pitchFamily="34" charset="0"/>
              </a:rPr>
              <a:t> Ponte</a:t>
            </a:r>
            <a:endParaRPr lang="en-US" sz="2800" b="1" dirty="0">
              <a:solidFill>
                <a:schemeClr val="tx1"/>
              </a:solidFill>
              <a:latin typeface="Tahom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1000"/>
                                  </p:stCondLst>
                                  <p:childTnLst>
                                    <p:set>
                                      <p:cBhvr>
                                        <p:cTn id="6" dur="1" fill="hold">
                                          <p:stCondLst>
                                            <p:cond delay="0"/>
                                          </p:stCondLst>
                                        </p:cTn>
                                        <p:tgtEl>
                                          <p:spTgt spid="535556"/>
                                        </p:tgtEl>
                                        <p:attrNameLst>
                                          <p:attrName>style.visibility</p:attrName>
                                        </p:attrNameLst>
                                      </p:cBhvr>
                                      <p:to>
                                        <p:strVal val="visible"/>
                                      </p:to>
                                    </p:set>
                                    <p:animEffect transition="in" filter="checkerboard(across)">
                                      <p:cBhvr>
                                        <p:cTn id="7" dur="500"/>
                                        <p:tgtEl>
                                          <p:spTgt spid="535556"/>
                                        </p:tgtEl>
                                      </p:cBhvr>
                                    </p:animEffect>
                                  </p:childTnLst>
                                </p:cTn>
                              </p:par>
                            </p:childTnLst>
                          </p:cTn>
                        </p:par>
                        <p:par>
                          <p:cTn id="8" fill="hold">
                            <p:stCondLst>
                              <p:cond delay="1500"/>
                            </p:stCondLst>
                            <p:childTnLst>
                              <p:par>
                                <p:cTn id="9" presetID="1" presetClass="entr" presetSubtype="0" fill="hold" grpId="0" nodeType="afterEffect">
                                  <p:stCondLst>
                                    <p:cond delay="0"/>
                                  </p:stCondLst>
                                  <p:childTnLst>
                                    <p:set>
                                      <p:cBhvr>
                                        <p:cTn id="10" dur="1" fill="hold">
                                          <p:stCondLst>
                                            <p:cond delay="499"/>
                                          </p:stCondLst>
                                        </p:cTn>
                                        <p:tgtEl>
                                          <p:spTgt spid="5355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5557"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p:cNvPicPr>
            <a:picLocks noChangeAspect="1" noChangeArrowheads="1"/>
          </p:cNvPicPr>
          <p:nvPr/>
        </p:nvPicPr>
        <p:blipFill>
          <a:blip r:embed="rId3" cstate="print"/>
          <a:srcRect/>
          <a:stretch>
            <a:fillRect/>
          </a:stretch>
        </p:blipFill>
        <p:spPr bwMode="auto">
          <a:xfrm>
            <a:off x="508000" y="-85725"/>
            <a:ext cx="8229600" cy="6943725"/>
          </a:xfrm>
          <a:prstGeom prst="rect">
            <a:avLst/>
          </a:prstGeom>
          <a:noFill/>
          <a:ln w="9525">
            <a:noFill/>
            <a:miter lim="800000"/>
            <a:headEnd/>
            <a:tailEnd/>
          </a:ln>
        </p:spPr>
      </p:pic>
      <p:sp>
        <p:nvSpPr>
          <p:cNvPr id="3" name="TextBox 2"/>
          <p:cNvSpPr txBox="1"/>
          <p:nvPr/>
        </p:nvSpPr>
        <p:spPr>
          <a:xfrm>
            <a:off x="4572000" y="6248400"/>
            <a:ext cx="4038600" cy="369332"/>
          </a:xfrm>
          <a:prstGeom prst="rect">
            <a:avLst/>
          </a:prstGeom>
          <a:noFill/>
        </p:spPr>
        <p:txBody>
          <a:bodyPr wrap="square" rtlCol="0">
            <a:spAutoFit/>
          </a:bodyPr>
          <a:lstStyle/>
          <a:p>
            <a:r>
              <a:rPr lang="en-US" dirty="0" err="1" smtClean="0"/>
              <a:t>Barragem</a:t>
            </a:r>
            <a:r>
              <a:rPr lang="en-US" dirty="0" smtClean="0"/>
              <a:t> Shih-Kang, Taiwan</a:t>
            </a:r>
            <a:endParaRPr lang="en-US" dirty="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1278467" y="0"/>
            <a:ext cx="7234767" cy="923330"/>
          </a:xfrm>
          <a:prstGeom prst="rect">
            <a:avLst/>
          </a:prstGeom>
          <a:noFill/>
          <a:ln w="9525">
            <a:noFill/>
            <a:miter lim="800000"/>
            <a:headEnd/>
            <a:tailEnd/>
          </a:ln>
        </p:spPr>
        <p:txBody>
          <a:bodyPr>
            <a:spAutoFit/>
          </a:bodyPr>
          <a:lstStyle/>
          <a:p>
            <a:pPr algn="ctr">
              <a:spcBef>
                <a:spcPct val="50000"/>
              </a:spcBef>
            </a:pPr>
            <a:r>
              <a:rPr lang="en-US" sz="5400" b="1" u="sng" dirty="0" smtClean="0">
                <a:latin typeface="Tahoma" pitchFamily="34" charset="0"/>
              </a:rPr>
              <a:t>SINAIS de AAR</a:t>
            </a:r>
            <a:endParaRPr lang="en-US" sz="5400" b="1" u="sng" dirty="0">
              <a:latin typeface="Tahoma" pitchFamily="34" charset="0"/>
            </a:endParaRPr>
          </a:p>
        </p:txBody>
      </p:sp>
      <p:sp>
        <p:nvSpPr>
          <p:cNvPr id="34819" name="Text Box 3"/>
          <p:cNvSpPr txBox="1">
            <a:spLocks noChangeArrowheads="1"/>
          </p:cNvSpPr>
          <p:nvPr/>
        </p:nvSpPr>
        <p:spPr bwMode="auto">
          <a:xfrm>
            <a:off x="304800" y="1020763"/>
            <a:ext cx="8743244" cy="523220"/>
          </a:xfrm>
          <a:prstGeom prst="rect">
            <a:avLst/>
          </a:prstGeom>
          <a:noFill/>
          <a:ln w="9525">
            <a:noFill/>
            <a:miter lim="800000"/>
            <a:headEnd/>
            <a:tailEnd/>
          </a:ln>
        </p:spPr>
        <p:txBody>
          <a:bodyPr>
            <a:spAutoFit/>
          </a:bodyPr>
          <a:lstStyle/>
          <a:p>
            <a:pPr algn="ctr">
              <a:spcBef>
                <a:spcPct val="50000"/>
              </a:spcBef>
            </a:pPr>
            <a:r>
              <a:rPr lang="en-US" sz="2800" b="1" dirty="0" err="1" smtClean="0">
                <a:latin typeface="Tahoma" pitchFamily="34" charset="0"/>
              </a:rPr>
              <a:t>Expansão</a:t>
            </a:r>
            <a:r>
              <a:rPr lang="en-US" sz="2800" b="1" dirty="0" smtClean="0">
                <a:latin typeface="Tahoma" pitchFamily="34" charset="0"/>
              </a:rPr>
              <a:t> do </a:t>
            </a:r>
            <a:r>
              <a:rPr lang="en-US" sz="2800" b="1" dirty="0" err="1" smtClean="0">
                <a:latin typeface="Tahoma" pitchFamily="34" charset="0"/>
              </a:rPr>
              <a:t>Concreto</a:t>
            </a:r>
            <a:r>
              <a:rPr lang="en-US" sz="2800" b="1" dirty="0" smtClean="0">
                <a:latin typeface="Tahoma" pitchFamily="34" charset="0"/>
              </a:rPr>
              <a:t> – </a:t>
            </a:r>
            <a:r>
              <a:rPr lang="en-US" sz="2800" b="1" dirty="0" err="1" smtClean="0">
                <a:latin typeface="Tahoma" pitchFamily="34" charset="0"/>
              </a:rPr>
              <a:t>Movimento</a:t>
            </a:r>
            <a:r>
              <a:rPr lang="en-US" sz="2800" b="1" dirty="0" smtClean="0">
                <a:latin typeface="Tahoma" pitchFamily="34" charset="0"/>
              </a:rPr>
              <a:t> </a:t>
            </a:r>
            <a:r>
              <a:rPr lang="en-US" sz="2800" b="1" dirty="0" err="1" smtClean="0">
                <a:latin typeface="Tahoma" pitchFamily="34" charset="0"/>
              </a:rPr>
              <a:t>Diferencial</a:t>
            </a:r>
            <a:endParaRPr lang="en-US" sz="2800" b="1" dirty="0">
              <a:latin typeface="Tahoma" pitchFamily="34" charset="0"/>
            </a:endParaRPr>
          </a:p>
        </p:txBody>
      </p:sp>
      <p:pic>
        <p:nvPicPr>
          <p:cNvPr id="536580" name="Picture 4" descr="RBMD 6-7"/>
          <p:cNvPicPr>
            <a:picLocks noChangeAspect="1" noChangeArrowheads="1"/>
          </p:cNvPicPr>
          <p:nvPr/>
        </p:nvPicPr>
        <p:blipFill>
          <a:blip r:embed="rId3" cstate="print"/>
          <a:srcRect/>
          <a:stretch>
            <a:fillRect/>
          </a:stretch>
        </p:blipFill>
        <p:spPr bwMode="auto">
          <a:xfrm>
            <a:off x="0" y="1687514"/>
            <a:ext cx="9144000" cy="5170487"/>
          </a:xfrm>
          <a:prstGeom prst="rect">
            <a:avLst/>
          </a:prstGeom>
          <a:noFill/>
          <a:ln w="9525">
            <a:noFill/>
            <a:miter lim="800000"/>
            <a:headEnd/>
            <a:tailEnd/>
          </a:ln>
        </p:spPr>
      </p:pic>
      <p:sp>
        <p:nvSpPr>
          <p:cNvPr id="536581" name="Text Box 5"/>
          <p:cNvSpPr txBox="1">
            <a:spLocks noChangeArrowheads="1"/>
          </p:cNvSpPr>
          <p:nvPr/>
        </p:nvSpPr>
        <p:spPr bwMode="auto">
          <a:xfrm>
            <a:off x="5647267" y="4630739"/>
            <a:ext cx="3293533" cy="1200328"/>
          </a:xfrm>
          <a:prstGeom prst="rect">
            <a:avLst/>
          </a:prstGeom>
          <a:noFill/>
          <a:ln w="9525">
            <a:noFill/>
            <a:miter lim="800000"/>
            <a:headEnd/>
            <a:tailEnd/>
          </a:ln>
        </p:spPr>
        <p:txBody>
          <a:bodyPr>
            <a:spAutoFit/>
          </a:bodyPr>
          <a:lstStyle/>
          <a:p>
            <a:pPr>
              <a:spcBef>
                <a:spcPct val="50000"/>
              </a:spcBef>
            </a:pPr>
            <a:r>
              <a:rPr lang="en-US" sz="2400" dirty="0" err="1" smtClean="0">
                <a:solidFill>
                  <a:schemeClr val="tx1"/>
                </a:solidFill>
                <a:latin typeface="Tahoma" pitchFamily="34" charset="0"/>
              </a:rPr>
              <a:t>Muros</a:t>
            </a:r>
            <a:r>
              <a:rPr lang="en-US" sz="2400" dirty="0" smtClean="0">
                <a:solidFill>
                  <a:schemeClr val="tx1"/>
                </a:solidFill>
                <a:latin typeface="Tahoma" pitchFamily="34" charset="0"/>
              </a:rPr>
              <a:t> de  </a:t>
            </a:r>
            <a:r>
              <a:rPr lang="en-US" sz="2400" dirty="0" err="1" smtClean="0">
                <a:latin typeface="Tahoma" pitchFamily="34" charset="0"/>
              </a:rPr>
              <a:t>Proteção</a:t>
            </a:r>
            <a:r>
              <a:rPr lang="en-US" sz="2400" dirty="0" smtClean="0">
                <a:latin typeface="Tahoma" pitchFamily="34" charset="0"/>
              </a:rPr>
              <a:t> </a:t>
            </a:r>
            <a:r>
              <a:rPr lang="en-US" sz="2400" dirty="0" err="1" smtClean="0">
                <a:latin typeface="Tahoma" pitchFamily="34" charset="0"/>
              </a:rPr>
              <a:t>ao</a:t>
            </a:r>
            <a:r>
              <a:rPr lang="en-US" sz="2400" dirty="0" smtClean="0">
                <a:latin typeface="Tahoma" pitchFamily="34" charset="0"/>
              </a:rPr>
              <a:t> </a:t>
            </a:r>
            <a:r>
              <a:rPr lang="en-US" sz="2400" dirty="0" err="1" smtClean="0">
                <a:latin typeface="Tahoma" pitchFamily="34" charset="0"/>
              </a:rPr>
              <a:t>topo</a:t>
            </a:r>
            <a:r>
              <a:rPr lang="en-US" sz="2400" dirty="0" smtClean="0">
                <a:latin typeface="Tahoma" pitchFamily="34" charset="0"/>
              </a:rPr>
              <a:t> da </a:t>
            </a:r>
            <a:r>
              <a:rPr lang="en-US" sz="2400" dirty="0" err="1" smtClean="0">
                <a:latin typeface="Tahoma" pitchFamily="34" charset="0"/>
              </a:rPr>
              <a:t>Barragem</a:t>
            </a:r>
            <a:r>
              <a:rPr lang="en-US" sz="2400" dirty="0" smtClean="0">
                <a:latin typeface="Tahoma" pitchFamily="34" charset="0"/>
              </a:rPr>
              <a:t> de </a:t>
            </a:r>
            <a:r>
              <a:rPr lang="en-US" sz="2400" dirty="0" err="1" smtClean="0">
                <a:latin typeface="Tahoma" pitchFamily="34" charset="0"/>
              </a:rPr>
              <a:t>Concreto</a:t>
            </a:r>
            <a:endParaRPr lang="en-US" sz="2400" dirty="0">
              <a:solidFill>
                <a:schemeClr val="tx1"/>
              </a:solidFill>
              <a:latin typeface="Tahom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1000"/>
                                  </p:stCondLst>
                                  <p:childTnLst>
                                    <p:set>
                                      <p:cBhvr>
                                        <p:cTn id="6" dur="1" fill="hold">
                                          <p:stCondLst>
                                            <p:cond delay="0"/>
                                          </p:stCondLst>
                                        </p:cTn>
                                        <p:tgtEl>
                                          <p:spTgt spid="536580"/>
                                        </p:tgtEl>
                                        <p:attrNameLst>
                                          <p:attrName>style.visibility</p:attrName>
                                        </p:attrNameLst>
                                      </p:cBhvr>
                                      <p:to>
                                        <p:strVal val="visible"/>
                                      </p:to>
                                    </p:set>
                                    <p:anim calcmode="lin" valueType="num">
                                      <p:cBhvr additive="base">
                                        <p:cTn id="7" dur="500" fill="hold"/>
                                        <p:tgtEl>
                                          <p:spTgt spid="536580"/>
                                        </p:tgtEl>
                                        <p:attrNameLst>
                                          <p:attrName>ppt_x</p:attrName>
                                        </p:attrNameLst>
                                      </p:cBhvr>
                                      <p:tavLst>
                                        <p:tav tm="0">
                                          <p:val>
                                            <p:strVal val="#ppt_x"/>
                                          </p:val>
                                        </p:tav>
                                        <p:tav tm="100000">
                                          <p:val>
                                            <p:strVal val="#ppt_x"/>
                                          </p:val>
                                        </p:tav>
                                      </p:tavLst>
                                    </p:anim>
                                    <p:anim calcmode="lin" valueType="num">
                                      <p:cBhvr additive="base">
                                        <p:cTn id="8" dur="500" fill="hold"/>
                                        <p:tgtEl>
                                          <p:spTgt spid="536580"/>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1" presetClass="entr" presetSubtype="0" fill="hold" grpId="0" nodeType="afterEffect">
                                  <p:stCondLst>
                                    <p:cond delay="0"/>
                                  </p:stCondLst>
                                  <p:childTnLst>
                                    <p:set>
                                      <p:cBhvr>
                                        <p:cTn id="11" dur="1" fill="hold">
                                          <p:stCondLst>
                                            <p:cond delay="499"/>
                                          </p:stCondLst>
                                        </p:cTn>
                                        <p:tgtEl>
                                          <p:spTgt spid="5365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581"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1278467" y="0"/>
            <a:ext cx="7234767" cy="923330"/>
          </a:xfrm>
          <a:prstGeom prst="rect">
            <a:avLst/>
          </a:prstGeom>
          <a:noFill/>
          <a:ln w="9525">
            <a:noFill/>
            <a:miter lim="800000"/>
            <a:headEnd/>
            <a:tailEnd/>
          </a:ln>
        </p:spPr>
        <p:txBody>
          <a:bodyPr>
            <a:spAutoFit/>
          </a:bodyPr>
          <a:lstStyle/>
          <a:p>
            <a:pPr algn="ctr">
              <a:spcBef>
                <a:spcPct val="50000"/>
              </a:spcBef>
            </a:pPr>
            <a:r>
              <a:rPr lang="en-US" sz="5400" b="1" u="sng" dirty="0" smtClean="0">
                <a:latin typeface="Tahoma" pitchFamily="34" charset="0"/>
              </a:rPr>
              <a:t>SINAIS de AAR</a:t>
            </a:r>
            <a:endParaRPr lang="en-US" sz="5400" b="1" u="sng" dirty="0">
              <a:latin typeface="Tahoma" pitchFamily="34" charset="0"/>
            </a:endParaRPr>
          </a:p>
        </p:txBody>
      </p:sp>
      <p:sp>
        <p:nvSpPr>
          <p:cNvPr id="35843" name="Text Box 3"/>
          <p:cNvSpPr txBox="1">
            <a:spLocks noChangeArrowheads="1"/>
          </p:cNvSpPr>
          <p:nvPr/>
        </p:nvSpPr>
        <p:spPr bwMode="auto">
          <a:xfrm>
            <a:off x="400756" y="990600"/>
            <a:ext cx="8743244" cy="523220"/>
          </a:xfrm>
          <a:prstGeom prst="rect">
            <a:avLst/>
          </a:prstGeom>
          <a:noFill/>
          <a:ln w="9525">
            <a:noFill/>
            <a:miter lim="800000"/>
            <a:headEnd/>
            <a:tailEnd/>
          </a:ln>
        </p:spPr>
        <p:txBody>
          <a:bodyPr>
            <a:spAutoFit/>
          </a:bodyPr>
          <a:lstStyle/>
          <a:p>
            <a:pPr algn="ctr">
              <a:spcBef>
                <a:spcPct val="50000"/>
              </a:spcBef>
            </a:pPr>
            <a:r>
              <a:rPr lang="en-US" sz="2800" b="1" dirty="0" err="1" smtClean="0">
                <a:latin typeface="Tahoma" pitchFamily="34" charset="0"/>
              </a:rPr>
              <a:t>Expansão</a:t>
            </a:r>
            <a:r>
              <a:rPr lang="en-US" sz="2800" b="1" dirty="0" smtClean="0">
                <a:latin typeface="Tahoma" pitchFamily="34" charset="0"/>
              </a:rPr>
              <a:t> do </a:t>
            </a:r>
            <a:r>
              <a:rPr lang="en-US" sz="2800" b="1" dirty="0" err="1" smtClean="0">
                <a:latin typeface="Tahoma" pitchFamily="34" charset="0"/>
              </a:rPr>
              <a:t>Concreto</a:t>
            </a:r>
            <a:r>
              <a:rPr lang="en-US" sz="2800" b="1" dirty="0" smtClean="0">
                <a:latin typeface="Tahoma" pitchFamily="34" charset="0"/>
              </a:rPr>
              <a:t> – </a:t>
            </a:r>
            <a:r>
              <a:rPr lang="en-US" sz="2800" b="1" dirty="0" err="1" smtClean="0">
                <a:latin typeface="Tahoma" pitchFamily="34" charset="0"/>
              </a:rPr>
              <a:t>Problemas</a:t>
            </a:r>
            <a:r>
              <a:rPr lang="en-US" sz="2800" b="1" dirty="0" smtClean="0">
                <a:latin typeface="Tahoma" pitchFamily="34" charset="0"/>
              </a:rPr>
              <a:t> </a:t>
            </a:r>
            <a:r>
              <a:rPr lang="en-US" sz="2800" b="1" dirty="0" err="1" smtClean="0">
                <a:latin typeface="Tahoma" pitchFamily="34" charset="0"/>
              </a:rPr>
              <a:t>Mecânicos</a:t>
            </a:r>
            <a:endParaRPr lang="en-US" sz="2800" b="1" dirty="0">
              <a:latin typeface="Tahoma" pitchFamily="34" charset="0"/>
            </a:endParaRPr>
          </a:p>
        </p:txBody>
      </p:sp>
      <p:pic>
        <p:nvPicPr>
          <p:cNvPr id="537604" name="Picture 4" descr="Dam-PartusElev"/>
          <p:cNvPicPr>
            <a:picLocks noChangeAspect="1" noChangeArrowheads="1"/>
          </p:cNvPicPr>
          <p:nvPr/>
        </p:nvPicPr>
        <p:blipFill>
          <a:blip r:embed="rId3" cstate="print"/>
          <a:srcRect/>
          <a:stretch>
            <a:fillRect/>
          </a:stretch>
        </p:blipFill>
        <p:spPr bwMode="auto">
          <a:xfrm>
            <a:off x="773289" y="1931988"/>
            <a:ext cx="7979834" cy="492601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1000"/>
                                  </p:stCondLst>
                                  <p:childTnLst>
                                    <p:set>
                                      <p:cBhvr>
                                        <p:cTn id="6" dur="1" fill="hold">
                                          <p:stCondLst>
                                            <p:cond delay="0"/>
                                          </p:stCondLst>
                                        </p:cTn>
                                        <p:tgtEl>
                                          <p:spTgt spid="537604"/>
                                        </p:tgtEl>
                                        <p:attrNameLst>
                                          <p:attrName>style.visibility</p:attrName>
                                        </p:attrNameLst>
                                      </p:cBhvr>
                                      <p:to>
                                        <p:strVal val="visible"/>
                                      </p:to>
                                    </p:set>
                                    <p:animEffect transition="in" filter="checkerboard(across)">
                                      <p:cBhvr>
                                        <p:cTn id="7" dur="500"/>
                                        <p:tgtEl>
                                          <p:spTgt spid="537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276578" y="0"/>
            <a:ext cx="7236178" cy="923330"/>
          </a:xfrm>
          <a:prstGeom prst="rect">
            <a:avLst/>
          </a:prstGeom>
          <a:noFill/>
          <a:ln w="9525">
            <a:noFill/>
            <a:miter lim="800000"/>
            <a:headEnd/>
            <a:tailEnd/>
          </a:ln>
        </p:spPr>
        <p:txBody>
          <a:bodyPr>
            <a:spAutoFit/>
          </a:bodyPr>
          <a:lstStyle/>
          <a:p>
            <a:pPr algn="ctr">
              <a:spcBef>
                <a:spcPct val="50000"/>
              </a:spcBef>
            </a:pPr>
            <a:r>
              <a:rPr lang="en-US" sz="5400" b="1" u="sng" dirty="0" smtClean="0">
                <a:latin typeface="Tahoma" pitchFamily="34" charset="0"/>
              </a:rPr>
              <a:t>SINAIS de AAR</a:t>
            </a:r>
            <a:endParaRPr lang="en-US" sz="5400" b="1" u="sng" dirty="0">
              <a:latin typeface="Tahoma" pitchFamily="34" charset="0"/>
            </a:endParaRPr>
          </a:p>
        </p:txBody>
      </p:sp>
      <p:sp>
        <p:nvSpPr>
          <p:cNvPr id="36867" name="Text Box 3"/>
          <p:cNvSpPr txBox="1">
            <a:spLocks noChangeArrowheads="1"/>
          </p:cNvSpPr>
          <p:nvPr/>
        </p:nvSpPr>
        <p:spPr bwMode="auto">
          <a:xfrm>
            <a:off x="-759178" y="1195388"/>
            <a:ext cx="8743244" cy="519112"/>
          </a:xfrm>
          <a:prstGeom prst="rect">
            <a:avLst/>
          </a:prstGeom>
          <a:noFill/>
          <a:ln w="9525">
            <a:noFill/>
            <a:miter lim="800000"/>
            <a:headEnd/>
            <a:tailEnd/>
          </a:ln>
        </p:spPr>
        <p:txBody>
          <a:bodyPr>
            <a:spAutoFit/>
          </a:bodyPr>
          <a:lstStyle/>
          <a:p>
            <a:pPr algn="ctr">
              <a:spcBef>
                <a:spcPct val="50000"/>
              </a:spcBef>
            </a:pPr>
            <a:r>
              <a:rPr lang="en-US" sz="2800" b="1" dirty="0" smtClean="0">
                <a:latin typeface="Tahoma" pitchFamily="34" charset="0"/>
              </a:rPr>
              <a:t>EVIDÊNCIAS INTERNAS</a:t>
            </a:r>
            <a:endParaRPr lang="en-US" sz="2800" b="1" dirty="0">
              <a:latin typeface="Tahoma" pitchFamily="34" charset="0"/>
            </a:endParaRPr>
          </a:p>
        </p:txBody>
      </p:sp>
      <p:sp>
        <p:nvSpPr>
          <p:cNvPr id="538628" name="Text Box 4"/>
          <p:cNvSpPr txBox="1">
            <a:spLocks noChangeArrowheads="1"/>
          </p:cNvSpPr>
          <p:nvPr/>
        </p:nvSpPr>
        <p:spPr bwMode="auto">
          <a:xfrm>
            <a:off x="402167" y="2479675"/>
            <a:ext cx="8741833" cy="4530471"/>
          </a:xfrm>
          <a:prstGeom prst="rect">
            <a:avLst/>
          </a:prstGeom>
          <a:noFill/>
          <a:ln w="9525">
            <a:noFill/>
            <a:miter lim="800000"/>
            <a:headEnd/>
            <a:tailEnd/>
          </a:ln>
        </p:spPr>
        <p:txBody>
          <a:bodyPr>
            <a:spAutoFit/>
          </a:bodyPr>
          <a:lstStyle/>
          <a:p>
            <a:pPr eaLnBrk="0" hangingPunct="0">
              <a:spcBef>
                <a:spcPct val="20000"/>
              </a:spcBef>
              <a:buFontTx/>
              <a:buChar char="•"/>
            </a:pPr>
            <a:r>
              <a:rPr lang="en-US" sz="2800" b="1" dirty="0" err="1" smtClean="0">
                <a:latin typeface="Helvetica" pitchFamily="34" charset="0"/>
              </a:rPr>
              <a:t>Reação</a:t>
            </a:r>
            <a:r>
              <a:rPr lang="en-US" sz="2800" b="1" dirty="0" smtClean="0">
                <a:latin typeface="Helvetica" pitchFamily="34" charset="0"/>
              </a:rPr>
              <a:t> </a:t>
            </a:r>
            <a:r>
              <a:rPr lang="en-US" sz="2800" b="1" dirty="0" err="1" smtClean="0">
                <a:latin typeface="Helvetica" pitchFamily="34" charset="0"/>
              </a:rPr>
              <a:t>escura</a:t>
            </a:r>
            <a:r>
              <a:rPr lang="en-US" sz="2800" b="1" dirty="0" smtClean="0">
                <a:latin typeface="Helvetica" pitchFamily="34" charset="0"/>
              </a:rPr>
              <a:t> </a:t>
            </a:r>
            <a:r>
              <a:rPr lang="en-US" sz="2800" b="1" dirty="0" err="1" smtClean="0">
                <a:latin typeface="Helvetica" pitchFamily="34" charset="0"/>
              </a:rPr>
              <a:t>nas</a:t>
            </a:r>
            <a:r>
              <a:rPr lang="en-US" sz="2800" b="1" dirty="0" smtClean="0">
                <a:latin typeface="Helvetica" pitchFamily="34" charset="0"/>
              </a:rPr>
              <a:t> </a:t>
            </a:r>
            <a:r>
              <a:rPr lang="en-US" sz="2800" b="1" dirty="0" err="1" smtClean="0">
                <a:latin typeface="Helvetica" pitchFamily="34" charset="0"/>
              </a:rPr>
              <a:t>bordas</a:t>
            </a:r>
            <a:r>
              <a:rPr lang="en-US" sz="2800" b="1" dirty="0" smtClean="0">
                <a:latin typeface="Helvetica" pitchFamily="34" charset="0"/>
              </a:rPr>
              <a:t> </a:t>
            </a:r>
            <a:r>
              <a:rPr lang="en-US" sz="2800" b="1" dirty="0" err="1" smtClean="0">
                <a:latin typeface="Helvetica" pitchFamily="34" charset="0"/>
              </a:rPr>
              <a:t>na</a:t>
            </a:r>
            <a:r>
              <a:rPr lang="en-US" sz="2800" b="1" dirty="0" smtClean="0">
                <a:latin typeface="Helvetica" pitchFamily="34" charset="0"/>
              </a:rPr>
              <a:t> </a:t>
            </a:r>
            <a:r>
              <a:rPr lang="en-US" sz="2800" b="1" dirty="0" err="1" smtClean="0">
                <a:latin typeface="Helvetica" pitchFamily="34" charset="0"/>
              </a:rPr>
              <a:t>periferia</a:t>
            </a:r>
            <a:r>
              <a:rPr lang="en-US" sz="2800" b="1" dirty="0" smtClean="0">
                <a:latin typeface="Helvetica" pitchFamily="34" charset="0"/>
              </a:rPr>
              <a:t> de </a:t>
            </a:r>
            <a:r>
              <a:rPr lang="en-US" sz="2800" b="1" dirty="0" err="1" smtClean="0">
                <a:latin typeface="Helvetica" pitchFamily="34" charset="0"/>
              </a:rPr>
              <a:t>certos</a:t>
            </a:r>
            <a:r>
              <a:rPr lang="en-US" sz="2800" b="1" dirty="0" smtClean="0">
                <a:latin typeface="Helvetica" pitchFamily="34" charset="0"/>
              </a:rPr>
              <a:t> </a:t>
            </a:r>
            <a:r>
              <a:rPr lang="en-US" sz="2800" b="1" dirty="0" err="1" smtClean="0">
                <a:latin typeface="Helvetica" pitchFamily="34" charset="0"/>
              </a:rPr>
              <a:t>agregados</a:t>
            </a:r>
            <a:r>
              <a:rPr lang="en-US" sz="2800" b="1" dirty="0" smtClean="0">
                <a:latin typeface="Helvetica" pitchFamily="34" charset="0"/>
              </a:rPr>
              <a:t> </a:t>
            </a:r>
            <a:r>
              <a:rPr lang="en-US" sz="2800" b="1" dirty="0" err="1" smtClean="0">
                <a:latin typeface="Helvetica" pitchFamily="34" charset="0"/>
              </a:rPr>
              <a:t>reativos</a:t>
            </a:r>
            <a:r>
              <a:rPr lang="en-US" sz="2800" b="1" dirty="0" smtClean="0">
                <a:latin typeface="Helvetica" pitchFamily="34" charset="0"/>
              </a:rPr>
              <a:t>.</a:t>
            </a:r>
            <a:endParaRPr lang="en-US" sz="2800" b="1" dirty="0">
              <a:latin typeface="Helvetica" pitchFamily="34" charset="0"/>
            </a:endParaRPr>
          </a:p>
          <a:p>
            <a:pPr eaLnBrk="0" hangingPunct="0">
              <a:spcBef>
                <a:spcPct val="20000"/>
              </a:spcBef>
              <a:buFontTx/>
              <a:buChar char="•"/>
            </a:pPr>
            <a:r>
              <a:rPr lang="en-US" sz="2800" b="1" dirty="0">
                <a:latin typeface="Helvetica" pitchFamily="34" charset="0"/>
              </a:rPr>
              <a:t> Gel </a:t>
            </a:r>
            <a:r>
              <a:rPr lang="en-US" sz="2800" b="1" dirty="0" err="1" smtClean="0">
                <a:latin typeface="Helvetica" pitchFamily="34" charset="0"/>
              </a:rPr>
              <a:t>ao</a:t>
            </a:r>
            <a:r>
              <a:rPr lang="en-US" sz="2800" b="1" dirty="0" smtClean="0">
                <a:latin typeface="Helvetica" pitchFamily="34" charset="0"/>
              </a:rPr>
              <a:t> </a:t>
            </a:r>
            <a:r>
              <a:rPr lang="en-US" sz="2800" b="1" dirty="0" err="1" smtClean="0">
                <a:latin typeface="Helvetica" pitchFamily="34" charset="0"/>
              </a:rPr>
              <a:t>redor</a:t>
            </a:r>
            <a:r>
              <a:rPr lang="en-US" sz="2800" b="1" dirty="0" smtClean="0">
                <a:latin typeface="Helvetica" pitchFamily="34" charset="0"/>
              </a:rPr>
              <a:t> do </a:t>
            </a:r>
            <a:r>
              <a:rPr lang="en-US" sz="2800" b="1" dirty="0" err="1" smtClean="0">
                <a:latin typeface="Helvetica" pitchFamily="34" charset="0"/>
              </a:rPr>
              <a:t>agregado</a:t>
            </a:r>
            <a:r>
              <a:rPr lang="en-US" sz="2800" b="1" dirty="0" smtClean="0">
                <a:latin typeface="Helvetica" pitchFamily="34" charset="0"/>
              </a:rPr>
              <a:t> e </a:t>
            </a:r>
            <a:r>
              <a:rPr lang="en-US" sz="2800" b="1" dirty="0" err="1" smtClean="0">
                <a:latin typeface="Helvetica" pitchFamily="34" charset="0"/>
              </a:rPr>
              <a:t>em</a:t>
            </a:r>
            <a:r>
              <a:rPr lang="en-US" sz="2800" b="1" dirty="0" smtClean="0">
                <a:latin typeface="Helvetica" pitchFamily="34" charset="0"/>
              </a:rPr>
              <a:t> </a:t>
            </a:r>
            <a:r>
              <a:rPr lang="en-US" sz="2800" b="1" dirty="0" err="1" smtClean="0">
                <a:latin typeface="Helvetica" pitchFamily="34" charset="0"/>
              </a:rPr>
              <a:t>fissuras</a:t>
            </a:r>
            <a:r>
              <a:rPr lang="en-US" sz="2800" b="1" dirty="0" smtClean="0">
                <a:latin typeface="Helvetica" pitchFamily="34" charset="0"/>
              </a:rPr>
              <a:t> no </a:t>
            </a:r>
            <a:r>
              <a:rPr lang="en-US" sz="2800" b="1" dirty="0" err="1" smtClean="0">
                <a:latin typeface="Helvetica" pitchFamily="34" charset="0"/>
              </a:rPr>
              <a:t>agregado</a:t>
            </a:r>
            <a:r>
              <a:rPr lang="en-US" sz="2800" b="1" dirty="0" smtClean="0">
                <a:latin typeface="Helvetica" pitchFamily="34" charset="0"/>
              </a:rPr>
              <a:t>.</a:t>
            </a:r>
            <a:endParaRPr lang="en-US" sz="2800" b="1" dirty="0">
              <a:latin typeface="Helvetica" pitchFamily="34" charset="0"/>
            </a:endParaRPr>
          </a:p>
          <a:p>
            <a:pPr eaLnBrk="0" hangingPunct="0">
              <a:spcBef>
                <a:spcPct val="20000"/>
              </a:spcBef>
              <a:buFontTx/>
              <a:buChar char="•"/>
            </a:pPr>
            <a:endParaRPr lang="en-US" sz="2800" b="1" dirty="0">
              <a:latin typeface="Helvetica" pitchFamily="34" charset="0"/>
            </a:endParaRPr>
          </a:p>
          <a:p>
            <a:pPr eaLnBrk="0" hangingPunct="0">
              <a:spcBef>
                <a:spcPct val="20000"/>
              </a:spcBef>
              <a:buFontTx/>
              <a:buChar char="•"/>
            </a:pPr>
            <a:r>
              <a:rPr lang="en-US" sz="2800" b="1" dirty="0">
                <a:latin typeface="Helvetica" pitchFamily="34" charset="0"/>
              </a:rPr>
              <a:t> </a:t>
            </a:r>
            <a:r>
              <a:rPr lang="en-US" sz="2800" b="1" dirty="0" smtClean="0">
                <a:latin typeface="Helvetica" pitchFamily="34" charset="0"/>
              </a:rPr>
              <a:t>Um </a:t>
            </a:r>
            <a:r>
              <a:rPr lang="en-US" sz="2800" b="1" dirty="0" err="1" smtClean="0">
                <a:latin typeface="Helvetica" pitchFamily="34" charset="0"/>
              </a:rPr>
              <a:t>ou</a:t>
            </a:r>
            <a:r>
              <a:rPr lang="en-US" sz="2800" b="1" dirty="0" smtClean="0">
                <a:latin typeface="Helvetica" pitchFamily="34" charset="0"/>
              </a:rPr>
              <a:t> o outro </a:t>
            </a:r>
            <a:r>
              <a:rPr lang="en-US" sz="2800" b="1" dirty="0" err="1" smtClean="0">
                <a:latin typeface="Helvetica" pitchFamily="34" charset="0"/>
              </a:rPr>
              <a:t>pode</a:t>
            </a:r>
            <a:r>
              <a:rPr lang="en-US" sz="2800" b="1" dirty="0" smtClean="0">
                <a:latin typeface="Helvetica" pitchFamily="34" charset="0"/>
              </a:rPr>
              <a:t> </a:t>
            </a:r>
            <a:r>
              <a:rPr lang="en-US" sz="2800" b="1" dirty="0" err="1" smtClean="0">
                <a:latin typeface="Helvetica" pitchFamily="34" charset="0"/>
              </a:rPr>
              <a:t>ser</a:t>
            </a:r>
            <a:r>
              <a:rPr lang="en-US" sz="2800" b="1" dirty="0" smtClean="0">
                <a:latin typeface="Helvetica" pitchFamily="34" charset="0"/>
              </a:rPr>
              <a:t> </a:t>
            </a:r>
            <a:r>
              <a:rPr lang="en-US" sz="2800" b="1" dirty="0" err="1" smtClean="0">
                <a:latin typeface="Helvetica" pitchFamily="34" charset="0"/>
              </a:rPr>
              <a:t>observado</a:t>
            </a:r>
            <a:r>
              <a:rPr lang="en-US" sz="2800" b="1" dirty="0" smtClean="0">
                <a:latin typeface="Helvetica" pitchFamily="34" charset="0"/>
              </a:rPr>
              <a:t> a </a:t>
            </a:r>
            <a:r>
              <a:rPr lang="en-US" sz="2800" b="1" dirty="0" err="1" smtClean="0">
                <a:latin typeface="Helvetica" pitchFamily="34" charset="0"/>
              </a:rPr>
              <a:t>olho</a:t>
            </a:r>
            <a:r>
              <a:rPr lang="en-US" sz="2800" b="1" dirty="0" smtClean="0">
                <a:latin typeface="Helvetica" pitchFamily="34" charset="0"/>
              </a:rPr>
              <a:t> nu.</a:t>
            </a:r>
            <a:endParaRPr lang="en-US" sz="2800" b="1" dirty="0">
              <a:latin typeface="Helvetica" pitchFamily="34" charset="0"/>
            </a:endParaRPr>
          </a:p>
          <a:p>
            <a:pPr eaLnBrk="0" hangingPunct="0">
              <a:spcBef>
                <a:spcPct val="20000"/>
              </a:spcBef>
              <a:buFontTx/>
              <a:buChar char="•"/>
            </a:pPr>
            <a:r>
              <a:rPr lang="en-US" sz="2800" b="1" dirty="0">
                <a:latin typeface="Helvetica" pitchFamily="34" charset="0"/>
              </a:rPr>
              <a:t> </a:t>
            </a:r>
            <a:r>
              <a:rPr lang="en-US" sz="2800" b="1" dirty="0" err="1" smtClean="0">
                <a:latin typeface="Helvetica" pitchFamily="34" charset="0"/>
              </a:rPr>
              <a:t>Facilmente</a:t>
            </a:r>
            <a:r>
              <a:rPr lang="en-US" sz="2800" b="1" dirty="0" smtClean="0">
                <a:latin typeface="Helvetica" pitchFamily="34" charset="0"/>
              </a:rPr>
              <a:t> </a:t>
            </a:r>
            <a:r>
              <a:rPr lang="en-US" sz="2800" b="1" dirty="0" err="1" smtClean="0">
                <a:latin typeface="Helvetica" pitchFamily="34" charset="0"/>
              </a:rPr>
              <a:t>visível</a:t>
            </a:r>
            <a:r>
              <a:rPr lang="en-US" sz="2800" b="1" dirty="0" smtClean="0">
                <a:latin typeface="Helvetica" pitchFamily="34" charset="0"/>
              </a:rPr>
              <a:t> com </a:t>
            </a:r>
            <a:r>
              <a:rPr lang="en-US" sz="2800" b="1" dirty="0" err="1" smtClean="0">
                <a:latin typeface="Helvetica" pitchFamily="34" charset="0"/>
              </a:rPr>
              <a:t>Microscópio</a:t>
            </a:r>
            <a:r>
              <a:rPr lang="en-US" sz="2800" b="1" dirty="0" smtClean="0">
                <a:latin typeface="Helvetica" pitchFamily="34" charset="0"/>
              </a:rPr>
              <a:t> </a:t>
            </a:r>
            <a:r>
              <a:rPr lang="en-US" sz="2800" b="1" dirty="0" err="1" smtClean="0">
                <a:latin typeface="Helvetica" pitchFamily="34" charset="0"/>
              </a:rPr>
              <a:t>ou</a:t>
            </a:r>
            <a:r>
              <a:rPr lang="en-US" sz="2800" b="1" dirty="0" smtClean="0">
                <a:latin typeface="Helvetica" pitchFamily="34" charset="0"/>
              </a:rPr>
              <a:t> </a:t>
            </a:r>
            <a:r>
              <a:rPr lang="en-US" sz="2800" b="1" dirty="0" err="1" smtClean="0">
                <a:latin typeface="Helvetica" pitchFamily="34" charset="0"/>
              </a:rPr>
              <a:t>teste</a:t>
            </a:r>
            <a:r>
              <a:rPr lang="en-US" sz="2800" b="1" dirty="0" smtClean="0">
                <a:latin typeface="Helvetica" pitchFamily="34" charset="0"/>
              </a:rPr>
              <a:t> de UV.</a:t>
            </a:r>
            <a:endParaRPr lang="en-US" sz="2800" b="1" dirty="0">
              <a:latin typeface="Helvetica" pitchFamily="34" charset="0"/>
            </a:endParaRPr>
          </a:p>
          <a:p>
            <a:pPr algn="ctr">
              <a:spcBef>
                <a:spcPct val="50000"/>
              </a:spcBef>
            </a:pPr>
            <a:endParaRPr lang="en-US" sz="2800" b="1" dirty="0">
              <a:latin typeface="Tahoma" pitchFamily="34" charset="0"/>
            </a:endParaRPr>
          </a:p>
        </p:txBody>
      </p:sp>
      <p:pic>
        <p:nvPicPr>
          <p:cNvPr id="36869" name="Picture 5" descr="HM00363_"/>
          <p:cNvPicPr>
            <a:picLocks noChangeAspect="1" noChangeArrowheads="1"/>
          </p:cNvPicPr>
          <p:nvPr/>
        </p:nvPicPr>
        <p:blipFill>
          <a:blip r:embed="rId2" cstate="print"/>
          <a:srcRect/>
          <a:stretch>
            <a:fillRect/>
          </a:stretch>
        </p:blipFill>
        <p:spPr bwMode="auto">
          <a:xfrm>
            <a:off x="6297789" y="188913"/>
            <a:ext cx="2149122" cy="215741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38628">
                                            <p:txEl>
                                              <p:pRg st="0" end="0"/>
                                            </p:txEl>
                                          </p:spTgt>
                                        </p:tgtEl>
                                        <p:attrNameLst>
                                          <p:attrName>style.visibility</p:attrName>
                                        </p:attrNameLst>
                                      </p:cBhvr>
                                      <p:to>
                                        <p:strVal val="visible"/>
                                      </p:to>
                                    </p:set>
                                    <p:anim calcmode="lin" valueType="num">
                                      <p:cBhvr additive="base">
                                        <p:cTn id="7" dur="500" fill="hold"/>
                                        <p:tgtEl>
                                          <p:spTgt spid="53862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3862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38628">
                                            <p:txEl>
                                              <p:pRg st="1" end="1"/>
                                            </p:txEl>
                                          </p:spTgt>
                                        </p:tgtEl>
                                        <p:attrNameLst>
                                          <p:attrName>style.visibility</p:attrName>
                                        </p:attrNameLst>
                                      </p:cBhvr>
                                      <p:to>
                                        <p:strVal val="visible"/>
                                      </p:to>
                                    </p:set>
                                    <p:anim calcmode="lin" valueType="num">
                                      <p:cBhvr additive="base">
                                        <p:cTn id="13" dur="500" fill="hold"/>
                                        <p:tgtEl>
                                          <p:spTgt spid="538628">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3862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38628">
                                            <p:txEl>
                                              <p:pRg st="3" end="3"/>
                                            </p:txEl>
                                          </p:spTgt>
                                        </p:tgtEl>
                                        <p:attrNameLst>
                                          <p:attrName>style.visibility</p:attrName>
                                        </p:attrNameLst>
                                      </p:cBhvr>
                                      <p:to>
                                        <p:strVal val="visible"/>
                                      </p:to>
                                    </p:set>
                                    <p:anim calcmode="lin" valueType="num">
                                      <p:cBhvr additive="base">
                                        <p:cTn id="19" dur="500" fill="hold"/>
                                        <p:tgtEl>
                                          <p:spTgt spid="538628">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3862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538628">
                                            <p:txEl>
                                              <p:pRg st="4" end="4"/>
                                            </p:txEl>
                                          </p:spTgt>
                                        </p:tgtEl>
                                        <p:attrNameLst>
                                          <p:attrName>style.visibility</p:attrName>
                                        </p:attrNameLst>
                                      </p:cBhvr>
                                      <p:to>
                                        <p:strVal val="visible"/>
                                      </p:to>
                                    </p:set>
                                    <p:anim calcmode="lin" valueType="num">
                                      <p:cBhvr additive="base">
                                        <p:cTn id="25" dur="500" fill="hold"/>
                                        <p:tgtEl>
                                          <p:spTgt spid="538628">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538628">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628"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376767" y="0"/>
            <a:ext cx="9144000" cy="1143000"/>
          </a:xfrm>
        </p:spPr>
        <p:txBody>
          <a:bodyPr/>
          <a:lstStyle/>
          <a:p>
            <a:pPr eaLnBrk="1" hangingPunct="1">
              <a:lnSpc>
                <a:spcPct val="90000"/>
              </a:lnSpc>
            </a:pPr>
            <a:r>
              <a:rPr lang="en-US" altLang="en-US" sz="3400" dirty="0" err="1" smtClean="0"/>
              <a:t>Danos</a:t>
            </a:r>
            <a:r>
              <a:rPr lang="en-US" altLang="en-US" sz="3400" dirty="0" smtClean="0"/>
              <a:t> </a:t>
            </a:r>
            <a:r>
              <a:rPr lang="en-US" altLang="en-US" sz="3400" dirty="0" err="1" smtClean="0"/>
              <a:t>decorrentes</a:t>
            </a:r>
            <a:r>
              <a:rPr lang="en-US" altLang="en-US" sz="3400" dirty="0" smtClean="0"/>
              <a:t> de AAR</a:t>
            </a:r>
            <a:br>
              <a:rPr lang="en-US" altLang="en-US" sz="3400" dirty="0" smtClean="0"/>
            </a:br>
            <a:r>
              <a:rPr lang="en-US" altLang="en-US" sz="3400" dirty="0" smtClean="0"/>
              <a:t>R = </a:t>
            </a:r>
            <a:r>
              <a:rPr lang="en-US" altLang="en-US" sz="3400" dirty="0" err="1" smtClean="0"/>
              <a:t>Borda</a:t>
            </a:r>
            <a:r>
              <a:rPr lang="en-US" altLang="en-US" sz="3400" dirty="0" smtClean="0"/>
              <a:t> de </a:t>
            </a:r>
            <a:r>
              <a:rPr lang="en-US" altLang="en-US" sz="3400" dirty="0" err="1" smtClean="0"/>
              <a:t>Reação</a:t>
            </a:r>
            <a:r>
              <a:rPr lang="en-US" altLang="en-US" sz="3400" dirty="0" smtClean="0"/>
              <a:t>, G = Gel </a:t>
            </a:r>
            <a:r>
              <a:rPr lang="en-US" altLang="en-US" sz="3400" dirty="0" err="1" smtClean="0"/>
              <a:t>na</a:t>
            </a:r>
            <a:r>
              <a:rPr lang="en-US" altLang="en-US" sz="3400" dirty="0" smtClean="0"/>
              <a:t> </a:t>
            </a:r>
            <a:r>
              <a:rPr lang="en-US" altLang="en-US" sz="3400" dirty="0" err="1" smtClean="0"/>
              <a:t>Fissura</a:t>
            </a:r>
            <a:endParaRPr lang="en-US" altLang="en-US" sz="3400" dirty="0" smtClean="0"/>
          </a:p>
        </p:txBody>
      </p:sp>
      <p:graphicFrame>
        <p:nvGraphicFramePr>
          <p:cNvPr id="2050" name="Object 3"/>
          <p:cNvGraphicFramePr>
            <a:graphicFrameLocks noGrp="1" noChangeAspect="1"/>
          </p:cNvGraphicFramePr>
          <p:nvPr>
            <p:ph type="body" idx="1"/>
          </p:nvPr>
        </p:nvGraphicFramePr>
        <p:xfrm>
          <a:off x="0" y="1111250"/>
          <a:ext cx="9144000" cy="5746750"/>
        </p:xfrm>
        <a:graphic>
          <a:graphicData uri="http://schemas.openxmlformats.org/presentationml/2006/ole">
            <mc:AlternateContent xmlns:mc="http://schemas.openxmlformats.org/markup-compatibility/2006">
              <mc:Choice xmlns:v="urn:schemas-microsoft-com:vml" Requires="v">
                <p:oleObj spid="_x0000_s1046" name="Document" r:id="rId4" imgW="3467880" imgH="2626560" progId="Word.Document.8">
                  <p:embed/>
                </p:oleObj>
              </mc:Choice>
              <mc:Fallback>
                <p:oleObj name="Document" r:id="rId4" imgW="3467880" imgH="2626560" progId="Word.Document.8">
                  <p:embed/>
                  <p:pic>
                    <p:nvPicPr>
                      <p:cNvPr id="0" name="Object 3"/>
                      <p:cNvPicPr>
                        <a:picLocks noChangeAspect="1" noChangeArrowheads="1"/>
                      </p:cNvPicPr>
                      <p:nvPr/>
                    </p:nvPicPr>
                    <p:blipFill>
                      <a:blip r:embed="rId5">
                        <a:lum bright="6000" contrast="36000"/>
                        <a:extLst>
                          <a:ext uri="{28A0092B-C50C-407E-A947-70E740481C1C}">
                            <a14:useLocalDpi xmlns:a14="http://schemas.microsoft.com/office/drawing/2010/main" val="0"/>
                          </a:ext>
                        </a:extLst>
                      </a:blip>
                      <a:srcRect/>
                      <a:stretch>
                        <a:fillRect/>
                      </a:stretch>
                    </p:blipFill>
                    <p:spPr bwMode="auto">
                      <a:xfrm>
                        <a:off x="0" y="1111250"/>
                        <a:ext cx="9144000" cy="5746750"/>
                      </a:xfrm>
                      <a:prstGeom prst="rect">
                        <a:avLst/>
                      </a:prstGeom>
                      <a:noFill/>
                      <a:ln>
                        <a:noFill/>
                      </a:ln>
                      <a:effectLst/>
                      <a:extLst>
                        <a:ext uri="{909E8E84-426E-40DD-AFC4-6F175D3DCCD1}">
                          <a14:hiddenFill xmlns:a14="http://schemas.microsoft.com/office/drawing/2010/main">
                            <a:solidFill>
                              <a:srgbClr val="3333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tx1">
                                  <a:alpha val="74998"/>
                                </a:schemeClr>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09600" y="0"/>
            <a:ext cx="7772400" cy="1143000"/>
          </a:xfrm>
        </p:spPr>
        <p:txBody>
          <a:bodyPr/>
          <a:lstStyle/>
          <a:p>
            <a:pPr eaLnBrk="1" hangingPunct="1"/>
            <a:r>
              <a:rPr lang="en-US" sz="3800" b="0" dirty="0" err="1" smtClean="0">
                <a:solidFill>
                  <a:schemeClr val="tx1"/>
                </a:solidFill>
                <a:latin typeface="Comic Sans MS" pitchFamily="66" charset="0"/>
              </a:rPr>
              <a:t>Reação</a:t>
            </a:r>
            <a:r>
              <a:rPr lang="en-US" sz="3800" b="0" dirty="0" smtClean="0">
                <a:solidFill>
                  <a:schemeClr val="tx1"/>
                </a:solidFill>
                <a:latin typeface="Comic Sans MS" pitchFamily="66" charset="0"/>
              </a:rPr>
              <a:t> </a:t>
            </a:r>
            <a:r>
              <a:rPr lang="en-US" sz="3800" b="0" dirty="0" err="1" smtClean="0">
                <a:solidFill>
                  <a:schemeClr val="tx1"/>
                </a:solidFill>
                <a:latin typeface="Comic Sans MS" pitchFamily="66" charset="0"/>
              </a:rPr>
              <a:t>Álcali-Agregado</a:t>
            </a:r>
            <a:endParaRPr lang="en-US" sz="3800" b="0" dirty="0" smtClean="0">
              <a:solidFill>
                <a:schemeClr val="tx1"/>
              </a:solidFill>
              <a:latin typeface="Comic Sans MS" pitchFamily="66" charset="0"/>
            </a:endParaRPr>
          </a:p>
        </p:txBody>
      </p:sp>
      <p:pic>
        <p:nvPicPr>
          <p:cNvPr id="37891" name="Picture 3" descr="P0000910"/>
          <p:cNvPicPr>
            <a:picLocks noGrp="1" noChangeAspect="1" noChangeArrowheads="1"/>
          </p:cNvPicPr>
          <p:nvPr>
            <p:ph idx="1"/>
          </p:nvPr>
        </p:nvPicPr>
        <p:blipFill>
          <a:blip r:embed="rId3" cstate="print"/>
          <a:srcRect/>
          <a:stretch>
            <a:fillRect/>
          </a:stretch>
        </p:blipFill>
        <p:spPr>
          <a:xfrm>
            <a:off x="304800" y="965200"/>
            <a:ext cx="8610600" cy="5892800"/>
          </a:xfrm>
          <a:noFill/>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1464734" y="609601"/>
            <a:ext cx="6894689" cy="1323439"/>
          </a:xfrm>
          <a:prstGeom prst="rect">
            <a:avLst/>
          </a:prstGeom>
          <a:noFill/>
          <a:ln w="9525">
            <a:noFill/>
            <a:miter lim="800000"/>
            <a:headEnd/>
            <a:tailEnd/>
          </a:ln>
        </p:spPr>
        <p:txBody>
          <a:bodyPr>
            <a:spAutoFit/>
          </a:bodyPr>
          <a:lstStyle/>
          <a:p>
            <a:pPr>
              <a:spcBef>
                <a:spcPct val="50000"/>
              </a:spcBef>
            </a:pPr>
            <a:r>
              <a:rPr lang="en-US" sz="4000" b="1" dirty="0" smtClean="0">
                <a:latin typeface="Tahoma" pitchFamily="34" charset="0"/>
              </a:rPr>
              <a:t>Agora </a:t>
            </a:r>
            <a:r>
              <a:rPr lang="en-US" sz="4000" b="1" dirty="0" err="1" smtClean="0">
                <a:latin typeface="Tahoma" pitchFamily="34" charset="0"/>
              </a:rPr>
              <a:t>que</a:t>
            </a:r>
            <a:r>
              <a:rPr lang="en-US" sz="4000" b="1" dirty="0" smtClean="0">
                <a:latin typeface="Tahoma" pitchFamily="34" charset="0"/>
              </a:rPr>
              <a:t> </a:t>
            </a:r>
            <a:r>
              <a:rPr lang="en-US" sz="4000" b="1" dirty="0" err="1" smtClean="0">
                <a:latin typeface="Tahoma" pitchFamily="34" charset="0"/>
              </a:rPr>
              <a:t>eu</a:t>
            </a:r>
            <a:r>
              <a:rPr lang="en-US" sz="4000" b="1" dirty="0" smtClean="0">
                <a:latin typeface="Tahoma" pitchFamily="34" charset="0"/>
              </a:rPr>
              <a:t> </a:t>
            </a:r>
            <a:r>
              <a:rPr lang="en-US" sz="4000" b="1" dirty="0" err="1" smtClean="0">
                <a:latin typeface="Tahoma" pitchFamily="34" charset="0"/>
              </a:rPr>
              <a:t>tenho</a:t>
            </a:r>
            <a:r>
              <a:rPr lang="en-US" sz="4000" b="1" dirty="0" smtClean="0">
                <a:latin typeface="Tahoma" pitchFamily="34" charset="0"/>
              </a:rPr>
              <a:t> um AAR</a:t>
            </a:r>
            <a:r>
              <a:rPr lang="en-US" sz="4000" b="1" dirty="0">
                <a:latin typeface="Tahoma" pitchFamily="34" charset="0"/>
              </a:rPr>
              <a:t>…</a:t>
            </a:r>
          </a:p>
        </p:txBody>
      </p:sp>
      <p:sp>
        <p:nvSpPr>
          <p:cNvPr id="541699" name="Text Box 3"/>
          <p:cNvSpPr txBox="1">
            <a:spLocks noChangeArrowheads="1"/>
          </p:cNvSpPr>
          <p:nvPr/>
        </p:nvSpPr>
        <p:spPr bwMode="auto">
          <a:xfrm>
            <a:off x="0" y="2362200"/>
            <a:ext cx="9144000" cy="954107"/>
          </a:xfrm>
          <a:prstGeom prst="rect">
            <a:avLst/>
          </a:prstGeom>
          <a:noFill/>
          <a:ln w="9525">
            <a:noFill/>
            <a:miter lim="800000"/>
            <a:headEnd/>
            <a:tailEnd/>
          </a:ln>
        </p:spPr>
        <p:txBody>
          <a:bodyPr>
            <a:spAutoFit/>
          </a:bodyPr>
          <a:lstStyle/>
          <a:p>
            <a:pPr algn="ctr">
              <a:spcBef>
                <a:spcPct val="50000"/>
              </a:spcBef>
            </a:pPr>
            <a:r>
              <a:rPr lang="en-US" sz="2800" b="1" dirty="0" err="1" smtClean="0">
                <a:solidFill>
                  <a:schemeClr val="tx1"/>
                </a:solidFill>
                <a:latin typeface="Arial" charset="0"/>
              </a:rPr>
              <a:t>Quais</a:t>
            </a:r>
            <a:r>
              <a:rPr lang="en-US" sz="2800" b="1" dirty="0" smtClean="0">
                <a:solidFill>
                  <a:schemeClr val="tx1"/>
                </a:solidFill>
                <a:latin typeface="Arial" charset="0"/>
              </a:rPr>
              <a:t> </a:t>
            </a:r>
            <a:r>
              <a:rPr lang="en-US" sz="2800" b="1" dirty="0" err="1" smtClean="0">
                <a:solidFill>
                  <a:schemeClr val="tx1"/>
                </a:solidFill>
                <a:latin typeface="Arial" charset="0"/>
              </a:rPr>
              <a:t>são</a:t>
            </a:r>
            <a:r>
              <a:rPr lang="en-US" sz="2800" b="1" dirty="0" smtClean="0">
                <a:solidFill>
                  <a:schemeClr val="tx1"/>
                </a:solidFill>
                <a:latin typeface="Arial" charset="0"/>
              </a:rPr>
              <a:t> as </a:t>
            </a:r>
            <a:r>
              <a:rPr lang="en-US" sz="2800" b="1" dirty="0" err="1" smtClean="0">
                <a:solidFill>
                  <a:schemeClr val="tx1"/>
                </a:solidFill>
                <a:latin typeface="Arial" charset="0"/>
              </a:rPr>
              <a:t>consequências</a:t>
            </a:r>
            <a:r>
              <a:rPr lang="en-US" sz="2800" b="1" dirty="0" smtClean="0">
                <a:solidFill>
                  <a:schemeClr val="tx1"/>
                </a:solidFill>
                <a:latin typeface="Arial" charset="0"/>
              </a:rPr>
              <a:t> </a:t>
            </a:r>
            <a:r>
              <a:rPr lang="en-US" sz="2800" b="1" dirty="0" smtClean="0">
                <a:solidFill>
                  <a:schemeClr val="tx1"/>
                </a:solidFill>
                <a:latin typeface="Arial" charset="0"/>
              </a:rPr>
              <a:t>de AAR </a:t>
            </a:r>
            <a:r>
              <a:rPr lang="en-US" sz="2800" b="1" dirty="0" err="1" smtClean="0"/>
              <a:t>na</a:t>
            </a:r>
            <a:r>
              <a:rPr lang="en-US" sz="2800" b="1" dirty="0" smtClean="0"/>
              <a:t> </a:t>
            </a:r>
            <a:r>
              <a:rPr lang="en-US" sz="2800" b="1" dirty="0" err="1" smtClean="0"/>
              <a:t>minha</a:t>
            </a:r>
            <a:r>
              <a:rPr lang="en-US" sz="2800" b="1" dirty="0" smtClean="0"/>
              <a:t> </a:t>
            </a:r>
            <a:r>
              <a:rPr lang="en-US" sz="2800" b="1" dirty="0" err="1" smtClean="0"/>
              <a:t>estrutura</a:t>
            </a:r>
            <a:r>
              <a:rPr lang="en-US" sz="2800" b="1" dirty="0" smtClean="0">
                <a:solidFill>
                  <a:schemeClr val="tx1"/>
                </a:solidFill>
                <a:latin typeface="Arial" charset="0"/>
              </a:rPr>
              <a:t>?</a:t>
            </a:r>
            <a:endParaRPr lang="en-US" sz="2800" b="1" dirty="0">
              <a:solidFill>
                <a:schemeClr val="tx1"/>
              </a:solidFill>
              <a:latin typeface="Arial" charset="0"/>
            </a:endParaRPr>
          </a:p>
        </p:txBody>
      </p:sp>
      <p:sp>
        <p:nvSpPr>
          <p:cNvPr id="541700" name="Text Box 4"/>
          <p:cNvSpPr txBox="1">
            <a:spLocks noChangeArrowheads="1"/>
          </p:cNvSpPr>
          <p:nvPr/>
        </p:nvSpPr>
        <p:spPr bwMode="auto">
          <a:xfrm>
            <a:off x="0" y="3200401"/>
            <a:ext cx="9144000" cy="519113"/>
          </a:xfrm>
          <a:prstGeom prst="rect">
            <a:avLst/>
          </a:prstGeom>
          <a:noFill/>
          <a:ln w="9525">
            <a:noFill/>
            <a:miter lim="800000"/>
            <a:headEnd/>
            <a:tailEnd/>
          </a:ln>
        </p:spPr>
        <p:txBody>
          <a:bodyPr>
            <a:spAutoFit/>
          </a:bodyPr>
          <a:lstStyle/>
          <a:p>
            <a:pPr algn="ctr">
              <a:spcBef>
                <a:spcPct val="50000"/>
              </a:spcBef>
            </a:pPr>
            <a:r>
              <a:rPr lang="en-US" sz="2800" b="1" dirty="0" smtClean="0">
                <a:solidFill>
                  <a:schemeClr val="tx1"/>
                </a:solidFill>
                <a:latin typeface="Arial" charset="0"/>
              </a:rPr>
              <a:t>e</a:t>
            </a:r>
            <a:endParaRPr lang="en-US" sz="2800" b="1" dirty="0">
              <a:solidFill>
                <a:schemeClr val="tx1"/>
              </a:solidFill>
              <a:latin typeface="Arial" charset="0"/>
            </a:endParaRPr>
          </a:p>
        </p:txBody>
      </p:sp>
      <p:sp>
        <p:nvSpPr>
          <p:cNvPr id="541701" name="Text Box 5"/>
          <p:cNvSpPr txBox="1">
            <a:spLocks noChangeArrowheads="1"/>
          </p:cNvSpPr>
          <p:nvPr/>
        </p:nvSpPr>
        <p:spPr bwMode="auto">
          <a:xfrm>
            <a:off x="0" y="3962400"/>
            <a:ext cx="9144000" cy="584776"/>
          </a:xfrm>
          <a:prstGeom prst="rect">
            <a:avLst/>
          </a:prstGeom>
          <a:noFill/>
          <a:ln w="9525">
            <a:noFill/>
            <a:miter lim="800000"/>
            <a:headEnd/>
            <a:tailEnd/>
          </a:ln>
        </p:spPr>
        <p:txBody>
          <a:bodyPr>
            <a:spAutoFit/>
          </a:bodyPr>
          <a:lstStyle/>
          <a:p>
            <a:pPr algn="ctr">
              <a:spcBef>
                <a:spcPct val="50000"/>
              </a:spcBef>
            </a:pPr>
            <a:r>
              <a:rPr lang="en-US" sz="3200" b="1" dirty="0" smtClean="0">
                <a:solidFill>
                  <a:schemeClr val="tx1"/>
                </a:solidFill>
                <a:latin typeface="Arial" charset="0"/>
              </a:rPr>
              <a:t>Como </a:t>
            </a:r>
            <a:r>
              <a:rPr lang="en-US" sz="3200" b="1" dirty="0" err="1" smtClean="0">
                <a:solidFill>
                  <a:schemeClr val="tx1"/>
                </a:solidFill>
                <a:latin typeface="Arial" charset="0"/>
              </a:rPr>
              <a:t>eu</a:t>
            </a:r>
            <a:r>
              <a:rPr lang="en-US" sz="3200" b="1" dirty="0" smtClean="0">
                <a:solidFill>
                  <a:schemeClr val="tx1"/>
                </a:solidFill>
                <a:latin typeface="Arial" charset="0"/>
              </a:rPr>
              <a:t> </a:t>
            </a:r>
            <a:r>
              <a:rPr lang="en-US" sz="3200" b="1" dirty="0" smtClean="0"/>
              <a:t>PARO o </a:t>
            </a:r>
            <a:r>
              <a:rPr lang="en-US" sz="3200" b="1" dirty="0" smtClean="0">
                <a:solidFill>
                  <a:schemeClr val="tx1"/>
                </a:solidFill>
                <a:latin typeface="Arial" charset="0"/>
              </a:rPr>
              <a:t>AAR </a:t>
            </a:r>
            <a:r>
              <a:rPr lang="en-US" sz="3200" b="1" dirty="0">
                <a:solidFill>
                  <a:schemeClr val="tx1"/>
                </a:solidFill>
                <a:latin typeface="Arial" charset="0"/>
              </a:rPr>
              <a:t>?</a:t>
            </a:r>
          </a:p>
        </p:txBody>
      </p:sp>
      <p:sp>
        <p:nvSpPr>
          <p:cNvPr id="541702" name="Text Box 6"/>
          <p:cNvSpPr txBox="1">
            <a:spLocks noChangeArrowheads="1"/>
          </p:cNvSpPr>
          <p:nvPr/>
        </p:nvSpPr>
        <p:spPr bwMode="auto">
          <a:xfrm>
            <a:off x="0" y="4419600"/>
            <a:ext cx="9144000" cy="584776"/>
          </a:xfrm>
          <a:prstGeom prst="rect">
            <a:avLst/>
          </a:prstGeom>
          <a:noFill/>
          <a:ln w="9525">
            <a:noFill/>
            <a:miter lim="800000"/>
            <a:headEnd/>
            <a:tailEnd/>
          </a:ln>
        </p:spPr>
        <p:txBody>
          <a:bodyPr>
            <a:spAutoFit/>
          </a:bodyPr>
          <a:lstStyle/>
          <a:p>
            <a:pPr algn="ctr">
              <a:spcBef>
                <a:spcPct val="50000"/>
              </a:spcBef>
            </a:pPr>
            <a:r>
              <a:rPr lang="en-US" sz="3200" b="1" dirty="0" smtClean="0">
                <a:solidFill>
                  <a:schemeClr val="tx1"/>
                </a:solidFill>
                <a:latin typeface="Arial" charset="0"/>
              </a:rPr>
              <a:t>Como </a:t>
            </a:r>
            <a:r>
              <a:rPr lang="en-US" sz="3200" b="1" dirty="0" err="1" smtClean="0">
                <a:solidFill>
                  <a:schemeClr val="tx1"/>
                </a:solidFill>
                <a:latin typeface="Arial" charset="0"/>
              </a:rPr>
              <a:t>eu</a:t>
            </a:r>
            <a:r>
              <a:rPr lang="en-US" sz="3200" b="1" dirty="0" smtClean="0">
                <a:solidFill>
                  <a:schemeClr val="tx1"/>
                </a:solidFill>
                <a:latin typeface="Arial" charset="0"/>
              </a:rPr>
              <a:t> LIDO </a:t>
            </a:r>
            <a:r>
              <a:rPr lang="en-US" sz="3200" b="1" dirty="0" smtClean="0">
                <a:solidFill>
                  <a:schemeClr val="tx1"/>
                </a:solidFill>
                <a:latin typeface="Arial" charset="0"/>
              </a:rPr>
              <a:t>com AAR </a:t>
            </a:r>
            <a:r>
              <a:rPr lang="en-US" sz="3200" b="1" dirty="0">
                <a:solidFill>
                  <a:schemeClr val="tx1"/>
                </a:solidFill>
                <a:latin typeface="Arial"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16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17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41701"/>
                                        </p:tgtEl>
                                        <p:attrNameLst>
                                          <p:attrName>style.visibility</p:attrName>
                                        </p:attrNameLst>
                                      </p:cBhvr>
                                      <p:to>
                                        <p:strVal val="visible"/>
                                      </p:to>
                                    </p:set>
                                  </p:childTnLst>
                                  <p:subTnLst>
                                    <p:set>
                                      <p:cBhvr override="childStyle">
                                        <p:cTn dur="1" fill="hold" display="0" masterRel="nextClick" afterEffect="1"/>
                                        <p:tgtEl>
                                          <p:spTgt spid="541701"/>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41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699" grpId="0" autoUpdateAnimBg="0"/>
      <p:bldP spid="541700" grpId="0" autoUpdateAnimBg="0"/>
      <p:bldP spid="541701" grpId="0" autoUpdateAnimBg="0"/>
      <p:bldP spid="541702"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22" name="Rectangle 2"/>
          <p:cNvSpPr>
            <a:spLocks noGrp="1" noChangeArrowheads="1"/>
          </p:cNvSpPr>
          <p:nvPr>
            <p:ph type="title"/>
          </p:nvPr>
        </p:nvSpPr>
        <p:spPr>
          <a:xfrm>
            <a:off x="204612" y="193676"/>
            <a:ext cx="9149644" cy="900113"/>
          </a:xfrm>
        </p:spPr>
        <p:txBody>
          <a:bodyPr/>
          <a:lstStyle/>
          <a:p>
            <a:pPr eaLnBrk="1" hangingPunct="1"/>
            <a:r>
              <a:rPr lang="en-US" smtClean="0">
                <a:solidFill>
                  <a:schemeClr val="bg1"/>
                </a:solidFill>
                <a:latin typeface="Arial" charset="0"/>
              </a:rPr>
              <a:t/>
            </a:r>
            <a:br>
              <a:rPr lang="en-US" smtClean="0">
                <a:solidFill>
                  <a:schemeClr val="bg1"/>
                </a:solidFill>
                <a:latin typeface="Arial" charset="0"/>
              </a:rPr>
            </a:br>
            <a:endParaRPr lang="en-US" b="0" smtClean="0">
              <a:solidFill>
                <a:schemeClr val="bg1"/>
              </a:solidFill>
              <a:latin typeface="Arial" charset="0"/>
            </a:endParaRPr>
          </a:p>
        </p:txBody>
      </p:sp>
      <p:sp>
        <p:nvSpPr>
          <p:cNvPr id="542723" name="Rectangle 3"/>
          <p:cNvSpPr>
            <a:spLocks noGrp="1" noChangeArrowheads="1"/>
          </p:cNvSpPr>
          <p:nvPr>
            <p:ph type="body" idx="1"/>
          </p:nvPr>
        </p:nvSpPr>
        <p:spPr>
          <a:xfrm>
            <a:off x="1456267" y="3276600"/>
            <a:ext cx="5774267" cy="1930400"/>
          </a:xfrm>
        </p:spPr>
        <p:txBody>
          <a:bodyPr/>
          <a:lstStyle/>
          <a:p>
            <a:pPr algn="ctr" eaLnBrk="1" hangingPunct="1">
              <a:buClr>
                <a:schemeClr val="tx1"/>
              </a:buClr>
              <a:buSzPct val="40000"/>
              <a:buFont typeface="Monotype Sorts" pitchFamily="2" charset="2"/>
              <a:buNone/>
            </a:pPr>
            <a:r>
              <a:rPr lang="en-US" sz="4400" b="0" dirty="0" smtClean="0"/>
              <a:t>BARRAGEM CENTER HILL</a:t>
            </a:r>
          </a:p>
          <a:p>
            <a:pPr eaLnBrk="1" hangingPunct="1">
              <a:buClr>
                <a:schemeClr val="tx1"/>
              </a:buClr>
              <a:buSzPct val="40000"/>
              <a:buFont typeface="Monotype Sorts" pitchFamily="2" charset="2"/>
              <a:buNone/>
            </a:pPr>
            <a:endParaRPr lang="en-US" dirty="0" smtClean="0"/>
          </a:p>
          <a:p>
            <a:pPr eaLnBrk="1" hangingPunct="1">
              <a:buClr>
                <a:schemeClr val="tx1"/>
              </a:buClr>
              <a:buSzPct val="40000"/>
              <a:buFont typeface="Monotype Sorts" pitchFamily="2" charset="2"/>
              <a:buNone/>
            </a:pPr>
            <a:endParaRPr lang="en-US" dirty="0" smtClean="0"/>
          </a:p>
        </p:txBody>
      </p:sp>
      <p:pic>
        <p:nvPicPr>
          <p:cNvPr id="542724" name="Picture 4" descr="magnify"/>
          <p:cNvPicPr>
            <a:picLocks noChangeAspect="1" noChangeArrowheads="1"/>
          </p:cNvPicPr>
          <p:nvPr/>
        </p:nvPicPr>
        <p:blipFill>
          <a:blip r:embed="rId3" cstate="print">
            <a:lum bright="-18000" contrast="-6000"/>
            <a:grayscl/>
          </a:blip>
          <a:srcRect/>
          <a:stretch>
            <a:fillRect/>
          </a:stretch>
        </p:blipFill>
        <p:spPr bwMode="auto">
          <a:xfrm>
            <a:off x="457200" y="1752600"/>
            <a:ext cx="9144000" cy="5819775"/>
          </a:xfrm>
          <a:prstGeom prst="rect">
            <a:avLst/>
          </a:prstGeom>
          <a:noFill/>
          <a:ln w="9525">
            <a:noFill/>
            <a:miter lim="800000"/>
            <a:headEnd/>
            <a:tailEnd/>
          </a:ln>
        </p:spPr>
      </p:pic>
      <p:sp>
        <p:nvSpPr>
          <p:cNvPr id="39941" name="Text Box 5"/>
          <p:cNvSpPr txBox="1">
            <a:spLocks noChangeArrowheads="1"/>
          </p:cNvSpPr>
          <p:nvPr/>
        </p:nvSpPr>
        <p:spPr bwMode="auto">
          <a:xfrm>
            <a:off x="1151467" y="488950"/>
            <a:ext cx="7030156" cy="457200"/>
          </a:xfrm>
          <a:prstGeom prst="rect">
            <a:avLst/>
          </a:prstGeom>
          <a:noFill/>
          <a:ln w="9525">
            <a:noFill/>
            <a:miter lim="800000"/>
            <a:headEnd/>
            <a:tailEnd/>
          </a:ln>
        </p:spPr>
        <p:txBody>
          <a:bodyPr>
            <a:spAutoFit/>
          </a:bodyPr>
          <a:lstStyle/>
          <a:p>
            <a:pPr>
              <a:spcBef>
                <a:spcPct val="50000"/>
              </a:spcBef>
            </a:pPr>
            <a:endParaRPr lang="en-US" sz="2400">
              <a:solidFill>
                <a:schemeClr val="tx1"/>
              </a:solidFill>
              <a:latin typeface="Tahoma" pitchFamily="34" charset="0"/>
            </a:endParaRPr>
          </a:p>
        </p:txBody>
      </p:sp>
      <p:sp>
        <p:nvSpPr>
          <p:cNvPr id="39942" name="Text Box 6"/>
          <p:cNvSpPr txBox="1">
            <a:spLocks noChangeArrowheads="1"/>
          </p:cNvSpPr>
          <p:nvPr/>
        </p:nvSpPr>
        <p:spPr bwMode="auto">
          <a:xfrm>
            <a:off x="1230489" y="757239"/>
            <a:ext cx="6968067" cy="1015663"/>
          </a:xfrm>
          <a:prstGeom prst="rect">
            <a:avLst/>
          </a:prstGeom>
          <a:noFill/>
          <a:ln w="9525">
            <a:noFill/>
            <a:miter lim="800000"/>
            <a:headEnd/>
            <a:tailEnd/>
          </a:ln>
        </p:spPr>
        <p:txBody>
          <a:bodyPr>
            <a:spAutoFit/>
          </a:bodyPr>
          <a:lstStyle/>
          <a:p>
            <a:pPr algn="ctr">
              <a:spcBef>
                <a:spcPct val="50000"/>
              </a:spcBef>
            </a:pPr>
            <a:r>
              <a:rPr lang="en-US" sz="6000" b="1" dirty="0" smtClean="0">
                <a:latin typeface="Tahoma" pitchFamily="34" charset="0"/>
              </a:rPr>
              <a:t>ESTUDO DE CASO</a:t>
            </a:r>
            <a:endParaRPr lang="en-US" sz="6000" b="1" dirty="0">
              <a:latin typeface="Tahom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42722">
                                            <p:txEl>
                                              <p:pRg st="0" end="0"/>
                                            </p:txEl>
                                          </p:spTgt>
                                        </p:tgtEl>
                                        <p:attrNameLst>
                                          <p:attrName>style.visibility</p:attrName>
                                        </p:attrNameLst>
                                      </p:cBhvr>
                                      <p:to>
                                        <p:strVal val="visible"/>
                                      </p:to>
                                    </p:set>
                                    <p:animEffect transition="in" filter="dissolve">
                                      <p:cBhvr>
                                        <p:cTn id="7" dur="500"/>
                                        <p:tgtEl>
                                          <p:spTgt spid="542722">
                                            <p:txEl>
                                              <p:pRg st="0" end="0"/>
                                            </p:txEl>
                                          </p:spTgt>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542724"/>
                                        </p:tgtEl>
                                        <p:attrNameLst>
                                          <p:attrName>style.visibility</p:attrName>
                                        </p:attrNameLst>
                                      </p:cBhvr>
                                      <p:to>
                                        <p:strVal val="visible"/>
                                      </p:to>
                                    </p:set>
                                    <p:anim calcmode="lin" valueType="num">
                                      <p:cBhvr>
                                        <p:cTn id="11" dur="500" fill="hold"/>
                                        <p:tgtEl>
                                          <p:spTgt spid="542724"/>
                                        </p:tgtEl>
                                        <p:attrNameLst>
                                          <p:attrName>ppt_w</p:attrName>
                                        </p:attrNameLst>
                                      </p:cBhvr>
                                      <p:tavLst>
                                        <p:tav tm="0">
                                          <p:val>
                                            <p:fltVal val="0"/>
                                          </p:val>
                                        </p:tav>
                                        <p:tav tm="100000">
                                          <p:val>
                                            <p:strVal val="#ppt_w"/>
                                          </p:val>
                                        </p:tav>
                                      </p:tavLst>
                                    </p:anim>
                                    <p:anim calcmode="lin" valueType="num">
                                      <p:cBhvr>
                                        <p:cTn id="12" dur="500" fill="hold"/>
                                        <p:tgtEl>
                                          <p:spTgt spid="542724"/>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1" presetClass="entr" presetSubtype="0" fill="hold" grpId="0" nodeType="afterEffect">
                                  <p:stCondLst>
                                    <p:cond delay="0"/>
                                  </p:stCondLst>
                                  <p:childTnLst>
                                    <p:set>
                                      <p:cBhvr>
                                        <p:cTn id="15" dur="1" fill="hold">
                                          <p:stCondLst>
                                            <p:cond delay="499"/>
                                          </p:stCondLst>
                                        </p:cTn>
                                        <p:tgtEl>
                                          <p:spTgt spid="5427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22" grpId="0" build="p" autoUpdateAnimBg="0" advAuto="0"/>
      <p:bldP spid="542723" grpId="0" build="p" autoUpdateAnimBg="0"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0" y="-220663"/>
            <a:ext cx="9144000" cy="1143001"/>
          </a:xfrm>
        </p:spPr>
        <p:txBody>
          <a:bodyPr/>
          <a:lstStyle/>
          <a:p>
            <a:pPr eaLnBrk="1" hangingPunct="1"/>
            <a:r>
              <a:rPr lang="en-US" dirty="0" err="1" smtClean="0"/>
              <a:t>Projetos</a:t>
            </a:r>
            <a:r>
              <a:rPr lang="en-US" dirty="0" smtClean="0"/>
              <a:t> no Distrito de Nashville</a:t>
            </a:r>
          </a:p>
        </p:txBody>
      </p:sp>
      <p:grpSp>
        <p:nvGrpSpPr>
          <p:cNvPr id="2" name="Group 3"/>
          <p:cNvGrpSpPr>
            <a:grpSpLocks/>
          </p:cNvGrpSpPr>
          <p:nvPr/>
        </p:nvGrpSpPr>
        <p:grpSpPr bwMode="auto">
          <a:xfrm>
            <a:off x="290689" y="1498600"/>
            <a:ext cx="8739012" cy="5346700"/>
            <a:chOff x="183" y="944"/>
            <a:chExt cx="5505" cy="3368"/>
          </a:xfrm>
        </p:grpSpPr>
        <p:graphicFrame>
          <p:nvGraphicFramePr>
            <p:cNvPr id="3074" name="Object 4">
              <a:hlinkClick r:id="" action="ppaction://ole?verb=0"/>
            </p:cNvPr>
            <p:cNvGraphicFramePr>
              <a:graphicFrameLocks noChangeAspect="1"/>
            </p:cNvGraphicFramePr>
            <p:nvPr/>
          </p:nvGraphicFramePr>
          <p:xfrm>
            <a:off x="183" y="944"/>
            <a:ext cx="5505" cy="3368"/>
          </p:xfrm>
          <a:graphic>
            <a:graphicData uri="http://schemas.openxmlformats.org/presentationml/2006/ole">
              <mc:AlternateContent xmlns:mc="http://schemas.openxmlformats.org/markup-compatibility/2006">
                <mc:Choice xmlns:v="urn:schemas-microsoft-com:vml" Requires="v">
                  <p:oleObj spid="_x0000_s2070" name="CorelDRAW!" r:id="rId4" imgW="8568720" imgH="5066640" progId="">
                    <p:embed/>
                  </p:oleObj>
                </mc:Choice>
                <mc:Fallback>
                  <p:oleObj name="CorelDRAW!" r:id="rId4" imgW="8568720" imgH="5066640"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l="1814"/>
                        <a:stretch>
                          <a:fillRect/>
                        </a:stretch>
                      </p:blipFill>
                      <p:spPr bwMode="auto">
                        <a:xfrm>
                          <a:off x="183" y="944"/>
                          <a:ext cx="5505" cy="3368"/>
                        </a:xfrm>
                        <a:prstGeom prst="rect">
                          <a:avLst/>
                        </a:prstGeom>
                        <a:noFill/>
                        <a:ln>
                          <a:noFill/>
                        </a:ln>
                        <a:effectLst/>
                        <a:extLst>
                          <a:ext uri="{909E8E84-426E-40DD-AFC4-6F175D3DCCD1}">
                            <a14:hiddenFill xmlns:a14="http://schemas.microsoft.com/office/drawing/2010/main">
                              <a:solidFill>
                                <a:srgbClr val="C0C0C0"/>
                              </a:solidFill>
                            </a14:hiddenFill>
                          </a:ext>
                          <a:ext uri="{91240B29-F687-4F45-9708-019B960494DF}">
                            <a14:hiddenLine xmlns:a14="http://schemas.microsoft.com/office/drawing/2010/main" w="12700">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43749" name="Text Box 5"/>
            <p:cNvSpPr txBox="1">
              <a:spLocks noChangeAspect="1" noChangeArrowheads="1"/>
            </p:cNvSpPr>
            <p:nvPr/>
          </p:nvSpPr>
          <p:spPr bwMode="auto">
            <a:xfrm>
              <a:off x="3543" y="1312"/>
              <a:ext cx="338" cy="127"/>
            </a:xfrm>
            <a:prstGeom prst="rect">
              <a:avLst/>
            </a:prstGeom>
            <a:noFill/>
            <a:ln w="9525">
              <a:noFill/>
              <a:miter lim="800000"/>
              <a:headEnd/>
              <a:tailEnd/>
            </a:ln>
            <a:effectLst>
              <a:outerShdw dist="17961" dir="2700000" algn="ctr" rotWithShape="0">
                <a:schemeClr val="bg1"/>
              </a:outerShdw>
            </a:effectLst>
          </p:spPr>
          <p:txBody>
            <a:bodyPr wrap="none">
              <a:spAutoFit/>
            </a:bodyPr>
            <a:lstStyle/>
            <a:p>
              <a:pPr algn="ctr">
                <a:lnSpc>
                  <a:spcPct val="90000"/>
                </a:lnSpc>
                <a:defRPr/>
              </a:pPr>
              <a:r>
                <a:rPr lang="en-US" sz="800">
                  <a:solidFill>
                    <a:schemeClr val="tx1"/>
                  </a:solidFill>
                  <a:latin typeface="Arial Black" pitchFamily="34" charset="0"/>
                </a:rPr>
                <a:t>Laurel</a:t>
              </a:r>
            </a:p>
          </p:txBody>
        </p:sp>
        <p:sp>
          <p:nvSpPr>
            <p:cNvPr id="543750" name="Text Box 6"/>
            <p:cNvSpPr txBox="1">
              <a:spLocks noChangeAspect="1" noChangeArrowheads="1"/>
            </p:cNvSpPr>
            <p:nvPr/>
          </p:nvSpPr>
          <p:spPr bwMode="auto">
            <a:xfrm>
              <a:off x="3974" y="1492"/>
              <a:ext cx="402" cy="198"/>
            </a:xfrm>
            <a:prstGeom prst="rect">
              <a:avLst/>
            </a:prstGeom>
            <a:noFill/>
            <a:ln w="9525">
              <a:noFill/>
              <a:miter lim="800000"/>
              <a:headEnd/>
              <a:tailEnd/>
            </a:ln>
            <a:effectLst>
              <a:outerShdw dist="17961" dir="2700000" algn="ctr" rotWithShape="0">
                <a:schemeClr val="bg1"/>
              </a:outerShdw>
            </a:effectLst>
          </p:spPr>
          <p:txBody>
            <a:bodyPr wrap="none">
              <a:spAutoFit/>
            </a:bodyPr>
            <a:lstStyle/>
            <a:p>
              <a:pPr algn="ctr">
                <a:lnSpc>
                  <a:spcPct val="90000"/>
                </a:lnSpc>
                <a:defRPr/>
              </a:pPr>
              <a:r>
                <a:rPr lang="en-US" sz="800">
                  <a:solidFill>
                    <a:schemeClr val="tx1"/>
                  </a:solidFill>
                  <a:latin typeface="Arial Black" pitchFamily="34" charset="0"/>
                </a:rPr>
                <a:t>Martins </a:t>
              </a:r>
            </a:p>
            <a:p>
              <a:pPr algn="ctr">
                <a:lnSpc>
                  <a:spcPct val="90000"/>
                </a:lnSpc>
                <a:defRPr/>
              </a:pPr>
              <a:r>
                <a:rPr lang="en-US" sz="800">
                  <a:solidFill>
                    <a:schemeClr val="tx1"/>
                  </a:solidFill>
                  <a:latin typeface="Arial Black" pitchFamily="34" charset="0"/>
                </a:rPr>
                <a:t>Fork</a:t>
              </a:r>
            </a:p>
          </p:txBody>
        </p:sp>
        <p:sp>
          <p:nvSpPr>
            <p:cNvPr id="543751" name="Text Box 7"/>
            <p:cNvSpPr txBox="1">
              <a:spLocks noChangeAspect="1" noChangeArrowheads="1"/>
            </p:cNvSpPr>
            <p:nvPr/>
          </p:nvSpPr>
          <p:spPr bwMode="auto">
            <a:xfrm>
              <a:off x="3324" y="1495"/>
              <a:ext cx="324" cy="197"/>
            </a:xfrm>
            <a:prstGeom prst="rect">
              <a:avLst/>
            </a:prstGeom>
            <a:noFill/>
            <a:ln w="9525">
              <a:noFill/>
              <a:miter lim="800000"/>
              <a:headEnd/>
              <a:tailEnd/>
            </a:ln>
            <a:effectLst>
              <a:outerShdw dist="17961" dir="2700000" algn="ctr" rotWithShape="0">
                <a:schemeClr val="bg1"/>
              </a:outerShdw>
            </a:effectLst>
          </p:spPr>
          <p:txBody>
            <a:bodyPr wrap="none">
              <a:spAutoFit/>
            </a:bodyPr>
            <a:lstStyle/>
            <a:p>
              <a:pPr algn="ctr">
                <a:lnSpc>
                  <a:spcPct val="90000"/>
                </a:lnSpc>
                <a:defRPr/>
              </a:pPr>
              <a:r>
                <a:rPr lang="en-US" sz="800">
                  <a:solidFill>
                    <a:schemeClr val="tx1"/>
                  </a:solidFill>
                  <a:latin typeface="Arial Black" pitchFamily="34" charset="0"/>
                </a:rPr>
                <a:t>Wolf </a:t>
              </a:r>
            </a:p>
            <a:p>
              <a:pPr algn="ctr">
                <a:lnSpc>
                  <a:spcPct val="90000"/>
                </a:lnSpc>
                <a:defRPr/>
              </a:pPr>
              <a:r>
                <a:rPr lang="en-US" sz="800">
                  <a:solidFill>
                    <a:schemeClr val="tx1"/>
                  </a:solidFill>
                  <a:latin typeface="Arial Black" pitchFamily="34" charset="0"/>
                </a:rPr>
                <a:t>Creek</a:t>
              </a:r>
            </a:p>
          </p:txBody>
        </p:sp>
        <p:sp>
          <p:nvSpPr>
            <p:cNvPr id="543752" name="Text Box 8"/>
            <p:cNvSpPr txBox="1">
              <a:spLocks noChangeAspect="1" noChangeArrowheads="1"/>
            </p:cNvSpPr>
            <p:nvPr/>
          </p:nvSpPr>
          <p:spPr bwMode="auto">
            <a:xfrm>
              <a:off x="3089" y="1777"/>
              <a:ext cx="535" cy="127"/>
            </a:xfrm>
            <a:prstGeom prst="rect">
              <a:avLst/>
            </a:prstGeom>
            <a:noFill/>
            <a:ln w="9525">
              <a:noFill/>
              <a:miter lim="800000"/>
              <a:headEnd/>
              <a:tailEnd/>
            </a:ln>
            <a:effectLst>
              <a:outerShdw dist="17961" dir="2700000" algn="ctr" rotWithShape="0">
                <a:schemeClr val="bg1"/>
              </a:outerShdw>
            </a:effectLst>
          </p:spPr>
          <p:txBody>
            <a:bodyPr wrap="none">
              <a:spAutoFit/>
            </a:bodyPr>
            <a:lstStyle/>
            <a:p>
              <a:pPr algn="ctr">
                <a:lnSpc>
                  <a:spcPct val="90000"/>
                </a:lnSpc>
                <a:defRPr/>
              </a:pPr>
              <a:r>
                <a:rPr lang="en-US" sz="800">
                  <a:solidFill>
                    <a:schemeClr val="tx1"/>
                  </a:solidFill>
                  <a:latin typeface="Arial Black" pitchFamily="34" charset="0"/>
                </a:rPr>
                <a:t>Dale Hollow</a:t>
              </a:r>
            </a:p>
          </p:txBody>
        </p:sp>
        <p:sp>
          <p:nvSpPr>
            <p:cNvPr id="543753" name="Text Box 9"/>
            <p:cNvSpPr txBox="1">
              <a:spLocks noChangeAspect="1" noChangeArrowheads="1"/>
            </p:cNvSpPr>
            <p:nvPr/>
          </p:nvSpPr>
          <p:spPr bwMode="auto">
            <a:xfrm>
              <a:off x="2636" y="2155"/>
              <a:ext cx="473" cy="268"/>
            </a:xfrm>
            <a:prstGeom prst="rect">
              <a:avLst/>
            </a:prstGeom>
            <a:noFill/>
            <a:ln w="9525">
              <a:noFill/>
              <a:miter lim="800000"/>
              <a:headEnd/>
              <a:tailEnd/>
            </a:ln>
            <a:effectLst>
              <a:outerShdw dist="17961" dir="2700000" algn="ctr" rotWithShape="0">
                <a:schemeClr val="bg1"/>
              </a:outerShdw>
            </a:effectLst>
          </p:spPr>
          <p:txBody>
            <a:bodyPr wrap="none">
              <a:spAutoFit/>
            </a:bodyPr>
            <a:lstStyle/>
            <a:p>
              <a:pPr algn="ctr">
                <a:lnSpc>
                  <a:spcPct val="90000"/>
                </a:lnSpc>
                <a:defRPr/>
              </a:pPr>
              <a:r>
                <a:rPr lang="en-US" sz="1200">
                  <a:solidFill>
                    <a:schemeClr val="tx1"/>
                  </a:solidFill>
                  <a:latin typeface="Arial Black" pitchFamily="34" charset="0"/>
                </a:rPr>
                <a:t>Center</a:t>
              </a:r>
            </a:p>
            <a:p>
              <a:pPr algn="ctr">
                <a:lnSpc>
                  <a:spcPct val="90000"/>
                </a:lnSpc>
                <a:defRPr/>
              </a:pPr>
              <a:r>
                <a:rPr lang="en-US" sz="1200">
                  <a:solidFill>
                    <a:schemeClr val="tx1"/>
                  </a:solidFill>
                  <a:latin typeface="Arial Black" pitchFamily="34" charset="0"/>
                </a:rPr>
                <a:t>Hill</a:t>
              </a:r>
            </a:p>
          </p:txBody>
        </p:sp>
        <p:sp>
          <p:nvSpPr>
            <p:cNvPr id="543754" name="Text Box 10"/>
            <p:cNvSpPr txBox="1">
              <a:spLocks noChangeAspect="1" noChangeArrowheads="1"/>
            </p:cNvSpPr>
            <p:nvPr/>
          </p:nvSpPr>
          <p:spPr bwMode="auto">
            <a:xfrm>
              <a:off x="2224" y="2140"/>
              <a:ext cx="322" cy="265"/>
            </a:xfrm>
            <a:prstGeom prst="rect">
              <a:avLst/>
            </a:prstGeom>
            <a:noFill/>
            <a:ln w="9525">
              <a:noFill/>
              <a:miter lim="800000"/>
              <a:headEnd/>
              <a:tailEnd/>
            </a:ln>
            <a:effectLst>
              <a:outerShdw dist="17961" dir="2700000" algn="ctr" rotWithShape="0">
                <a:schemeClr val="bg1"/>
              </a:outerShdw>
            </a:effectLst>
          </p:spPr>
          <p:txBody>
            <a:bodyPr wrap="none">
              <a:spAutoFit/>
            </a:bodyPr>
            <a:lstStyle/>
            <a:p>
              <a:pPr algn="ctr">
                <a:lnSpc>
                  <a:spcPct val="90000"/>
                </a:lnSpc>
                <a:defRPr/>
              </a:pPr>
              <a:r>
                <a:rPr lang="en-US" sz="800">
                  <a:solidFill>
                    <a:schemeClr val="tx1"/>
                  </a:solidFill>
                  <a:latin typeface="Arial Black" pitchFamily="34" charset="0"/>
                </a:rPr>
                <a:t>J. </a:t>
              </a:r>
            </a:p>
            <a:p>
              <a:pPr algn="ctr">
                <a:lnSpc>
                  <a:spcPct val="90000"/>
                </a:lnSpc>
                <a:defRPr/>
              </a:pPr>
              <a:r>
                <a:rPr lang="en-US" sz="800">
                  <a:solidFill>
                    <a:schemeClr val="tx1"/>
                  </a:solidFill>
                  <a:latin typeface="Arial Black" pitchFamily="34" charset="0"/>
                </a:rPr>
                <a:t>Percy</a:t>
              </a:r>
            </a:p>
            <a:p>
              <a:pPr algn="ctr">
                <a:lnSpc>
                  <a:spcPct val="90000"/>
                </a:lnSpc>
                <a:defRPr/>
              </a:pPr>
              <a:r>
                <a:rPr lang="en-US" sz="800">
                  <a:solidFill>
                    <a:schemeClr val="tx1"/>
                  </a:solidFill>
                  <a:latin typeface="Arial Black" pitchFamily="34" charset="0"/>
                </a:rPr>
                <a:t>Priest</a:t>
              </a:r>
            </a:p>
          </p:txBody>
        </p:sp>
        <p:sp>
          <p:nvSpPr>
            <p:cNvPr id="543755" name="Text Box 11"/>
            <p:cNvSpPr txBox="1">
              <a:spLocks noChangeAspect="1" noChangeArrowheads="1"/>
            </p:cNvSpPr>
            <p:nvPr/>
          </p:nvSpPr>
          <p:spPr bwMode="auto">
            <a:xfrm>
              <a:off x="1752" y="2054"/>
              <a:ext cx="521" cy="144"/>
            </a:xfrm>
            <a:prstGeom prst="rect">
              <a:avLst/>
            </a:prstGeom>
            <a:noFill/>
            <a:ln w="9525">
              <a:noFill/>
              <a:miter lim="800000"/>
              <a:headEnd/>
              <a:tailEnd/>
            </a:ln>
            <a:effectLst>
              <a:outerShdw dist="17961" dir="2700000" algn="ctr" rotWithShape="0">
                <a:schemeClr val="bg1"/>
              </a:outerShdw>
            </a:effectLst>
          </p:spPr>
          <p:txBody>
            <a:bodyPr wrap="none">
              <a:spAutoFit/>
            </a:bodyPr>
            <a:lstStyle/>
            <a:p>
              <a:pPr algn="ctr">
                <a:lnSpc>
                  <a:spcPct val="90000"/>
                </a:lnSpc>
                <a:defRPr/>
              </a:pPr>
              <a:r>
                <a:rPr lang="en-US" sz="1000" i="1">
                  <a:latin typeface="Arial Black" pitchFamily="34" charset="0"/>
                </a:rPr>
                <a:t>Nashville</a:t>
              </a:r>
            </a:p>
          </p:txBody>
        </p:sp>
        <p:sp>
          <p:nvSpPr>
            <p:cNvPr id="3084" name="AutoShape 12"/>
            <p:cNvSpPr>
              <a:spLocks noChangeAspect="1" noChangeArrowheads="1"/>
            </p:cNvSpPr>
            <p:nvPr/>
          </p:nvSpPr>
          <p:spPr bwMode="auto">
            <a:xfrm>
              <a:off x="3654" y="1437"/>
              <a:ext cx="109" cy="100"/>
            </a:xfrm>
            <a:prstGeom prst="triangle">
              <a:avLst>
                <a:gd name="adj" fmla="val 50000"/>
              </a:avLst>
            </a:prstGeom>
            <a:solidFill>
              <a:srgbClr val="FFCC00"/>
            </a:solidFill>
            <a:ln w="6350">
              <a:solidFill>
                <a:schemeClr val="bg1"/>
              </a:solidFill>
              <a:miter lim="800000"/>
              <a:headEnd/>
              <a:tailEnd/>
            </a:ln>
          </p:spPr>
          <p:txBody>
            <a:bodyPr wrap="none" anchor="ctr"/>
            <a:lstStyle/>
            <a:p>
              <a:pPr algn="ctr"/>
              <a:endParaRPr lang="en-US" sz="2400">
                <a:solidFill>
                  <a:srgbClr val="FFCC00"/>
                </a:solidFill>
                <a:latin typeface="Times New Roman" pitchFamily="18" charset="0"/>
              </a:endParaRPr>
            </a:p>
          </p:txBody>
        </p:sp>
        <p:sp>
          <p:nvSpPr>
            <p:cNvPr id="3085" name="AutoShape 13"/>
            <p:cNvSpPr>
              <a:spLocks noChangeAspect="1" noChangeArrowheads="1"/>
            </p:cNvSpPr>
            <p:nvPr/>
          </p:nvSpPr>
          <p:spPr bwMode="auto">
            <a:xfrm>
              <a:off x="4322" y="1572"/>
              <a:ext cx="109" cy="100"/>
            </a:xfrm>
            <a:prstGeom prst="triangle">
              <a:avLst>
                <a:gd name="adj" fmla="val 50000"/>
              </a:avLst>
            </a:prstGeom>
            <a:solidFill>
              <a:srgbClr val="FFCC00"/>
            </a:solidFill>
            <a:ln w="6350">
              <a:solidFill>
                <a:schemeClr val="bg1"/>
              </a:solidFill>
              <a:miter lim="800000"/>
              <a:headEnd/>
              <a:tailEnd/>
            </a:ln>
          </p:spPr>
          <p:txBody>
            <a:bodyPr wrap="none" anchor="ctr"/>
            <a:lstStyle/>
            <a:p>
              <a:pPr algn="ctr"/>
              <a:endParaRPr lang="en-US" sz="2400">
                <a:solidFill>
                  <a:srgbClr val="FFCC00"/>
                </a:solidFill>
                <a:latin typeface="Times New Roman" pitchFamily="18" charset="0"/>
              </a:endParaRPr>
            </a:p>
          </p:txBody>
        </p:sp>
        <p:sp>
          <p:nvSpPr>
            <p:cNvPr id="3086" name="AutoShape 14"/>
            <p:cNvSpPr>
              <a:spLocks noChangeAspect="1" noChangeArrowheads="1"/>
            </p:cNvSpPr>
            <p:nvPr/>
          </p:nvSpPr>
          <p:spPr bwMode="auto">
            <a:xfrm>
              <a:off x="3231" y="1527"/>
              <a:ext cx="108" cy="100"/>
            </a:xfrm>
            <a:prstGeom prst="triangle">
              <a:avLst>
                <a:gd name="adj" fmla="val 50000"/>
              </a:avLst>
            </a:prstGeom>
            <a:solidFill>
              <a:srgbClr val="FFCC00"/>
            </a:solidFill>
            <a:ln w="6350">
              <a:solidFill>
                <a:schemeClr val="bg1"/>
              </a:solidFill>
              <a:miter lim="800000"/>
              <a:headEnd/>
              <a:tailEnd/>
            </a:ln>
          </p:spPr>
          <p:txBody>
            <a:bodyPr wrap="none" anchor="ctr"/>
            <a:lstStyle/>
            <a:p>
              <a:pPr algn="ctr"/>
              <a:endParaRPr lang="en-US" sz="2400">
                <a:solidFill>
                  <a:srgbClr val="FFCC00"/>
                </a:solidFill>
                <a:latin typeface="Times New Roman" pitchFamily="18" charset="0"/>
              </a:endParaRPr>
            </a:p>
          </p:txBody>
        </p:sp>
        <p:sp>
          <p:nvSpPr>
            <p:cNvPr id="3087" name="AutoShape 15"/>
            <p:cNvSpPr>
              <a:spLocks noChangeAspect="1" noChangeArrowheads="1"/>
            </p:cNvSpPr>
            <p:nvPr/>
          </p:nvSpPr>
          <p:spPr bwMode="auto">
            <a:xfrm>
              <a:off x="2957" y="1789"/>
              <a:ext cx="109" cy="100"/>
            </a:xfrm>
            <a:prstGeom prst="triangle">
              <a:avLst>
                <a:gd name="adj" fmla="val 50000"/>
              </a:avLst>
            </a:prstGeom>
            <a:solidFill>
              <a:srgbClr val="FFCC00"/>
            </a:solidFill>
            <a:ln w="6350">
              <a:solidFill>
                <a:schemeClr val="bg1"/>
              </a:solidFill>
              <a:miter lim="800000"/>
              <a:headEnd/>
              <a:tailEnd/>
            </a:ln>
          </p:spPr>
          <p:txBody>
            <a:bodyPr wrap="none" anchor="ctr"/>
            <a:lstStyle/>
            <a:p>
              <a:pPr algn="ctr"/>
              <a:endParaRPr lang="en-US" sz="2400">
                <a:solidFill>
                  <a:srgbClr val="FFCC00"/>
                </a:solidFill>
                <a:latin typeface="Times New Roman" pitchFamily="18" charset="0"/>
              </a:endParaRPr>
            </a:p>
          </p:txBody>
        </p:sp>
        <p:sp>
          <p:nvSpPr>
            <p:cNvPr id="3088" name="AutoShape 16"/>
            <p:cNvSpPr>
              <a:spLocks noChangeAspect="1" noChangeArrowheads="1"/>
            </p:cNvSpPr>
            <p:nvPr/>
          </p:nvSpPr>
          <p:spPr bwMode="auto">
            <a:xfrm>
              <a:off x="2807" y="2100"/>
              <a:ext cx="109" cy="100"/>
            </a:xfrm>
            <a:prstGeom prst="triangle">
              <a:avLst>
                <a:gd name="adj" fmla="val 50000"/>
              </a:avLst>
            </a:prstGeom>
            <a:solidFill>
              <a:srgbClr val="FFCC00"/>
            </a:solidFill>
            <a:ln w="6350">
              <a:solidFill>
                <a:schemeClr val="bg1"/>
              </a:solidFill>
              <a:miter lim="800000"/>
              <a:headEnd/>
              <a:tailEnd/>
            </a:ln>
          </p:spPr>
          <p:txBody>
            <a:bodyPr wrap="none" anchor="ctr"/>
            <a:lstStyle/>
            <a:p>
              <a:pPr algn="ctr"/>
              <a:endParaRPr lang="en-US" sz="2400">
                <a:solidFill>
                  <a:srgbClr val="FFCC00"/>
                </a:solidFill>
                <a:latin typeface="Times New Roman" pitchFamily="18" charset="0"/>
              </a:endParaRPr>
            </a:p>
          </p:txBody>
        </p:sp>
        <p:sp>
          <p:nvSpPr>
            <p:cNvPr id="3089" name="AutoShape 17"/>
            <p:cNvSpPr>
              <a:spLocks noChangeAspect="1" noChangeArrowheads="1"/>
            </p:cNvSpPr>
            <p:nvPr/>
          </p:nvSpPr>
          <p:spPr bwMode="auto">
            <a:xfrm>
              <a:off x="2331" y="2048"/>
              <a:ext cx="108" cy="100"/>
            </a:xfrm>
            <a:prstGeom prst="triangle">
              <a:avLst>
                <a:gd name="adj" fmla="val 50000"/>
              </a:avLst>
            </a:prstGeom>
            <a:solidFill>
              <a:srgbClr val="FFCC00"/>
            </a:solidFill>
            <a:ln w="6350">
              <a:solidFill>
                <a:schemeClr val="bg1"/>
              </a:solidFill>
              <a:miter lim="800000"/>
              <a:headEnd/>
              <a:tailEnd/>
            </a:ln>
          </p:spPr>
          <p:txBody>
            <a:bodyPr wrap="none" anchor="ctr"/>
            <a:lstStyle/>
            <a:p>
              <a:pPr algn="ctr"/>
              <a:endParaRPr lang="en-US" sz="2400">
                <a:solidFill>
                  <a:srgbClr val="FFCC00"/>
                </a:solidFill>
                <a:latin typeface="Times New Roman" pitchFamily="18" charset="0"/>
              </a:endParaRPr>
            </a:p>
          </p:txBody>
        </p:sp>
        <p:sp>
          <p:nvSpPr>
            <p:cNvPr id="3090" name="Rectangle 18"/>
            <p:cNvSpPr>
              <a:spLocks noChangeAspect="1" noChangeArrowheads="1"/>
            </p:cNvSpPr>
            <p:nvPr/>
          </p:nvSpPr>
          <p:spPr bwMode="auto">
            <a:xfrm>
              <a:off x="2856" y="1937"/>
              <a:ext cx="86" cy="90"/>
            </a:xfrm>
            <a:prstGeom prst="rect">
              <a:avLst/>
            </a:prstGeom>
            <a:solidFill>
              <a:srgbClr val="FF7A01"/>
            </a:solidFill>
            <a:ln w="6350">
              <a:solidFill>
                <a:schemeClr val="bg1"/>
              </a:solidFill>
              <a:miter lim="800000"/>
              <a:headEnd/>
              <a:tailEnd/>
            </a:ln>
          </p:spPr>
          <p:txBody>
            <a:bodyPr wrap="none" anchor="ctr"/>
            <a:lstStyle/>
            <a:p>
              <a:endParaRPr lang="en-US"/>
            </a:p>
          </p:txBody>
        </p:sp>
        <p:sp>
          <p:nvSpPr>
            <p:cNvPr id="3091" name="Rectangle 19"/>
            <p:cNvSpPr>
              <a:spLocks noChangeAspect="1" noChangeArrowheads="1"/>
            </p:cNvSpPr>
            <p:nvPr/>
          </p:nvSpPr>
          <p:spPr bwMode="auto">
            <a:xfrm>
              <a:off x="2454" y="1982"/>
              <a:ext cx="87" cy="90"/>
            </a:xfrm>
            <a:prstGeom prst="rect">
              <a:avLst/>
            </a:prstGeom>
            <a:solidFill>
              <a:srgbClr val="FF7A01"/>
            </a:solidFill>
            <a:ln w="6350">
              <a:solidFill>
                <a:schemeClr val="bg1"/>
              </a:solidFill>
              <a:miter lim="800000"/>
              <a:headEnd/>
              <a:tailEnd/>
            </a:ln>
          </p:spPr>
          <p:txBody>
            <a:bodyPr wrap="none" anchor="ctr"/>
            <a:lstStyle/>
            <a:p>
              <a:endParaRPr lang="en-US"/>
            </a:p>
          </p:txBody>
        </p:sp>
        <p:sp>
          <p:nvSpPr>
            <p:cNvPr id="3092" name="Rectangle 20"/>
            <p:cNvSpPr>
              <a:spLocks noChangeAspect="1" noChangeArrowheads="1"/>
            </p:cNvSpPr>
            <p:nvPr/>
          </p:nvSpPr>
          <p:spPr bwMode="auto">
            <a:xfrm>
              <a:off x="1997" y="1937"/>
              <a:ext cx="86" cy="90"/>
            </a:xfrm>
            <a:prstGeom prst="rect">
              <a:avLst/>
            </a:prstGeom>
            <a:solidFill>
              <a:srgbClr val="FF7A01"/>
            </a:solidFill>
            <a:ln w="6350">
              <a:solidFill>
                <a:schemeClr val="bg1"/>
              </a:solidFill>
              <a:miter lim="800000"/>
              <a:headEnd/>
              <a:tailEnd/>
            </a:ln>
          </p:spPr>
          <p:txBody>
            <a:bodyPr wrap="none" anchor="ctr"/>
            <a:lstStyle/>
            <a:p>
              <a:endParaRPr lang="en-US"/>
            </a:p>
          </p:txBody>
        </p:sp>
        <p:sp>
          <p:nvSpPr>
            <p:cNvPr id="3093" name="Rectangle 21"/>
            <p:cNvSpPr>
              <a:spLocks noChangeAspect="1" noChangeArrowheads="1"/>
            </p:cNvSpPr>
            <p:nvPr/>
          </p:nvSpPr>
          <p:spPr bwMode="auto">
            <a:xfrm>
              <a:off x="1416" y="1370"/>
              <a:ext cx="86" cy="90"/>
            </a:xfrm>
            <a:prstGeom prst="rect">
              <a:avLst/>
            </a:prstGeom>
            <a:solidFill>
              <a:srgbClr val="FF7A01"/>
            </a:solidFill>
            <a:ln w="6350">
              <a:solidFill>
                <a:schemeClr val="bg1"/>
              </a:solidFill>
              <a:miter lim="800000"/>
              <a:headEnd/>
              <a:tailEnd/>
            </a:ln>
          </p:spPr>
          <p:txBody>
            <a:bodyPr wrap="none" anchor="ctr"/>
            <a:lstStyle/>
            <a:p>
              <a:endParaRPr lang="en-US"/>
            </a:p>
          </p:txBody>
        </p:sp>
        <p:sp>
          <p:nvSpPr>
            <p:cNvPr id="3094" name="Rectangle 22"/>
            <p:cNvSpPr>
              <a:spLocks noChangeAspect="1" noChangeArrowheads="1"/>
            </p:cNvSpPr>
            <p:nvPr/>
          </p:nvSpPr>
          <p:spPr bwMode="auto">
            <a:xfrm rot="-2533059">
              <a:off x="1341" y="1449"/>
              <a:ext cx="86" cy="90"/>
            </a:xfrm>
            <a:prstGeom prst="rect">
              <a:avLst/>
            </a:prstGeom>
            <a:solidFill>
              <a:srgbClr val="FF7A01"/>
            </a:solidFill>
            <a:ln w="6350">
              <a:solidFill>
                <a:schemeClr val="bg1"/>
              </a:solidFill>
              <a:miter lim="800000"/>
              <a:headEnd/>
              <a:tailEnd/>
            </a:ln>
          </p:spPr>
          <p:txBody>
            <a:bodyPr wrap="none" anchor="ctr"/>
            <a:lstStyle/>
            <a:p>
              <a:endParaRPr lang="en-US"/>
            </a:p>
          </p:txBody>
        </p:sp>
        <p:sp>
          <p:nvSpPr>
            <p:cNvPr id="543767" name="Text Box 23"/>
            <p:cNvSpPr txBox="1">
              <a:spLocks noChangeAspect="1" noChangeArrowheads="1"/>
            </p:cNvSpPr>
            <p:nvPr/>
          </p:nvSpPr>
          <p:spPr bwMode="auto">
            <a:xfrm>
              <a:off x="2964" y="1912"/>
              <a:ext cx="524" cy="127"/>
            </a:xfrm>
            <a:prstGeom prst="rect">
              <a:avLst/>
            </a:prstGeom>
            <a:noFill/>
            <a:ln w="9525">
              <a:noFill/>
              <a:miter lim="800000"/>
              <a:headEnd/>
              <a:tailEnd/>
            </a:ln>
            <a:effectLst>
              <a:outerShdw dist="17961" dir="2700000" algn="ctr" rotWithShape="0">
                <a:schemeClr val="bg1"/>
              </a:outerShdw>
            </a:effectLst>
          </p:spPr>
          <p:txBody>
            <a:bodyPr wrap="none">
              <a:spAutoFit/>
            </a:bodyPr>
            <a:lstStyle/>
            <a:p>
              <a:pPr algn="ctr">
                <a:lnSpc>
                  <a:spcPct val="90000"/>
                </a:lnSpc>
                <a:defRPr/>
              </a:pPr>
              <a:r>
                <a:rPr lang="en-US" sz="800">
                  <a:solidFill>
                    <a:schemeClr val="tx1"/>
                  </a:solidFill>
                  <a:latin typeface="Arial Black" pitchFamily="34" charset="0"/>
                </a:rPr>
                <a:t>Cordell Hull</a:t>
              </a:r>
            </a:p>
          </p:txBody>
        </p:sp>
        <p:sp>
          <p:nvSpPr>
            <p:cNvPr id="543768" name="Text Box 24"/>
            <p:cNvSpPr txBox="1">
              <a:spLocks noChangeAspect="1" noChangeArrowheads="1"/>
            </p:cNvSpPr>
            <p:nvPr/>
          </p:nvSpPr>
          <p:spPr bwMode="auto">
            <a:xfrm>
              <a:off x="2291" y="1773"/>
              <a:ext cx="387" cy="196"/>
            </a:xfrm>
            <a:prstGeom prst="rect">
              <a:avLst/>
            </a:prstGeom>
            <a:noFill/>
            <a:ln w="9525">
              <a:noFill/>
              <a:miter lim="800000"/>
              <a:headEnd/>
              <a:tailEnd/>
            </a:ln>
            <a:effectLst>
              <a:outerShdw dist="17961" dir="2700000" algn="ctr" rotWithShape="0">
                <a:schemeClr val="bg1"/>
              </a:outerShdw>
            </a:effectLst>
          </p:spPr>
          <p:txBody>
            <a:bodyPr wrap="none">
              <a:spAutoFit/>
            </a:bodyPr>
            <a:lstStyle/>
            <a:p>
              <a:pPr algn="ctr">
                <a:lnSpc>
                  <a:spcPct val="90000"/>
                </a:lnSpc>
                <a:defRPr/>
              </a:pPr>
              <a:r>
                <a:rPr lang="en-US" sz="800">
                  <a:solidFill>
                    <a:schemeClr val="tx1"/>
                  </a:solidFill>
                  <a:latin typeface="Arial Black" pitchFamily="34" charset="0"/>
                </a:rPr>
                <a:t>Old </a:t>
              </a:r>
            </a:p>
            <a:p>
              <a:pPr algn="ctr">
                <a:lnSpc>
                  <a:spcPct val="90000"/>
                </a:lnSpc>
                <a:defRPr/>
              </a:pPr>
              <a:r>
                <a:rPr lang="en-US" sz="800">
                  <a:solidFill>
                    <a:schemeClr val="tx1"/>
                  </a:solidFill>
                  <a:latin typeface="Arial Black" pitchFamily="34" charset="0"/>
                </a:rPr>
                <a:t>Hickory</a:t>
              </a:r>
            </a:p>
          </p:txBody>
        </p:sp>
        <p:sp>
          <p:nvSpPr>
            <p:cNvPr id="543769" name="Text Box 25"/>
            <p:cNvSpPr txBox="1">
              <a:spLocks noChangeAspect="1" noChangeArrowheads="1"/>
            </p:cNvSpPr>
            <p:nvPr/>
          </p:nvSpPr>
          <p:spPr bwMode="auto">
            <a:xfrm>
              <a:off x="1548" y="1908"/>
              <a:ext cx="475" cy="127"/>
            </a:xfrm>
            <a:prstGeom prst="rect">
              <a:avLst/>
            </a:prstGeom>
            <a:noFill/>
            <a:ln w="9525">
              <a:noFill/>
              <a:miter lim="800000"/>
              <a:headEnd/>
              <a:tailEnd/>
            </a:ln>
            <a:effectLst>
              <a:outerShdw dist="17961" dir="2700000" algn="ctr" rotWithShape="0">
                <a:schemeClr val="bg1"/>
              </a:outerShdw>
            </a:effectLst>
          </p:spPr>
          <p:txBody>
            <a:bodyPr wrap="none">
              <a:spAutoFit/>
            </a:bodyPr>
            <a:lstStyle/>
            <a:p>
              <a:pPr algn="ctr">
                <a:lnSpc>
                  <a:spcPct val="90000"/>
                </a:lnSpc>
                <a:defRPr/>
              </a:pPr>
              <a:r>
                <a:rPr lang="en-US" sz="800">
                  <a:solidFill>
                    <a:schemeClr val="tx1"/>
                  </a:solidFill>
                  <a:latin typeface="Arial Black" pitchFamily="34" charset="0"/>
                </a:rPr>
                <a:t>Cheatham</a:t>
              </a:r>
            </a:p>
          </p:txBody>
        </p:sp>
        <p:sp>
          <p:nvSpPr>
            <p:cNvPr id="543770" name="Text Box 26"/>
            <p:cNvSpPr txBox="1">
              <a:spLocks noChangeAspect="1" noChangeArrowheads="1"/>
            </p:cNvSpPr>
            <p:nvPr/>
          </p:nvSpPr>
          <p:spPr bwMode="auto">
            <a:xfrm>
              <a:off x="1512" y="1338"/>
              <a:ext cx="384" cy="127"/>
            </a:xfrm>
            <a:prstGeom prst="rect">
              <a:avLst/>
            </a:prstGeom>
            <a:noFill/>
            <a:ln w="9525">
              <a:noFill/>
              <a:miter lim="800000"/>
              <a:headEnd/>
              <a:tailEnd/>
            </a:ln>
            <a:effectLst>
              <a:outerShdw dist="17961" dir="2700000" algn="ctr" rotWithShape="0">
                <a:schemeClr val="bg1"/>
              </a:outerShdw>
            </a:effectLst>
          </p:spPr>
          <p:txBody>
            <a:bodyPr wrap="none">
              <a:spAutoFit/>
            </a:bodyPr>
            <a:lstStyle/>
            <a:p>
              <a:pPr algn="ctr">
                <a:lnSpc>
                  <a:spcPct val="90000"/>
                </a:lnSpc>
                <a:defRPr/>
              </a:pPr>
              <a:r>
                <a:rPr lang="en-US" sz="800">
                  <a:solidFill>
                    <a:schemeClr val="tx1"/>
                  </a:solidFill>
                  <a:latin typeface="Arial Black" pitchFamily="34" charset="0"/>
                </a:rPr>
                <a:t>Barkley</a:t>
              </a:r>
            </a:p>
          </p:txBody>
        </p:sp>
        <p:sp>
          <p:nvSpPr>
            <p:cNvPr id="543771" name="Text Box 27"/>
            <p:cNvSpPr txBox="1">
              <a:spLocks noChangeAspect="1" noChangeArrowheads="1"/>
            </p:cNvSpPr>
            <p:nvPr/>
          </p:nvSpPr>
          <p:spPr bwMode="auto">
            <a:xfrm>
              <a:off x="1153" y="1529"/>
              <a:ext cx="451" cy="128"/>
            </a:xfrm>
            <a:prstGeom prst="rect">
              <a:avLst/>
            </a:prstGeom>
            <a:noFill/>
            <a:ln w="9525">
              <a:noFill/>
              <a:miter lim="800000"/>
              <a:headEnd/>
              <a:tailEnd/>
            </a:ln>
            <a:effectLst>
              <a:outerShdw dist="17961" dir="2700000" algn="ctr" rotWithShape="0">
                <a:schemeClr val="bg1"/>
              </a:outerShdw>
            </a:effectLst>
          </p:spPr>
          <p:txBody>
            <a:bodyPr wrap="none">
              <a:spAutoFit/>
            </a:bodyPr>
            <a:lstStyle/>
            <a:p>
              <a:pPr algn="ctr">
                <a:lnSpc>
                  <a:spcPct val="90000"/>
                </a:lnSpc>
                <a:defRPr/>
              </a:pPr>
              <a:r>
                <a:rPr lang="en-US" sz="800">
                  <a:solidFill>
                    <a:schemeClr val="tx1"/>
                  </a:solidFill>
                  <a:latin typeface="Arial Black" pitchFamily="34" charset="0"/>
                </a:rPr>
                <a:t>Kentucky</a:t>
              </a:r>
            </a:p>
          </p:txBody>
        </p:sp>
        <p:sp>
          <p:nvSpPr>
            <p:cNvPr id="543772" name="Text Box 28"/>
            <p:cNvSpPr txBox="1">
              <a:spLocks noChangeAspect="1" noChangeArrowheads="1"/>
            </p:cNvSpPr>
            <p:nvPr/>
          </p:nvSpPr>
          <p:spPr bwMode="auto">
            <a:xfrm>
              <a:off x="687" y="1392"/>
              <a:ext cx="460" cy="137"/>
            </a:xfrm>
            <a:prstGeom prst="rect">
              <a:avLst/>
            </a:prstGeom>
            <a:noFill/>
            <a:ln w="9525">
              <a:noFill/>
              <a:miter lim="800000"/>
              <a:headEnd/>
              <a:tailEnd/>
            </a:ln>
            <a:effectLst>
              <a:outerShdw dist="17961" dir="2700000" algn="ctr" rotWithShape="0">
                <a:schemeClr val="bg1"/>
              </a:outerShdw>
            </a:effectLst>
          </p:spPr>
          <p:txBody>
            <a:bodyPr wrap="none">
              <a:spAutoFit/>
            </a:bodyPr>
            <a:lstStyle/>
            <a:p>
              <a:pPr algn="ctr">
                <a:lnSpc>
                  <a:spcPct val="90000"/>
                </a:lnSpc>
                <a:defRPr/>
              </a:pPr>
              <a:r>
                <a:rPr lang="en-US" sz="900" i="1">
                  <a:latin typeface="Arial Black" pitchFamily="34" charset="0"/>
                </a:rPr>
                <a:t>Paducah</a:t>
              </a:r>
            </a:p>
          </p:txBody>
        </p:sp>
        <p:sp>
          <p:nvSpPr>
            <p:cNvPr id="543773" name="Text Box 29"/>
            <p:cNvSpPr txBox="1">
              <a:spLocks noChangeAspect="1" noChangeArrowheads="1"/>
            </p:cNvSpPr>
            <p:nvPr/>
          </p:nvSpPr>
          <p:spPr bwMode="auto">
            <a:xfrm>
              <a:off x="2648" y="2739"/>
              <a:ext cx="625" cy="137"/>
            </a:xfrm>
            <a:prstGeom prst="rect">
              <a:avLst/>
            </a:prstGeom>
            <a:noFill/>
            <a:ln w="9525">
              <a:noFill/>
              <a:miter lim="800000"/>
              <a:headEnd/>
              <a:tailEnd/>
            </a:ln>
            <a:effectLst>
              <a:outerShdw dist="17961" dir="2700000" algn="ctr" rotWithShape="0">
                <a:schemeClr val="bg1"/>
              </a:outerShdw>
            </a:effectLst>
          </p:spPr>
          <p:txBody>
            <a:bodyPr wrap="none">
              <a:spAutoFit/>
            </a:bodyPr>
            <a:lstStyle/>
            <a:p>
              <a:pPr algn="ctr">
                <a:lnSpc>
                  <a:spcPct val="90000"/>
                </a:lnSpc>
                <a:defRPr/>
              </a:pPr>
              <a:r>
                <a:rPr lang="en-US" sz="900" i="1">
                  <a:latin typeface="Arial Black" pitchFamily="34" charset="0"/>
                </a:rPr>
                <a:t>Chattanooga</a:t>
              </a:r>
            </a:p>
          </p:txBody>
        </p:sp>
        <p:sp>
          <p:nvSpPr>
            <p:cNvPr id="543774" name="Text Box 30"/>
            <p:cNvSpPr txBox="1">
              <a:spLocks noChangeAspect="1" noChangeArrowheads="1"/>
            </p:cNvSpPr>
            <p:nvPr/>
          </p:nvSpPr>
          <p:spPr bwMode="auto">
            <a:xfrm>
              <a:off x="737" y="1979"/>
              <a:ext cx="500" cy="128"/>
            </a:xfrm>
            <a:prstGeom prst="rect">
              <a:avLst/>
            </a:prstGeom>
            <a:noFill/>
            <a:ln w="9525">
              <a:noFill/>
              <a:miter lim="800000"/>
              <a:headEnd/>
              <a:tailEnd/>
            </a:ln>
            <a:effectLst>
              <a:outerShdw dist="17961" dir="2700000" algn="ctr" rotWithShape="0">
                <a:schemeClr val="bg1"/>
              </a:outerShdw>
            </a:effectLst>
          </p:spPr>
          <p:txBody>
            <a:bodyPr wrap="none">
              <a:spAutoFit/>
            </a:bodyPr>
            <a:lstStyle/>
            <a:p>
              <a:pPr algn="ctr">
                <a:lnSpc>
                  <a:spcPct val="90000"/>
                </a:lnSpc>
                <a:defRPr/>
              </a:pPr>
              <a:r>
                <a:rPr lang="en-US" sz="800">
                  <a:solidFill>
                    <a:schemeClr val="hlink"/>
                  </a:solidFill>
                  <a:latin typeface="Arial Black" pitchFamily="34" charset="0"/>
                </a:rPr>
                <a:t>T</a:t>
              </a:r>
              <a:r>
                <a:rPr lang="en-US" sz="700">
                  <a:solidFill>
                    <a:schemeClr val="hlink"/>
                  </a:solidFill>
                  <a:latin typeface="Arial Black" pitchFamily="34" charset="0"/>
                </a:rPr>
                <a:t>ENNESSEE</a:t>
              </a:r>
            </a:p>
          </p:txBody>
        </p:sp>
        <p:sp>
          <p:nvSpPr>
            <p:cNvPr id="543775" name="Text Box 31"/>
            <p:cNvSpPr txBox="1">
              <a:spLocks noChangeAspect="1" noChangeArrowheads="1"/>
            </p:cNvSpPr>
            <p:nvPr/>
          </p:nvSpPr>
          <p:spPr bwMode="auto">
            <a:xfrm>
              <a:off x="2389" y="1623"/>
              <a:ext cx="482" cy="128"/>
            </a:xfrm>
            <a:prstGeom prst="rect">
              <a:avLst/>
            </a:prstGeom>
            <a:noFill/>
            <a:ln w="9525">
              <a:noFill/>
              <a:miter lim="800000"/>
              <a:headEnd/>
              <a:tailEnd/>
            </a:ln>
            <a:effectLst>
              <a:outerShdw dist="17961" dir="2700000" algn="ctr" rotWithShape="0">
                <a:schemeClr val="bg1"/>
              </a:outerShdw>
            </a:effectLst>
          </p:spPr>
          <p:txBody>
            <a:bodyPr wrap="none">
              <a:spAutoFit/>
            </a:bodyPr>
            <a:lstStyle/>
            <a:p>
              <a:pPr algn="ctr">
                <a:lnSpc>
                  <a:spcPct val="90000"/>
                </a:lnSpc>
                <a:defRPr/>
              </a:pPr>
              <a:r>
                <a:rPr lang="en-US" sz="800">
                  <a:solidFill>
                    <a:schemeClr val="hlink"/>
                  </a:solidFill>
                  <a:latin typeface="Arial Black" pitchFamily="34" charset="0"/>
                </a:rPr>
                <a:t>K</a:t>
              </a:r>
              <a:r>
                <a:rPr lang="en-US" sz="700">
                  <a:solidFill>
                    <a:schemeClr val="hlink"/>
                  </a:solidFill>
                  <a:latin typeface="Arial Black" pitchFamily="34" charset="0"/>
                </a:rPr>
                <a:t>ENTUCKY</a:t>
              </a:r>
            </a:p>
          </p:txBody>
        </p:sp>
        <p:sp>
          <p:nvSpPr>
            <p:cNvPr id="543776" name="Text Box 32"/>
            <p:cNvSpPr txBox="1">
              <a:spLocks noChangeAspect="1" noChangeArrowheads="1"/>
            </p:cNvSpPr>
            <p:nvPr/>
          </p:nvSpPr>
          <p:spPr bwMode="auto">
            <a:xfrm>
              <a:off x="642" y="2981"/>
              <a:ext cx="504" cy="127"/>
            </a:xfrm>
            <a:prstGeom prst="rect">
              <a:avLst/>
            </a:prstGeom>
            <a:noFill/>
            <a:ln w="9525">
              <a:noFill/>
              <a:miter lim="800000"/>
              <a:headEnd/>
              <a:tailEnd/>
            </a:ln>
            <a:effectLst>
              <a:outerShdw dist="17961" dir="2700000" algn="ctr" rotWithShape="0">
                <a:schemeClr val="bg1"/>
              </a:outerShdw>
            </a:effectLst>
          </p:spPr>
          <p:txBody>
            <a:bodyPr wrap="none">
              <a:spAutoFit/>
            </a:bodyPr>
            <a:lstStyle/>
            <a:p>
              <a:pPr algn="ctr">
                <a:lnSpc>
                  <a:spcPct val="90000"/>
                </a:lnSpc>
                <a:defRPr/>
              </a:pPr>
              <a:r>
                <a:rPr lang="en-US" sz="800">
                  <a:solidFill>
                    <a:schemeClr val="hlink"/>
                  </a:solidFill>
                  <a:latin typeface="Arial Black" pitchFamily="34" charset="0"/>
                </a:rPr>
                <a:t>M</a:t>
              </a:r>
              <a:r>
                <a:rPr lang="en-US" sz="700">
                  <a:solidFill>
                    <a:schemeClr val="hlink"/>
                  </a:solidFill>
                  <a:latin typeface="Arial Black" pitchFamily="34" charset="0"/>
                </a:rPr>
                <a:t>ISSISSIPPI</a:t>
              </a:r>
            </a:p>
          </p:txBody>
        </p:sp>
        <p:sp>
          <p:nvSpPr>
            <p:cNvPr id="543777" name="Text Box 33"/>
            <p:cNvSpPr txBox="1">
              <a:spLocks noChangeAspect="1" noChangeArrowheads="1"/>
            </p:cNvSpPr>
            <p:nvPr/>
          </p:nvSpPr>
          <p:spPr bwMode="auto">
            <a:xfrm>
              <a:off x="2155" y="2988"/>
              <a:ext cx="432" cy="128"/>
            </a:xfrm>
            <a:prstGeom prst="rect">
              <a:avLst/>
            </a:prstGeom>
            <a:noFill/>
            <a:ln w="9525">
              <a:noFill/>
              <a:miter lim="800000"/>
              <a:headEnd/>
              <a:tailEnd/>
            </a:ln>
            <a:effectLst>
              <a:outerShdw dist="17961" dir="2700000" algn="ctr" rotWithShape="0">
                <a:schemeClr val="bg1"/>
              </a:outerShdw>
            </a:effectLst>
          </p:spPr>
          <p:txBody>
            <a:bodyPr wrap="none">
              <a:spAutoFit/>
            </a:bodyPr>
            <a:lstStyle/>
            <a:p>
              <a:pPr algn="ctr">
                <a:lnSpc>
                  <a:spcPct val="90000"/>
                </a:lnSpc>
                <a:defRPr/>
              </a:pPr>
              <a:r>
                <a:rPr lang="en-US" sz="800">
                  <a:solidFill>
                    <a:schemeClr val="hlink"/>
                  </a:solidFill>
                  <a:latin typeface="Arial Black" pitchFamily="34" charset="0"/>
                </a:rPr>
                <a:t>A</a:t>
              </a:r>
              <a:r>
                <a:rPr lang="en-US" sz="700">
                  <a:solidFill>
                    <a:schemeClr val="hlink"/>
                  </a:solidFill>
                  <a:latin typeface="Arial Black" pitchFamily="34" charset="0"/>
                </a:rPr>
                <a:t>LABAMA</a:t>
              </a:r>
            </a:p>
          </p:txBody>
        </p:sp>
        <p:sp>
          <p:nvSpPr>
            <p:cNvPr id="543778" name="Text Box 34"/>
            <p:cNvSpPr txBox="1">
              <a:spLocks noChangeAspect="1" noChangeArrowheads="1"/>
            </p:cNvSpPr>
            <p:nvPr/>
          </p:nvSpPr>
          <p:spPr bwMode="auto">
            <a:xfrm>
              <a:off x="3308" y="2999"/>
              <a:ext cx="413" cy="127"/>
            </a:xfrm>
            <a:prstGeom prst="rect">
              <a:avLst/>
            </a:prstGeom>
            <a:noFill/>
            <a:ln w="9525">
              <a:noFill/>
              <a:miter lim="800000"/>
              <a:headEnd/>
              <a:tailEnd/>
            </a:ln>
            <a:effectLst>
              <a:outerShdw dist="17961" dir="2700000" algn="ctr" rotWithShape="0">
                <a:schemeClr val="bg1"/>
              </a:outerShdw>
            </a:effectLst>
          </p:spPr>
          <p:txBody>
            <a:bodyPr wrap="none">
              <a:spAutoFit/>
            </a:bodyPr>
            <a:lstStyle/>
            <a:p>
              <a:pPr algn="ctr">
                <a:lnSpc>
                  <a:spcPct val="90000"/>
                </a:lnSpc>
                <a:defRPr/>
              </a:pPr>
              <a:r>
                <a:rPr lang="en-US" sz="800">
                  <a:solidFill>
                    <a:schemeClr val="hlink"/>
                  </a:solidFill>
                  <a:latin typeface="Arial Black" pitchFamily="34" charset="0"/>
                </a:rPr>
                <a:t>G</a:t>
              </a:r>
              <a:r>
                <a:rPr lang="en-US" sz="700">
                  <a:solidFill>
                    <a:schemeClr val="hlink"/>
                  </a:solidFill>
                  <a:latin typeface="Arial Black" pitchFamily="34" charset="0"/>
                </a:rPr>
                <a:t>EORGIA</a:t>
              </a:r>
            </a:p>
          </p:txBody>
        </p:sp>
        <p:sp>
          <p:nvSpPr>
            <p:cNvPr id="543779" name="Text Box 35"/>
            <p:cNvSpPr txBox="1">
              <a:spLocks noChangeAspect="1" noChangeArrowheads="1"/>
            </p:cNvSpPr>
            <p:nvPr/>
          </p:nvSpPr>
          <p:spPr bwMode="auto">
            <a:xfrm>
              <a:off x="4544" y="2947"/>
              <a:ext cx="452" cy="196"/>
            </a:xfrm>
            <a:prstGeom prst="rect">
              <a:avLst/>
            </a:prstGeom>
            <a:noFill/>
            <a:ln w="9525">
              <a:noFill/>
              <a:miter lim="800000"/>
              <a:headEnd/>
              <a:tailEnd/>
            </a:ln>
            <a:effectLst>
              <a:outerShdw dist="17961" dir="2700000" algn="ctr" rotWithShape="0">
                <a:schemeClr val="bg1"/>
              </a:outerShdw>
            </a:effectLst>
          </p:spPr>
          <p:txBody>
            <a:bodyPr wrap="none">
              <a:spAutoFit/>
            </a:bodyPr>
            <a:lstStyle/>
            <a:p>
              <a:pPr algn="ctr">
                <a:lnSpc>
                  <a:spcPct val="90000"/>
                </a:lnSpc>
                <a:defRPr/>
              </a:pPr>
              <a:r>
                <a:rPr lang="en-US" sz="800">
                  <a:solidFill>
                    <a:schemeClr val="hlink"/>
                  </a:solidFill>
                  <a:latin typeface="Arial Black" pitchFamily="34" charset="0"/>
                </a:rPr>
                <a:t>S</a:t>
              </a:r>
              <a:r>
                <a:rPr lang="en-US" sz="700">
                  <a:solidFill>
                    <a:schemeClr val="hlink"/>
                  </a:solidFill>
                  <a:latin typeface="Arial Black" pitchFamily="34" charset="0"/>
                </a:rPr>
                <a:t>OUTH</a:t>
              </a:r>
            </a:p>
            <a:p>
              <a:pPr algn="ctr">
                <a:lnSpc>
                  <a:spcPct val="90000"/>
                </a:lnSpc>
                <a:defRPr/>
              </a:pPr>
              <a:r>
                <a:rPr lang="en-US" sz="800">
                  <a:solidFill>
                    <a:schemeClr val="hlink"/>
                  </a:solidFill>
                  <a:latin typeface="Arial Black" pitchFamily="34" charset="0"/>
                </a:rPr>
                <a:t>C</a:t>
              </a:r>
              <a:r>
                <a:rPr lang="en-US" sz="700">
                  <a:solidFill>
                    <a:schemeClr val="hlink"/>
                  </a:solidFill>
                  <a:latin typeface="Arial Black" pitchFamily="34" charset="0"/>
                </a:rPr>
                <a:t>AROLINA</a:t>
              </a:r>
            </a:p>
          </p:txBody>
        </p:sp>
        <p:sp>
          <p:nvSpPr>
            <p:cNvPr id="543780" name="Text Box 36"/>
            <p:cNvSpPr txBox="1">
              <a:spLocks noChangeAspect="1" noChangeArrowheads="1"/>
            </p:cNvSpPr>
            <p:nvPr/>
          </p:nvSpPr>
          <p:spPr bwMode="auto">
            <a:xfrm>
              <a:off x="4394" y="2448"/>
              <a:ext cx="452" cy="196"/>
            </a:xfrm>
            <a:prstGeom prst="rect">
              <a:avLst/>
            </a:prstGeom>
            <a:noFill/>
            <a:ln w="9525">
              <a:noFill/>
              <a:miter lim="800000"/>
              <a:headEnd/>
              <a:tailEnd/>
            </a:ln>
            <a:effectLst>
              <a:outerShdw dist="17961" dir="2700000" algn="ctr" rotWithShape="0">
                <a:schemeClr val="bg1"/>
              </a:outerShdw>
            </a:effectLst>
          </p:spPr>
          <p:txBody>
            <a:bodyPr wrap="none">
              <a:spAutoFit/>
            </a:bodyPr>
            <a:lstStyle/>
            <a:p>
              <a:pPr algn="ctr">
                <a:lnSpc>
                  <a:spcPct val="90000"/>
                </a:lnSpc>
                <a:defRPr/>
              </a:pPr>
              <a:r>
                <a:rPr lang="en-US" sz="800">
                  <a:solidFill>
                    <a:schemeClr val="hlink"/>
                  </a:solidFill>
                  <a:latin typeface="Arial Black" pitchFamily="34" charset="0"/>
                </a:rPr>
                <a:t>N</a:t>
              </a:r>
              <a:r>
                <a:rPr lang="en-US" sz="700">
                  <a:solidFill>
                    <a:schemeClr val="hlink"/>
                  </a:solidFill>
                  <a:latin typeface="Arial Black" pitchFamily="34" charset="0"/>
                </a:rPr>
                <a:t>ORTH</a:t>
              </a:r>
            </a:p>
            <a:p>
              <a:pPr algn="ctr">
                <a:lnSpc>
                  <a:spcPct val="90000"/>
                </a:lnSpc>
                <a:defRPr/>
              </a:pPr>
              <a:r>
                <a:rPr lang="en-US" sz="800">
                  <a:solidFill>
                    <a:schemeClr val="hlink"/>
                  </a:solidFill>
                  <a:latin typeface="Arial Black" pitchFamily="34" charset="0"/>
                </a:rPr>
                <a:t>C</a:t>
              </a:r>
              <a:r>
                <a:rPr lang="en-US" sz="700">
                  <a:solidFill>
                    <a:schemeClr val="hlink"/>
                  </a:solidFill>
                  <a:latin typeface="Arial Black" pitchFamily="34" charset="0"/>
                </a:rPr>
                <a:t>AROLINA</a:t>
              </a:r>
            </a:p>
          </p:txBody>
        </p:sp>
        <p:sp>
          <p:nvSpPr>
            <p:cNvPr id="543781" name="Text Box 37"/>
            <p:cNvSpPr txBox="1">
              <a:spLocks noChangeAspect="1" noChangeArrowheads="1"/>
            </p:cNvSpPr>
            <p:nvPr/>
          </p:nvSpPr>
          <p:spPr bwMode="auto">
            <a:xfrm>
              <a:off x="4611" y="1627"/>
              <a:ext cx="415" cy="127"/>
            </a:xfrm>
            <a:prstGeom prst="rect">
              <a:avLst/>
            </a:prstGeom>
            <a:noFill/>
            <a:ln w="9525">
              <a:noFill/>
              <a:miter lim="800000"/>
              <a:headEnd/>
              <a:tailEnd/>
            </a:ln>
            <a:effectLst>
              <a:outerShdw dist="17961" dir="2700000" algn="ctr" rotWithShape="0">
                <a:schemeClr val="bg1"/>
              </a:outerShdw>
            </a:effectLst>
          </p:spPr>
          <p:txBody>
            <a:bodyPr wrap="none">
              <a:spAutoFit/>
            </a:bodyPr>
            <a:lstStyle/>
            <a:p>
              <a:pPr algn="ctr">
                <a:lnSpc>
                  <a:spcPct val="90000"/>
                </a:lnSpc>
                <a:defRPr/>
              </a:pPr>
              <a:r>
                <a:rPr lang="en-US" sz="800">
                  <a:solidFill>
                    <a:schemeClr val="hlink"/>
                  </a:solidFill>
                  <a:latin typeface="Arial Black" pitchFamily="34" charset="0"/>
                </a:rPr>
                <a:t>V</a:t>
              </a:r>
              <a:r>
                <a:rPr lang="en-US" sz="700">
                  <a:solidFill>
                    <a:schemeClr val="hlink"/>
                  </a:solidFill>
                  <a:latin typeface="Arial Black" pitchFamily="34" charset="0"/>
                </a:rPr>
                <a:t>IRGINIA</a:t>
              </a:r>
            </a:p>
          </p:txBody>
        </p:sp>
        <p:sp>
          <p:nvSpPr>
            <p:cNvPr id="543782" name="Text Box 38"/>
            <p:cNvSpPr txBox="1">
              <a:spLocks noChangeAspect="1" noChangeArrowheads="1"/>
            </p:cNvSpPr>
            <p:nvPr/>
          </p:nvSpPr>
          <p:spPr bwMode="auto">
            <a:xfrm>
              <a:off x="3238" y="2193"/>
              <a:ext cx="491" cy="127"/>
            </a:xfrm>
            <a:prstGeom prst="rect">
              <a:avLst/>
            </a:prstGeom>
            <a:noFill/>
            <a:ln w="9525">
              <a:noFill/>
              <a:miter lim="800000"/>
              <a:headEnd/>
              <a:tailEnd/>
            </a:ln>
            <a:effectLst>
              <a:outerShdw dist="17961" dir="2700000" algn="ctr" rotWithShape="0">
                <a:schemeClr val="bg1"/>
              </a:outerShdw>
            </a:effectLst>
          </p:spPr>
          <p:txBody>
            <a:bodyPr wrap="none">
              <a:spAutoFit/>
            </a:bodyPr>
            <a:lstStyle/>
            <a:p>
              <a:pPr algn="ctr">
                <a:lnSpc>
                  <a:spcPct val="90000"/>
                </a:lnSpc>
                <a:defRPr/>
              </a:pPr>
              <a:r>
                <a:rPr lang="en-US" sz="800">
                  <a:solidFill>
                    <a:schemeClr val="tx1"/>
                  </a:solidFill>
                  <a:latin typeface="Arial Black" pitchFamily="34" charset="0"/>
                </a:rPr>
                <a:t>Melton Hill</a:t>
              </a:r>
            </a:p>
          </p:txBody>
        </p:sp>
        <p:sp>
          <p:nvSpPr>
            <p:cNvPr id="543783" name="Text Box 39"/>
            <p:cNvSpPr txBox="1">
              <a:spLocks noChangeAspect="1" noChangeArrowheads="1"/>
            </p:cNvSpPr>
            <p:nvPr/>
          </p:nvSpPr>
          <p:spPr bwMode="auto">
            <a:xfrm>
              <a:off x="3875" y="2325"/>
              <a:ext cx="530" cy="127"/>
            </a:xfrm>
            <a:prstGeom prst="rect">
              <a:avLst/>
            </a:prstGeom>
            <a:noFill/>
            <a:ln w="9525">
              <a:noFill/>
              <a:miter lim="800000"/>
              <a:headEnd/>
              <a:tailEnd/>
            </a:ln>
            <a:effectLst>
              <a:outerShdw dist="17961" dir="2700000" algn="ctr" rotWithShape="0">
                <a:schemeClr val="bg1"/>
              </a:outerShdw>
            </a:effectLst>
          </p:spPr>
          <p:txBody>
            <a:bodyPr wrap="none">
              <a:spAutoFit/>
            </a:bodyPr>
            <a:lstStyle/>
            <a:p>
              <a:pPr algn="ctr">
                <a:lnSpc>
                  <a:spcPct val="90000"/>
                </a:lnSpc>
                <a:defRPr/>
              </a:pPr>
              <a:r>
                <a:rPr lang="en-US" sz="800">
                  <a:solidFill>
                    <a:schemeClr val="tx1"/>
                  </a:solidFill>
                  <a:latin typeface="Arial Black" pitchFamily="34" charset="0"/>
                </a:rPr>
                <a:t>Ft. Loudoun</a:t>
              </a:r>
            </a:p>
          </p:txBody>
        </p:sp>
        <p:sp>
          <p:nvSpPr>
            <p:cNvPr id="3112" name="Rectangle 40"/>
            <p:cNvSpPr>
              <a:spLocks noChangeAspect="1" noChangeArrowheads="1"/>
            </p:cNvSpPr>
            <p:nvPr/>
          </p:nvSpPr>
          <p:spPr bwMode="auto">
            <a:xfrm>
              <a:off x="3711" y="2225"/>
              <a:ext cx="86" cy="90"/>
            </a:xfrm>
            <a:prstGeom prst="rect">
              <a:avLst/>
            </a:prstGeom>
            <a:solidFill>
              <a:srgbClr val="FF7A01"/>
            </a:solidFill>
            <a:ln w="6350">
              <a:solidFill>
                <a:schemeClr val="bg1"/>
              </a:solidFill>
              <a:miter lim="800000"/>
              <a:headEnd/>
              <a:tailEnd/>
            </a:ln>
          </p:spPr>
          <p:txBody>
            <a:bodyPr wrap="none" anchor="ctr"/>
            <a:lstStyle/>
            <a:p>
              <a:endParaRPr lang="en-US"/>
            </a:p>
          </p:txBody>
        </p:sp>
        <p:sp>
          <p:nvSpPr>
            <p:cNvPr id="3113" name="Rectangle 41"/>
            <p:cNvSpPr>
              <a:spLocks noChangeAspect="1" noChangeArrowheads="1"/>
            </p:cNvSpPr>
            <p:nvPr/>
          </p:nvSpPr>
          <p:spPr bwMode="auto">
            <a:xfrm>
              <a:off x="3812" y="2338"/>
              <a:ext cx="86" cy="90"/>
            </a:xfrm>
            <a:prstGeom prst="rect">
              <a:avLst/>
            </a:prstGeom>
            <a:solidFill>
              <a:srgbClr val="FF7A01"/>
            </a:solidFill>
            <a:ln w="6350">
              <a:solidFill>
                <a:schemeClr val="bg1"/>
              </a:solidFill>
              <a:miter lim="800000"/>
              <a:headEnd/>
              <a:tailEnd/>
            </a:ln>
          </p:spPr>
          <p:txBody>
            <a:bodyPr wrap="none" anchor="ctr"/>
            <a:lstStyle/>
            <a:p>
              <a:endParaRPr lang="en-US"/>
            </a:p>
          </p:txBody>
        </p:sp>
        <p:sp>
          <p:nvSpPr>
            <p:cNvPr id="3114" name="Rectangle 42"/>
            <p:cNvSpPr>
              <a:spLocks noChangeAspect="1" noChangeArrowheads="1"/>
            </p:cNvSpPr>
            <p:nvPr/>
          </p:nvSpPr>
          <p:spPr bwMode="auto">
            <a:xfrm>
              <a:off x="3388" y="2514"/>
              <a:ext cx="86" cy="90"/>
            </a:xfrm>
            <a:prstGeom prst="rect">
              <a:avLst/>
            </a:prstGeom>
            <a:solidFill>
              <a:srgbClr val="FF7A01"/>
            </a:solidFill>
            <a:ln w="6350">
              <a:solidFill>
                <a:schemeClr val="bg1"/>
              </a:solidFill>
              <a:miter lim="800000"/>
              <a:headEnd/>
              <a:tailEnd/>
            </a:ln>
          </p:spPr>
          <p:txBody>
            <a:bodyPr wrap="none" anchor="ctr"/>
            <a:lstStyle/>
            <a:p>
              <a:endParaRPr lang="en-US"/>
            </a:p>
          </p:txBody>
        </p:sp>
        <p:sp>
          <p:nvSpPr>
            <p:cNvPr id="3115" name="Rectangle 43"/>
            <p:cNvSpPr>
              <a:spLocks noChangeAspect="1" noChangeArrowheads="1"/>
            </p:cNvSpPr>
            <p:nvPr/>
          </p:nvSpPr>
          <p:spPr bwMode="auto">
            <a:xfrm>
              <a:off x="3148" y="2871"/>
              <a:ext cx="86" cy="90"/>
            </a:xfrm>
            <a:prstGeom prst="rect">
              <a:avLst/>
            </a:prstGeom>
            <a:solidFill>
              <a:srgbClr val="FF7A01"/>
            </a:solidFill>
            <a:ln w="6350">
              <a:solidFill>
                <a:schemeClr val="bg1"/>
              </a:solidFill>
              <a:miter lim="800000"/>
              <a:headEnd/>
              <a:tailEnd/>
            </a:ln>
          </p:spPr>
          <p:txBody>
            <a:bodyPr wrap="none" anchor="ctr"/>
            <a:lstStyle/>
            <a:p>
              <a:endParaRPr lang="en-US"/>
            </a:p>
          </p:txBody>
        </p:sp>
        <p:sp>
          <p:nvSpPr>
            <p:cNvPr id="3116" name="Rectangle 44"/>
            <p:cNvSpPr>
              <a:spLocks noChangeAspect="1" noChangeArrowheads="1"/>
            </p:cNvSpPr>
            <p:nvPr/>
          </p:nvSpPr>
          <p:spPr bwMode="auto">
            <a:xfrm>
              <a:off x="2897" y="2961"/>
              <a:ext cx="86" cy="90"/>
            </a:xfrm>
            <a:prstGeom prst="rect">
              <a:avLst/>
            </a:prstGeom>
            <a:solidFill>
              <a:srgbClr val="FF7A01"/>
            </a:solidFill>
            <a:ln w="6350">
              <a:solidFill>
                <a:schemeClr val="bg1"/>
              </a:solidFill>
              <a:miter lim="800000"/>
              <a:headEnd/>
              <a:tailEnd/>
            </a:ln>
          </p:spPr>
          <p:txBody>
            <a:bodyPr wrap="none" anchor="ctr"/>
            <a:lstStyle/>
            <a:p>
              <a:endParaRPr lang="en-US"/>
            </a:p>
          </p:txBody>
        </p:sp>
        <p:sp>
          <p:nvSpPr>
            <p:cNvPr id="543789" name="Text Box 45"/>
            <p:cNvSpPr txBox="1">
              <a:spLocks noChangeAspect="1" noChangeArrowheads="1"/>
            </p:cNvSpPr>
            <p:nvPr/>
          </p:nvSpPr>
          <p:spPr bwMode="auto">
            <a:xfrm>
              <a:off x="3449" y="2505"/>
              <a:ext cx="464" cy="128"/>
            </a:xfrm>
            <a:prstGeom prst="rect">
              <a:avLst/>
            </a:prstGeom>
            <a:noFill/>
            <a:ln w="9525">
              <a:noFill/>
              <a:miter lim="800000"/>
              <a:headEnd/>
              <a:tailEnd/>
            </a:ln>
            <a:effectLst>
              <a:outerShdw dist="17961" dir="2700000" algn="ctr" rotWithShape="0">
                <a:schemeClr val="bg1"/>
              </a:outerShdw>
            </a:effectLst>
          </p:spPr>
          <p:txBody>
            <a:bodyPr wrap="none">
              <a:spAutoFit/>
            </a:bodyPr>
            <a:lstStyle/>
            <a:p>
              <a:pPr algn="ctr">
                <a:lnSpc>
                  <a:spcPct val="90000"/>
                </a:lnSpc>
                <a:defRPr/>
              </a:pPr>
              <a:r>
                <a:rPr lang="en-US" sz="800">
                  <a:solidFill>
                    <a:schemeClr val="tx1"/>
                  </a:solidFill>
                  <a:latin typeface="Arial Black" pitchFamily="34" charset="0"/>
                </a:rPr>
                <a:t>Watts Bar</a:t>
              </a:r>
            </a:p>
          </p:txBody>
        </p:sp>
        <p:sp>
          <p:nvSpPr>
            <p:cNvPr id="543790" name="Text Box 46"/>
            <p:cNvSpPr txBox="1">
              <a:spLocks noChangeAspect="1" noChangeArrowheads="1"/>
            </p:cNvSpPr>
            <p:nvPr/>
          </p:nvSpPr>
          <p:spPr bwMode="auto">
            <a:xfrm>
              <a:off x="3215" y="2862"/>
              <a:ext cx="595" cy="128"/>
            </a:xfrm>
            <a:prstGeom prst="rect">
              <a:avLst/>
            </a:prstGeom>
            <a:noFill/>
            <a:ln w="9525">
              <a:noFill/>
              <a:miter lim="800000"/>
              <a:headEnd/>
              <a:tailEnd/>
            </a:ln>
            <a:effectLst>
              <a:outerShdw dist="17961" dir="2700000" algn="ctr" rotWithShape="0">
                <a:schemeClr val="bg1"/>
              </a:outerShdw>
            </a:effectLst>
          </p:spPr>
          <p:txBody>
            <a:bodyPr wrap="none">
              <a:spAutoFit/>
            </a:bodyPr>
            <a:lstStyle/>
            <a:p>
              <a:pPr algn="ctr">
                <a:lnSpc>
                  <a:spcPct val="90000"/>
                </a:lnSpc>
                <a:defRPr/>
              </a:pPr>
              <a:r>
                <a:rPr lang="en-US" sz="800">
                  <a:solidFill>
                    <a:schemeClr val="tx1"/>
                  </a:solidFill>
                  <a:latin typeface="Arial Black" pitchFamily="34" charset="0"/>
                </a:rPr>
                <a:t>Chickamauga</a:t>
              </a:r>
            </a:p>
          </p:txBody>
        </p:sp>
        <p:sp>
          <p:nvSpPr>
            <p:cNvPr id="543791" name="Text Box 47"/>
            <p:cNvSpPr txBox="1">
              <a:spLocks noChangeAspect="1" noChangeArrowheads="1"/>
            </p:cNvSpPr>
            <p:nvPr/>
          </p:nvSpPr>
          <p:spPr bwMode="auto">
            <a:xfrm>
              <a:off x="2721" y="3044"/>
              <a:ext cx="469" cy="127"/>
            </a:xfrm>
            <a:prstGeom prst="rect">
              <a:avLst/>
            </a:prstGeom>
            <a:noFill/>
            <a:ln w="9525">
              <a:noFill/>
              <a:miter lim="800000"/>
              <a:headEnd/>
              <a:tailEnd/>
            </a:ln>
            <a:effectLst>
              <a:outerShdw dist="17961" dir="2700000" algn="ctr" rotWithShape="0">
                <a:schemeClr val="bg1"/>
              </a:outerShdw>
            </a:effectLst>
          </p:spPr>
          <p:txBody>
            <a:bodyPr wrap="none">
              <a:spAutoFit/>
            </a:bodyPr>
            <a:lstStyle/>
            <a:p>
              <a:pPr algn="ctr">
                <a:lnSpc>
                  <a:spcPct val="90000"/>
                </a:lnSpc>
                <a:defRPr/>
              </a:pPr>
              <a:r>
                <a:rPr lang="en-US" sz="800">
                  <a:solidFill>
                    <a:schemeClr val="tx1"/>
                  </a:solidFill>
                  <a:latin typeface="Arial Black" pitchFamily="34" charset="0"/>
                </a:rPr>
                <a:t>Nickajack</a:t>
              </a:r>
            </a:p>
          </p:txBody>
        </p:sp>
        <p:sp>
          <p:nvSpPr>
            <p:cNvPr id="543792" name="Text Box 48"/>
            <p:cNvSpPr txBox="1">
              <a:spLocks noChangeAspect="1" noChangeArrowheads="1"/>
            </p:cNvSpPr>
            <p:nvPr/>
          </p:nvSpPr>
          <p:spPr bwMode="auto">
            <a:xfrm>
              <a:off x="4023" y="2114"/>
              <a:ext cx="488" cy="137"/>
            </a:xfrm>
            <a:prstGeom prst="rect">
              <a:avLst/>
            </a:prstGeom>
            <a:noFill/>
            <a:ln w="9525">
              <a:noFill/>
              <a:miter lim="800000"/>
              <a:headEnd/>
              <a:tailEnd/>
            </a:ln>
            <a:effectLst>
              <a:outerShdw dist="17961" dir="2700000" algn="ctr" rotWithShape="0">
                <a:schemeClr val="bg1"/>
              </a:outerShdw>
            </a:effectLst>
          </p:spPr>
          <p:txBody>
            <a:bodyPr wrap="none">
              <a:spAutoFit/>
            </a:bodyPr>
            <a:lstStyle/>
            <a:p>
              <a:pPr algn="ctr">
                <a:lnSpc>
                  <a:spcPct val="90000"/>
                </a:lnSpc>
                <a:defRPr/>
              </a:pPr>
              <a:r>
                <a:rPr lang="en-US" sz="900" i="1">
                  <a:latin typeface="Arial Black" pitchFamily="34" charset="0"/>
                </a:rPr>
                <a:t>Knoxville</a:t>
              </a:r>
            </a:p>
          </p:txBody>
        </p:sp>
        <p:sp>
          <p:nvSpPr>
            <p:cNvPr id="3121" name="Oval 49"/>
            <p:cNvSpPr>
              <a:spLocks noChangeAspect="1" noChangeArrowheads="1"/>
            </p:cNvSpPr>
            <p:nvPr/>
          </p:nvSpPr>
          <p:spPr bwMode="auto">
            <a:xfrm>
              <a:off x="3943" y="2147"/>
              <a:ext cx="101" cy="101"/>
            </a:xfrm>
            <a:prstGeom prst="ellipse">
              <a:avLst/>
            </a:prstGeom>
            <a:gradFill rotWithShape="0">
              <a:gsLst>
                <a:gs pos="0">
                  <a:srgbClr val="66FF33"/>
                </a:gs>
                <a:gs pos="100000">
                  <a:srgbClr val="33CC33"/>
                </a:gs>
              </a:gsLst>
              <a:path path="shape">
                <a:fillToRect l="50000" t="50000" r="50000" b="50000"/>
              </a:path>
            </a:gradFill>
            <a:ln w="6350">
              <a:solidFill>
                <a:schemeClr val="bg1"/>
              </a:solidFill>
              <a:round/>
              <a:headEnd/>
              <a:tailEnd/>
            </a:ln>
          </p:spPr>
          <p:txBody>
            <a:bodyPr wrap="none" anchor="ctr"/>
            <a:lstStyle/>
            <a:p>
              <a:endParaRPr lang="en-US"/>
            </a:p>
          </p:txBody>
        </p:sp>
        <p:sp>
          <p:nvSpPr>
            <p:cNvPr id="3122" name="Oval 50"/>
            <p:cNvSpPr>
              <a:spLocks noChangeAspect="1" noChangeArrowheads="1"/>
            </p:cNvSpPr>
            <p:nvPr/>
          </p:nvSpPr>
          <p:spPr bwMode="auto">
            <a:xfrm>
              <a:off x="2196" y="2000"/>
              <a:ext cx="101" cy="102"/>
            </a:xfrm>
            <a:prstGeom prst="ellipse">
              <a:avLst/>
            </a:prstGeom>
            <a:gradFill rotWithShape="0">
              <a:gsLst>
                <a:gs pos="0">
                  <a:srgbClr val="66FF33"/>
                </a:gs>
                <a:gs pos="100000">
                  <a:srgbClr val="33CC33"/>
                </a:gs>
              </a:gsLst>
              <a:path path="shape">
                <a:fillToRect l="50000" t="50000" r="50000" b="50000"/>
              </a:path>
            </a:gradFill>
            <a:ln w="6350">
              <a:solidFill>
                <a:schemeClr val="bg1"/>
              </a:solidFill>
              <a:round/>
              <a:headEnd/>
              <a:tailEnd/>
            </a:ln>
          </p:spPr>
          <p:txBody>
            <a:bodyPr wrap="none" anchor="ctr"/>
            <a:lstStyle/>
            <a:p>
              <a:endParaRPr lang="en-US"/>
            </a:p>
          </p:txBody>
        </p:sp>
        <p:sp>
          <p:nvSpPr>
            <p:cNvPr id="543795" name="AutoShape 51"/>
            <p:cNvSpPr>
              <a:spLocks noChangeAspect="1" noChangeArrowheads="1"/>
            </p:cNvSpPr>
            <p:nvPr/>
          </p:nvSpPr>
          <p:spPr bwMode="auto">
            <a:xfrm>
              <a:off x="2211" y="2008"/>
              <a:ext cx="73" cy="70"/>
            </a:xfrm>
            <a:prstGeom prst="star5">
              <a:avLst/>
            </a:prstGeom>
            <a:solidFill>
              <a:schemeClr val="bg1"/>
            </a:solidFill>
            <a:ln w="9525">
              <a:noFill/>
              <a:miter lim="800000"/>
              <a:headEnd/>
              <a:tailEnd/>
            </a:ln>
            <a:effectLst/>
          </p:spPr>
          <p:txBody>
            <a:bodyPr wrap="none" anchor="ctr"/>
            <a:lstStyle/>
            <a:p>
              <a:pPr>
                <a:defRPr/>
              </a:pPr>
              <a:endParaRPr lang="en-US"/>
            </a:p>
          </p:txBody>
        </p:sp>
        <p:sp>
          <p:nvSpPr>
            <p:cNvPr id="3124" name="Oval 52"/>
            <p:cNvSpPr>
              <a:spLocks noChangeAspect="1" noChangeArrowheads="1"/>
            </p:cNvSpPr>
            <p:nvPr/>
          </p:nvSpPr>
          <p:spPr bwMode="auto">
            <a:xfrm>
              <a:off x="3028" y="2882"/>
              <a:ext cx="101" cy="101"/>
            </a:xfrm>
            <a:prstGeom prst="ellipse">
              <a:avLst/>
            </a:prstGeom>
            <a:gradFill rotWithShape="0">
              <a:gsLst>
                <a:gs pos="0">
                  <a:srgbClr val="66FF33"/>
                </a:gs>
                <a:gs pos="100000">
                  <a:srgbClr val="33CC33"/>
                </a:gs>
              </a:gsLst>
              <a:path path="shape">
                <a:fillToRect l="50000" t="50000" r="50000" b="50000"/>
              </a:path>
            </a:gradFill>
            <a:ln w="6350">
              <a:solidFill>
                <a:schemeClr val="bg1"/>
              </a:solidFill>
              <a:round/>
              <a:headEnd/>
              <a:tailEnd/>
            </a:ln>
          </p:spPr>
          <p:txBody>
            <a:bodyPr wrap="none" anchor="ctr"/>
            <a:lstStyle/>
            <a:p>
              <a:endParaRPr lang="en-US"/>
            </a:p>
          </p:txBody>
        </p:sp>
        <p:sp>
          <p:nvSpPr>
            <p:cNvPr id="543797" name="Text Box 53"/>
            <p:cNvSpPr txBox="1">
              <a:spLocks noChangeAspect="1" noChangeArrowheads="1"/>
            </p:cNvSpPr>
            <p:nvPr/>
          </p:nvSpPr>
          <p:spPr bwMode="auto">
            <a:xfrm>
              <a:off x="1345" y="2833"/>
              <a:ext cx="436" cy="127"/>
            </a:xfrm>
            <a:prstGeom prst="rect">
              <a:avLst/>
            </a:prstGeom>
            <a:noFill/>
            <a:ln w="9525">
              <a:noFill/>
              <a:miter lim="800000"/>
              <a:headEnd/>
              <a:tailEnd/>
            </a:ln>
            <a:effectLst>
              <a:outerShdw dist="17961" dir="2700000" algn="ctr" rotWithShape="0">
                <a:schemeClr val="bg1"/>
              </a:outerShdw>
            </a:effectLst>
          </p:spPr>
          <p:txBody>
            <a:bodyPr wrap="none">
              <a:spAutoFit/>
            </a:bodyPr>
            <a:lstStyle/>
            <a:p>
              <a:pPr algn="ctr">
                <a:lnSpc>
                  <a:spcPct val="90000"/>
                </a:lnSpc>
                <a:defRPr/>
              </a:pPr>
              <a:r>
                <a:rPr lang="en-US" sz="800">
                  <a:solidFill>
                    <a:schemeClr val="tx1"/>
                  </a:solidFill>
                  <a:latin typeface="Arial Black" pitchFamily="34" charset="0"/>
                </a:rPr>
                <a:t>Pickwick</a:t>
              </a:r>
            </a:p>
          </p:txBody>
        </p:sp>
        <p:sp>
          <p:nvSpPr>
            <p:cNvPr id="543798" name="Text Box 54"/>
            <p:cNvSpPr txBox="1">
              <a:spLocks noChangeAspect="1" noChangeArrowheads="1"/>
            </p:cNvSpPr>
            <p:nvPr/>
          </p:nvSpPr>
          <p:spPr bwMode="auto">
            <a:xfrm>
              <a:off x="1458" y="3036"/>
              <a:ext cx="347" cy="127"/>
            </a:xfrm>
            <a:prstGeom prst="rect">
              <a:avLst/>
            </a:prstGeom>
            <a:noFill/>
            <a:ln w="9525">
              <a:noFill/>
              <a:miter lim="800000"/>
              <a:headEnd/>
              <a:tailEnd/>
            </a:ln>
            <a:effectLst>
              <a:outerShdw dist="17961" dir="2700000" algn="ctr" rotWithShape="0">
                <a:schemeClr val="bg1"/>
              </a:outerShdw>
            </a:effectLst>
          </p:spPr>
          <p:txBody>
            <a:bodyPr wrap="none">
              <a:spAutoFit/>
            </a:bodyPr>
            <a:lstStyle/>
            <a:p>
              <a:pPr algn="ctr">
                <a:lnSpc>
                  <a:spcPct val="90000"/>
                </a:lnSpc>
                <a:defRPr/>
              </a:pPr>
              <a:r>
                <a:rPr lang="en-US" sz="800">
                  <a:solidFill>
                    <a:schemeClr val="tx1"/>
                  </a:solidFill>
                  <a:latin typeface="Arial Black" pitchFamily="34" charset="0"/>
                </a:rPr>
                <a:t>Wilson</a:t>
              </a:r>
            </a:p>
          </p:txBody>
        </p:sp>
        <p:sp>
          <p:nvSpPr>
            <p:cNvPr id="543799" name="Text Box 55"/>
            <p:cNvSpPr txBox="1">
              <a:spLocks noChangeAspect="1" noChangeArrowheads="1"/>
            </p:cNvSpPr>
            <p:nvPr/>
          </p:nvSpPr>
          <p:spPr bwMode="auto">
            <a:xfrm>
              <a:off x="1712" y="3210"/>
              <a:ext cx="401" cy="127"/>
            </a:xfrm>
            <a:prstGeom prst="rect">
              <a:avLst/>
            </a:prstGeom>
            <a:noFill/>
            <a:ln w="9525">
              <a:noFill/>
              <a:miter lim="800000"/>
              <a:headEnd/>
              <a:tailEnd/>
            </a:ln>
            <a:effectLst>
              <a:outerShdw dist="17961" dir="2700000" algn="ctr" rotWithShape="0">
                <a:schemeClr val="bg1"/>
              </a:outerShdw>
            </a:effectLst>
          </p:spPr>
          <p:txBody>
            <a:bodyPr wrap="none">
              <a:spAutoFit/>
            </a:bodyPr>
            <a:lstStyle/>
            <a:p>
              <a:pPr algn="ctr">
                <a:lnSpc>
                  <a:spcPct val="90000"/>
                </a:lnSpc>
                <a:defRPr/>
              </a:pPr>
              <a:r>
                <a:rPr lang="en-US" sz="800">
                  <a:solidFill>
                    <a:schemeClr val="tx1"/>
                  </a:solidFill>
                  <a:latin typeface="Arial Black" pitchFamily="34" charset="0"/>
                </a:rPr>
                <a:t>Wheeler</a:t>
              </a:r>
            </a:p>
          </p:txBody>
        </p:sp>
        <p:sp>
          <p:nvSpPr>
            <p:cNvPr id="543800" name="Text Box 56"/>
            <p:cNvSpPr txBox="1">
              <a:spLocks noChangeAspect="1" noChangeArrowheads="1"/>
            </p:cNvSpPr>
            <p:nvPr/>
          </p:nvSpPr>
          <p:spPr bwMode="auto">
            <a:xfrm>
              <a:off x="2238" y="3457"/>
              <a:ext cx="538" cy="127"/>
            </a:xfrm>
            <a:prstGeom prst="rect">
              <a:avLst/>
            </a:prstGeom>
            <a:noFill/>
            <a:ln w="9525">
              <a:noFill/>
              <a:miter lim="800000"/>
              <a:headEnd/>
              <a:tailEnd/>
            </a:ln>
            <a:effectLst>
              <a:outerShdw dist="17961" dir="2700000" algn="ctr" rotWithShape="0">
                <a:schemeClr val="bg1"/>
              </a:outerShdw>
            </a:effectLst>
          </p:spPr>
          <p:txBody>
            <a:bodyPr wrap="none">
              <a:spAutoFit/>
            </a:bodyPr>
            <a:lstStyle/>
            <a:p>
              <a:pPr algn="ctr">
                <a:lnSpc>
                  <a:spcPct val="90000"/>
                </a:lnSpc>
                <a:defRPr/>
              </a:pPr>
              <a:r>
                <a:rPr lang="en-US" sz="800">
                  <a:solidFill>
                    <a:schemeClr val="tx1"/>
                  </a:solidFill>
                  <a:latin typeface="Arial Black" pitchFamily="34" charset="0"/>
                </a:rPr>
                <a:t>Guntersville</a:t>
              </a:r>
            </a:p>
          </p:txBody>
        </p:sp>
        <p:sp>
          <p:nvSpPr>
            <p:cNvPr id="3129" name="Rectangle 57"/>
            <p:cNvSpPr>
              <a:spLocks noChangeAspect="1" noChangeArrowheads="1"/>
            </p:cNvSpPr>
            <p:nvPr/>
          </p:nvSpPr>
          <p:spPr bwMode="auto">
            <a:xfrm>
              <a:off x="3523" y="3493"/>
              <a:ext cx="86" cy="90"/>
            </a:xfrm>
            <a:prstGeom prst="rect">
              <a:avLst/>
            </a:prstGeom>
            <a:solidFill>
              <a:srgbClr val="FF7A01"/>
            </a:solidFill>
            <a:ln w="6350">
              <a:solidFill>
                <a:schemeClr val="bg1"/>
              </a:solidFill>
              <a:miter lim="800000"/>
              <a:headEnd/>
              <a:tailEnd/>
            </a:ln>
          </p:spPr>
          <p:txBody>
            <a:bodyPr wrap="none" anchor="ctr"/>
            <a:lstStyle/>
            <a:p>
              <a:endParaRPr lang="en-US"/>
            </a:p>
          </p:txBody>
        </p:sp>
        <p:sp>
          <p:nvSpPr>
            <p:cNvPr id="3130" name="AutoShape 58"/>
            <p:cNvSpPr>
              <a:spLocks noChangeAspect="1" noChangeArrowheads="1"/>
            </p:cNvSpPr>
            <p:nvPr/>
          </p:nvSpPr>
          <p:spPr bwMode="auto">
            <a:xfrm>
              <a:off x="3516" y="3664"/>
              <a:ext cx="108" cy="100"/>
            </a:xfrm>
            <a:prstGeom prst="triangle">
              <a:avLst>
                <a:gd name="adj" fmla="val 50000"/>
              </a:avLst>
            </a:prstGeom>
            <a:solidFill>
              <a:srgbClr val="FFCC00"/>
            </a:solidFill>
            <a:ln w="6350">
              <a:solidFill>
                <a:schemeClr val="bg1"/>
              </a:solidFill>
              <a:miter lim="800000"/>
              <a:headEnd/>
              <a:tailEnd/>
            </a:ln>
          </p:spPr>
          <p:txBody>
            <a:bodyPr wrap="none" anchor="ctr"/>
            <a:lstStyle/>
            <a:p>
              <a:pPr algn="ctr"/>
              <a:endParaRPr lang="en-US" sz="2400">
                <a:solidFill>
                  <a:srgbClr val="FFCC00"/>
                </a:solidFill>
                <a:latin typeface="Times New Roman" pitchFamily="18" charset="0"/>
              </a:endParaRPr>
            </a:p>
          </p:txBody>
        </p:sp>
        <p:sp>
          <p:nvSpPr>
            <p:cNvPr id="543803" name="Text Box 59"/>
            <p:cNvSpPr txBox="1">
              <a:spLocks noChangeAspect="1" noChangeArrowheads="1"/>
            </p:cNvSpPr>
            <p:nvPr/>
          </p:nvSpPr>
          <p:spPr bwMode="auto">
            <a:xfrm>
              <a:off x="3596" y="3407"/>
              <a:ext cx="761" cy="419"/>
            </a:xfrm>
            <a:prstGeom prst="rect">
              <a:avLst/>
            </a:prstGeom>
            <a:noFill/>
            <a:ln w="9525">
              <a:noFill/>
              <a:miter lim="800000"/>
              <a:headEnd/>
              <a:tailEnd/>
            </a:ln>
            <a:effectLst>
              <a:outerShdw dist="17961" dir="2700000" algn="ctr" rotWithShape="0">
                <a:schemeClr val="bg1"/>
              </a:outerShdw>
            </a:effectLst>
          </p:spPr>
          <p:txBody>
            <a:bodyPr wrap="none">
              <a:spAutoFit/>
            </a:bodyPr>
            <a:lstStyle/>
            <a:p>
              <a:pPr>
                <a:lnSpc>
                  <a:spcPct val="155000"/>
                </a:lnSpc>
                <a:defRPr/>
              </a:pPr>
              <a:r>
                <a:rPr lang="en-US" sz="1200">
                  <a:solidFill>
                    <a:schemeClr val="tx1"/>
                  </a:solidFill>
                  <a:latin typeface="Arial Black" pitchFamily="34" charset="0"/>
                </a:rPr>
                <a:t>Lock &amp; Dam</a:t>
              </a:r>
            </a:p>
            <a:p>
              <a:pPr>
                <a:lnSpc>
                  <a:spcPct val="155000"/>
                </a:lnSpc>
                <a:defRPr/>
              </a:pPr>
              <a:r>
                <a:rPr lang="en-US" sz="1200">
                  <a:solidFill>
                    <a:schemeClr val="tx1"/>
                  </a:solidFill>
                  <a:latin typeface="Arial Black" pitchFamily="34" charset="0"/>
                </a:rPr>
                <a:t>Dam</a:t>
              </a:r>
            </a:p>
          </p:txBody>
        </p:sp>
        <p:sp>
          <p:nvSpPr>
            <p:cNvPr id="543804" name="Text Box 60"/>
            <p:cNvSpPr txBox="1">
              <a:spLocks noChangeAspect="1" noChangeArrowheads="1"/>
            </p:cNvSpPr>
            <p:nvPr/>
          </p:nvSpPr>
          <p:spPr bwMode="auto">
            <a:xfrm rot="17089482">
              <a:off x="745" y="3567"/>
              <a:ext cx="851" cy="102"/>
            </a:xfrm>
            <a:prstGeom prst="rect">
              <a:avLst/>
            </a:prstGeom>
            <a:noFill/>
            <a:ln w="9525">
              <a:noFill/>
              <a:miter lim="800000"/>
              <a:headEnd/>
              <a:tailEnd/>
            </a:ln>
            <a:effectLst>
              <a:outerShdw dist="17961" dir="2700000" algn="ctr" rotWithShape="0">
                <a:schemeClr val="bg1"/>
              </a:outerShdw>
            </a:effectLst>
          </p:spPr>
          <p:txBody>
            <a:bodyPr wrap="none">
              <a:spAutoFit/>
            </a:bodyPr>
            <a:lstStyle/>
            <a:p>
              <a:pPr algn="ctr">
                <a:lnSpc>
                  <a:spcPct val="90000"/>
                </a:lnSpc>
                <a:defRPr/>
              </a:pPr>
              <a:r>
                <a:rPr lang="en-US" sz="500">
                  <a:solidFill>
                    <a:schemeClr val="tx1"/>
                  </a:solidFill>
                  <a:latin typeface="Arial Black" pitchFamily="34" charset="0"/>
                </a:rPr>
                <a:t>Tennessee-Tombigbee Waterway</a:t>
              </a:r>
            </a:p>
          </p:txBody>
        </p:sp>
        <p:sp>
          <p:nvSpPr>
            <p:cNvPr id="543805" name="Text Box 61"/>
            <p:cNvSpPr txBox="1">
              <a:spLocks noChangeAspect="1" noChangeArrowheads="1"/>
            </p:cNvSpPr>
            <p:nvPr/>
          </p:nvSpPr>
          <p:spPr bwMode="auto">
            <a:xfrm>
              <a:off x="703" y="978"/>
              <a:ext cx="541" cy="119"/>
            </a:xfrm>
            <a:prstGeom prst="rect">
              <a:avLst/>
            </a:prstGeom>
            <a:noFill/>
            <a:ln w="9525">
              <a:noFill/>
              <a:miter lim="800000"/>
              <a:headEnd/>
              <a:tailEnd/>
            </a:ln>
            <a:effectLst>
              <a:outerShdw dist="17961" dir="2700000" algn="ctr" rotWithShape="0">
                <a:schemeClr val="bg1"/>
              </a:outerShdw>
            </a:effectLst>
          </p:spPr>
          <p:txBody>
            <a:bodyPr wrap="none">
              <a:spAutoFit/>
            </a:bodyPr>
            <a:lstStyle/>
            <a:p>
              <a:pPr algn="ctr">
                <a:lnSpc>
                  <a:spcPct val="90000"/>
                </a:lnSpc>
                <a:defRPr/>
              </a:pPr>
              <a:r>
                <a:rPr lang="en-US" sz="700" i="1">
                  <a:solidFill>
                    <a:schemeClr val="tx1"/>
                  </a:solidFill>
                  <a:latin typeface="Arial Black" pitchFamily="34" charset="0"/>
                </a:rPr>
                <a:t>Mississippi R.</a:t>
              </a:r>
            </a:p>
          </p:txBody>
        </p:sp>
        <p:sp>
          <p:nvSpPr>
            <p:cNvPr id="543806" name="Text Box 62"/>
            <p:cNvSpPr txBox="1">
              <a:spLocks noChangeAspect="1" noChangeArrowheads="1"/>
            </p:cNvSpPr>
            <p:nvPr/>
          </p:nvSpPr>
          <p:spPr bwMode="auto">
            <a:xfrm>
              <a:off x="1363" y="993"/>
              <a:ext cx="338" cy="119"/>
            </a:xfrm>
            <a:prstGeom prst="rect">
              <a:avLst/>
            </a:prstGeom>
            <a:noFill/>
            <a:ln w="9525">
              <a:noFill/>
              <a:miter lim="800000"/>
              <a:headEnd/>
              <a:tailEnd/>
            </a:ln>
            <a:effectLst>
              <a:outerShdw dist="17961" dir="2700000" algn="ctr" rotWithShape="0">
                <a:schemeClr val="bg1"/>
              </a:outerShdw>
            </a:effectLst>
          </p:spPr>
          <p:txBody>
            <a:bodyPr wrap="none">
              <a:spAutoFit/>
            </a:bodyPr>
            <a:lstStyle/>
            <a:p>
              <a:pPr algn="ctr">
                <a:lnSpc>
                  <a:spcPct val="90000"/>
                </a:lnSpc>
                <a:defRPr/>
              </a:pPr>
              <a:r>
                <a:rPr lang="en-US" sz="700" i="1">
                  <a:solidFill>
                    <a:schemeClr val="tx1"/>
                  </a:solidFill>
                  <a:latin typeface="Arial Black" pitchFamily="34" charset="0"/>
                </a:rPr>
                <a:t>Ohio R.</a:t>
              </a:r>
            </a:p>
          </p:txBody>
        </p:sp>
        <p:sp>
          <p:nvSpPr>
            <p:cNvPr id="543807" name="Text Box 63"/>
            <p:cNvSpPr txBox="1">
              <a:spLocks noChangeAspect="1" noChangeArrowheads="1"/>
            </p:cNvSpPr>
            <p:nvPr/>
          </p:nvSpPr>
          <p:spPr bwMode="auto">
            <a:xfrm>
              <a:off x="1629" y="1664"/>
              <a:ext cx="569" cy="119"/>
            </a:xfrm>
            <a:prstGeom prst="rect">
              <a:avLst/>
            </a:prstGeom>
            <a:noFill/>
            <a:ln w="9525">
              <a:noFill/>
              <a:miter lim="800000"/>
              <a:headEnd/>
              <a:tailEnd/>
            </a:ln>
            <a:effectLst>
              <a:outerShdw dist="17961" dir="2700000" algn="ctr" rotWithShape="0">
                <a:schemeClr val="bg1"/>
              </a:outerShdw>
            </a:effectLst>
          </p:spPr>
          <p:txBody>
            <a:bodyPr wrap="none">
              <a:spAutoFit/>
            </a:bodyPr>
            <a:lstStyle/>
            <a:p>
              <a:pPr algn="ctr">
                <a:lnSpc>
                  <a:spcPct val="90000"/>
                </a:lnSpc>
                <a:defRPr/>
              </a:pPr>
              <a:r>
                <a:rPr lang="en-US" sz="700" i="1">
                  <a:solidFill>
                    <a:schemeClr val="tx1"/>
                  </a:solidFill>
                  <a:latin typeface="Arial Black" pitchFamily="34" charset="0"/>
                </a:rPr>
                <a:t>Cumberland R.</a:t>
              </a:r>
            </a:p>
          </p:txBody>
        </p:sp>
        <p:sp>
          <p:nvSpPr>
            <p:cNvPr id="543808" name="Text Box 64"/>
            <p:cNvSpPr txBox="1">
              <a:spLocks noChangeAspect="1" noChangeArrowheads="1"/>
            </p:cNvSpPr>
            <p:nvPr/>
          </p:nvSpPr>
          <p:spPr bwMode="auto">
            <a:xfrm>
              <a:off x="992" y="2317"/>
              <a:ext cx="532" cy="119"/>
            </a:xfrm>
            <a:prstGeom prst="rect">
              <a:avLst/>
            </a:prstGeom>
            <a:noFill/>
            <a:ln w="9525">
              <a:noFill/>
              <a:miter lim="800000"/>
              <a:headEnd/>
              <a:tailEnd/>
            </a:ln>
            <a:effectLst>
              <a:outerShdw dist="17961" dir="2700000" algn="ctr" rotWithShape="0">
                <a:schemeClr val="bg1"/>
              </a:outerShdw>
            </a:effectLst>
          </p:spPr>
          <p:txBody>
            <a:bodyPr wrap="none">
              <a:spAutoFit/>
            </a:bodyPr>
            <a:lstStyle/>
            <a:p>
              <a:pPr algn="ctr">
                <a:lnSpc>
                  <a:spcPct val="90000"/>
                </a:lnSpc>
                <a:defRPr/>
              </a:pPr>
              <a:r>
                <a:rPr lang="en-US" sz="700" i="1">
                  <a:solidFill>
                    <a:schemeClr val="tx1"/>
                  </a:solidFill>
                  <a:latin typeface="Arial Black" pitchFamily="34" charset="0"/>
                </a:rPr>
                <a:t>Tennessee R.</a:t>
              </a:r>
            </a:p>
          </p:txBody>
        </p:sp>
        <p:sp>
          <p:nvSpPr>
            <p:cNvPr id="543809" name="Text Box 65"/>
            <p:cNvSpPr txBox="1">
              <a:spLocks noChangeAspect="1" noChangeArrowheads="1"/>
            </p:cNvSpPr>
            <p:nvPr/>
          </p:nvSpPr>
          <p:spPr bwMode="auto">
            <a:xfrm>
              <a:off x="2312" y="1242"/>
              <a:ext cx="672" cy="233"/>
            </a:xfrm>
            <a:prstGeom prst="rect">
              <a:avLst/>
            </a:prstGeom>
            <a:noFill/>
            <a:ln w="9525">
              <a:noFill/>
              <a:miter lim="800000"/>
              <a:headEnd/>
              <a:tailEnd/>
            </a:ln>
            <a:effectLst>
              <a:outerShdw dist="17961" dir="2700000" algn="ctr" rotWithShape="0">
                <a:schemeClr val="bg1"/>
              </a:outerShdw>
            </a:effectLst>
          </p:spPr>
          <p:txBody>
            <a:bodyPr wrap="none">
              <a:spAutoFit/>
            </a:bodyPr>
            <a:lstStyle/>
            <a:p>
              <a:pPr algn="ctr">
                <a:lnSpc>
                  <a:spcPct val="90000"/>
                </a:lnSpc>
                <a:defRPr/>
              </a:pPr>
              <a:r>
                <a:rPr lang="en-US" sz="1000" i="1">
                  <a:solidFill>
                    <a:srgbClr val="CCCCFF"/>
                  </a:solidFill>
                  <a:latin typeface="Arial Black" pitchFamily="34" charset="0"/>
                </a:rPr>
                <a:t>Cumberland </a:t>
              </a:r>
            </a:p>
            <a:p>
              <a:pPr algn="ctr">
                <a:lnSpc>
                  <a:spcPct val="90000"/>
                </a:lnSpc>
                <a:defRPr/>
              </a:pPr>
              <a:r>
                <a:rPr lang="en-US" sz="1000" i="1">
                  <a:solidFill>
                    <a:srgbClr val="CCCCFF"/>
                  </a:solidFill>
                  <a:latin typeface="Arial Black" pitchFamily="34" charset="0"/>
                </a:rPr>
                <a:t>River Basin</a:t>
              </a:r>
            </a:p>
          </p:txBody>
        </p:sp>
        <p:sp>
          <p:nvSpPr>
            <p:cNvPr id="543810" name="Text Box 66"/>
            <p:cNvSpPr txBox="1">
              <a:spLocks noChangeAspect="1" noChangeArrowheads="1"/>
            </p:cNvSpPr>
            <p:nvPr/>
          </p:nvSpPr>
          <p:spPr bwMode="auto">
            <a:xfrm>
              <a:off x="2338" y="3762"/>
              <a:ext cx="622" cy="233"/>
            </a:xfrm>
            <a:prstGeom prst="rect">
              <a:avLst/>
            </a:prstGeom>
            <a:noFill/>
            <a:ln w="9525">
              <a:noFill/>
              <a:miter lim="800000"/>
              <a:headEnd/>
              <a:tailEnd/>
            </a:ln>
            <a:effectLst>
              <a:outerShdw dist="17961" dir="2700000" algn="ctr" rotWithShape="0">
                <a:schemeClr val="bg1"/>
              </a:outerShdw>
            </a:effectLst>
          </p:spPr>
          <p:txBody>
            <a:bodyPr wrap="none">
              <a:spAutoFit/>
            </a:bodyPr>
            <a:lstStyle/>
            <a:p>
              <a:pPr algn="ctr">
                <a:lnSpc>
                  <a:spcPct val="90000"/>
                </a:lnSpc>
                <a:defRPr/>
              </a:pPr>
              <a:r>
                <a:rPr lang="en-US" sz="1000" i="1">
                  <a:solidFill>
                    <a:srgbClr val="33CCCC"/>
                  </a:solidFill>
                  <a:latin typeface="Arial Black" pitchFamily="34" charset="0"/>
                </a:rPr>
                <a:t>Tennessee </a:t>
              </a:r>
            </a:p>
            <a:p>
              <a:pPr algn="ctr">
                <a:lnSpc>
                  <a:spcPct val="90000"/>
                </a:lnSpc>
                <a:defRPr/>
              </a:pPr>
              <a:r>
                <a:rPr lang="en-US" sz="1000" i="1">
                  <a:solidFill>
                    <a:srgbClr val="33CCCC"/>
                  </a:solidFill>
                  <a:latin typeface="Arial Black" pitchFamily="34" charset="0"/>
                </a:rPr>
                <a:t>River Basin</a:t>
              </a:r>
            </a:p>
          </p:txBody>
        </p:sp>
        <p:sp>
          <p:nvSpPr>
            <p:cNvPr id="3139" name="Oval 67"/>
            <p:cNvSpPr>
              <a:spLocks noChangeAspect="1" noChangeArrowheads="1"/>
            </p:cNvSpPr>
            <p:nvPr/>
          </p:nvSpPr>
          <p:spPr bwMode="auto">
            <a:xfrm>
              <a:off x="1134" y="1409"/>
              <a:ext cx="102" cy="101"/>
            </a:xfrm>
            <a:prstGeom prst="ellipse">
              <a:avLst/>
            </a:prstGeom>
            <a:gradFill rotWithShape="0">
              <a:gsLst>
                <a:gs pos="0">
                  <a:srgbClr val="66FF33"/>
                </a:gs>
                <a:gs pos="100000">
                  <a:srgbClr val="33CC33"/>
                </a:gs>
              </a:gsLst>
              <a:path path="shape">
                <a:fillToRect l="50000" t="50000" r="50000" b="50000"/>
              </a:path>
            </a:gradFill>
            <a:ln w="6350">
              <a:solidFill>
                <a:schemeClr val="bg1"/>
              </a:solidFill>
              <a:round/>
              <a:headEnd/>
              <a:tailEnd/>
            </a:ln>
          </p:spPr>
          <p:txBody>
            <a:bodyPr wrap="none" anchor="ctr"/>
            <a:lstStyle/>
            <a:p>
              <a:endParaRPr lang="en-US"/>
            </a:p>
          </p:txBody>
        </p:sp>
        <p:sp>
          <p:nvSpPr>
            <p:cNvPr id="3140" name="Rectangle 68"/>
            <p:cNvSpPr>
              <a:spLocks noChangeAspect="1" noChangeArrowheads="1"/>
            </p:cNvSpPr>
            <p:nvPr/>
          </p:nvSpPr>
          <p:spPr bwMode="auto">
            <a:xfrm>
              <a:off x="2457" y="3393"/>
              <a:ext cx="86" cy="90"/>
            </a:xfrm>
            <a:prstGeom prst="rect">
              <a:avLst/>
            </a:prstGeom>
            <a:solidFill>
              <a:srgbClr val="FF7A01"/>
            </a:solidFill>
            <a:ln w="6350">
              <a:solidFill>
                <a:schemeClr val="bg1"/>
              </a:solidFill>
              <a:miter lim="800000"/>
              <a:headEnd/>
              <a:tailEnd/>
            </a:ln>
          </p:spPr>
          <p:txBody>
            <a:bodyPr wrap="none" anchor="ctr"/>
            <a:lstStyle/>
            <a:p>
              <a:endParaRPr lang="en-US"/>
            </a:p>
          </p:txBody>
        </p:sp>
        <p:sp>
          <p:nvSpPr>
            <p:cNvPr id="3141" name="Rectangle 69"/>
            <p:cNvSpPr>
              <a:spLocks noChangeAspect="1" noChangeArrowheads="1"/>
            </p:cNvSpPr>
            <p:nvPr/>
          </p:nvSpPr>
          <p:spPr bwMode="auto">
            <a:xfrm>
              <a:off x="1864" y="3131"/>
              <a:ext cx="87" cy="90"/>
            </a:xfrm>
            <a:prstGeom prst="rect">
              <a:avLst/>
            </a:prstGeom>
            <a:solidFill>
              <a:srgbClr val="FF7A01"/>
            </a:solidFill>
            <a:ln w="6350">
              <a:solidFill>
                <a:schemeClr val="bg1"/>
              </a:solidFill>
              <a:miter lim="800000"/>
              <a:headEnd/>
              <a:tailEnd/>
            </a:ln>
          </p:spPr>
          <p:txBody>
            <a:bodyPr wrap="none" anchor="ctr"/>
            <a:lstStyle/>
            <a:p>
              <a:endParaRPr lang="en-US"/>
            </a:p>
          </p:txBody>
        </p:sp>
        <p:sp>
          <p:nvSpPr>
            <p:cNvPr id="3142" name="Rectangle 70"/>
            <p:cNvSpPr>
              <a:spLocks noChangeAspect="1" noChangeArrowheads="1"/>
            </p:cNvSpPr>
            <p:nvPr/>
          </p:nvSpPr>
          <p:spPr bwMode="auto">
            <a:xfrm>
              <a:off x="1587" y="3138"/>
              <a:ext cx="86" cy="90"/>
            </a:xfrm>
            <a:prstGeom prst="rect">
              <a:avLst/>
            </a:prstGeom>
            <a:solidFill>
              <a:srgbClr val="FF7A01"/>
            </a:solidFill>
            <a:ln w="6350">
              <a:solidFill>
                <a:schemeClr val="bg1"/>
              </a:solidFill>
              <a:miter lim="800000"/>
              <a:headEnd/>
              <a:tailEnd/>
            </a:ln>
          </p:spPr>
          <p:txBody>
            <a:bodyPr wrap="none" anchor="ctr"/>
            <a:lstStyle/>
            <a:p>
              <a:endParaRPr lang="en-US"/>
            </a:p>
          </p:txBody>
        </p:sp>
        <p:sp>
          <p:nvSpPr>
            <p:cNvPr id="3143" name="Rectangle 71"/>
            <p:cNvSpPr>
              <a:spLocks noChangeAspect="1" noChangeArrowheads="1"/>
            </p:cNvSpPr>
            <p:nvPr/>
          </p:nvSpPr>
          <p:spPr bwMode="auto">
            <a:xfrm>
              <a:off x="1452" y="2947"/>
              <a:ext cx="86" cy="90"/>
            </a:xfrm>
            <a:prstGeom prst="rect">
              <a:avLst/>
            </a:prstGeom>
            <a:solidFill>
              <a:srgbClr val="FF7A01"/>
            </a:solidFill>
            <a:ln w="6350">
              <a:solidFill>
                <a:schemeClr val="bg1"/>
              </a:solidFill>
              <a:miter lim="800000"/>
              <a:headEnd/>
              <a:tailEnd/>
            </a:ln>
          </p:spPr>
          <p:txBody>
            <a:bodyPr wrap="none" anchor="ctr"/>
            <a:lstStyle/>
            <a:p>
              <a:endParaRPr lang="en-US"/>
            </a:p>
          </p:txBody>
        </p:sp>
      </p:gr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0" y="147638"/>
          <a:ext cx="9144000" cy="6737350"/>
        </p:xfrm>
        <a:graphic>
          <a:graphicData uri="http://schemas.openxmlformats.org/presentationml/2006/ole">
            <mc:AlternateContent xmlns:mc="http://schemas.openxmlformats.org/markup-compatibility/2006">
              <mc:Choice xmlns:v="urn:schemas-microsoft-com:vml" Requires="v">
                <p:oleObj spid="_x0000_s3094" name="Image Document" r:id="rId4" imgW="8001000" imgH="5886360" progId="">
                  <p:embed/>
                </p:oleObj>
              </mc:Choice>
              <mc:Fallback>
                <p:oleObj name="Image Document" r:id="rId4" imgW="8001000" imgH="588636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7638"/>
                        <a:ext cx="9144000" cy="673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descr="aerial view"/>
          <p:cNvPicPr>
            <a:picLocks noChangeAspect="1" noChangeArrowheads="1"/>
          </p:cNvPicPr>
          <p:nvPr/>
        </p:nvPicPr>
        <p:blipFill>
          <a:blip r:embed="rId3" cstate="print"/>
          <a:srcRect/>
          <a:stretch>
            <a:fillRect/>
          </a:stretch>
        </p:blipFill>
        <p:spPr bwMode="auto">
          <a:xfrm>
            <a:off x="-1456267" y="533401"/>
            <a:ext cx="10600267" cy="6137275"/>
          </a:xfrm>
          <a:prstGeom prst="rect">
            <a:avLst/>
          </a:prstGeom>
          <a:noFill/>
          <a:ln w="9525">
            <a:noFill/>
            <a:miter lim="800000"/>
            <a:headEnd/>
            <a:tailEnd/>
          </a:ln>
        </p:spPr>
      </p:pic>
      <p:sp>
        <p:nvSpPr>
          <p:cNvPr id="40963" name="Text Box 4"/>
          <p:cNvSpPr txBox="1">
            <a:spLocks noChangeArrowheads="1"/>
          </p:cNvSpPr>
          <p:nvPr/>
        </p:nvSpPr>
        <p:spPr bwMode="auto">
          <a:xfrm>
            <a:off x="1752600" y="1143000"/>
            <a:ext cx="2784123" cy="523220"/>
          </a:xfrm>
          <a:prstGeom prst="rect">
            <a:avLst/>
          </a:prstGeom>
          <a:noFill/>
          <a:ln w="9525">
            <a:noFill/>
            <a:miter lim="800000"/>
            <a:headEnd/>
            <a:tailEnd/>
          </a:ln>
        </p:spPr>
        <p:txBody>
          <a:bodyPr>
            <a:spAutoFit/>
          </a:bodyPr>
          <a:lstStyle/>
          <a:p>
            <a:pPr>
              <a:spcBef>
                <a:spcPct val="50000"/>
              </a:spcBef>
            </a:pPr>
            <a:r>
              <a:rPr lang="en-US" sz="1400" b="1" dirty="0" smtClean="0">
                <a:solidFill>
                  <a:srgbClr val="FFFF00"/>
                </a:solidFill>
                <a:latin typeface="Tahoma" pitchFamily="34" charset="0"/>
              </a:rPr>
              <a:t>BARRAGEM DE SELA </a:t>
            </a:r>
            <a:r>
              <a:rPr lang="en-US" sz="1400" b="1" dirty="0">
                <a:solidFill>
                  <a:srgbClr val="FFFF00"/>
                </a:solidFill>
                <a:latin typeface="Tahoma" pitchFamily="34" charset="0"/>
              </a:rPr>
              <a:t>&amp; </a:t>
            </a:r>
            <a:r>
              <a:rPr lang="en-US" sz="1400" b="1" dirty="0" smtClean="0">
                <a:solidFill>
                  <a:srgbClr val="FFFF00"/>
                </a:solidFill>
                <a:latin typeface="Tahoma" pitchFamily="34" charset="0"/>
              </a:rPr>
              <a:t>TAMPÃO FUSÍVEL</a:t>
            </a:r>
            <a:endParaRPr lang="en-US" sz="1400" b="1" dirty="0">
              <a:solidFill>
                <a:srgbClr val="FFFF00"/>
              </a:solidFill>
              <a:latin typeface="Tahoma" pitchFamily="34" charset="0"/>
            </a:endParaRPr>
          </a:p>
        </p:txBody>
      </p:sp>
      <p:sp>
        <p:nvSpPr>
          <p:cNvPr id="40964" name="Line 5"/>
          <p:cNvSpPr>
            <a:spLocks noChangeShapeType="1"/>
          </p:cNvSpPr>
          <p:nvPr/>
        </p:nvSpPr>
        <p:spPr bwMode="auto">
          <a:xfrm>
            <a:off x="4419600" y="1295400"/>
            <a:ext cx="476956" cy="0"/>
          </a:xfrm>
          <a:prstGeom prst="line">
            <a:avLst/>
          </a:prstGeom>
          <a:noFill/>
          <a:ln w="19050">
            <a:solidFill>
              <a:srgbClr val="FFFF00"/>
            </a:solidFill>
            <a:miter lim="800000"/>
            <a:headEnd/>
            <a:tailEnd/>
          </a:ln>
        </p:spPr>
        <p:txBody>
          <a:bodyPr wrap="none"/>
          <a:lstStyle/>
          <a:p>
            <a:endParaRPr lang="en-US"/>
          </a:p>
        </p:txBody>
      </p:sp>
      <p:sp>
        <p:nvSpPr>
          <p:cNvPr id="40965" name="Line 6"/>
          <p:cNvSpPr>
            <a:spLocks noChangeShapeType="1"/>
          </p:cNvSpPr>
          <p:nvPr/>
        </p:nvSpPr>
        <p:spPr bwMode="auto">
          <a:xfrm>
            <a:off x="4876800" y="1295401"/>
            <a:ext cx="838200" cy="457200"/>
          </a:xfrm>
          <a:prstGeom prst="line">
            <a:avLst/>
          </a:prstGeom>
          <a:noFill/>
          <a:ln w="19050">
            <a:solidFill>
              <a:srgbClr val="FFFF00"/>
            </a:solidFill>
            <a:miter lim="800000"/>
            <a:headEnd/>
            <a:tailEnd type="triangle" w="med" len="med"/>
          </a:ln>
        </p:spPr>
        <p:txBody>
          <a:bodyPr wrap="none"/>
          <a:lstStyle/>
          <a:p>
            <a:endParaRPr lang="en-US"/>
          </a:p>
        </p:txBody>
      </p:sp>
      <p:sp>
        <p:nvSpPr>
          <p:cNvPr id="40966" name="Text Box 7"/>
          <p:cNvSpPr txBox="1">
            <a:spLocks noChangeArrowheads="1"/>
          </p:cNvSpPr>
          <p:nvPr/>
        </p:nvSpPr>
        <p:spPr bwMode="auto">
          <a:xfrm>
            <a:off x="5510390" y="3403600"/>
            <a:ext cx="2784122" cy="523220"/>
          </a:xfrm>
          <a:prstGeom prst="rect">
            <a:avLst/>
          </a:prstGeom>
          <a:noFill/>
          <a:ln w="9525">
            <a:noFill/>
            <a:miter lim="800000"/>
            <a:headEnd/>
            <a:tailEnd/>
          </a:ln>
        </p:spPr>
        <p:txBody>
          <a:bodyPr>
            <a:spAutoFit/>
          </a:bodyPr>
          <a:lstStyle/>
          <a:p>
            <a:pPr>
              <a:spcBef>
                <a:spcPct val="50000"/>
              </a:spcBef>
            </a:pPr>
            <a:r>
              <a:rPr lang="en-US" sz="1400" b="1" dirty="0" smtClean="0">
                <a:solidFill>
                  <a:srgbClr val="FFFF00"/>
                </a:solidFill>
                <a:latin typeface="Tahoma" pitchFamily="34" charset="0"/>
              </a:rPr>
              <a:t>BARRAGEM DE GRAVIDADE COM CONCRETO</a:t>
            </a:r>
            <a:endParaRPr lang="en-US" sz="1400" b="1" dirty="0">
              <a:solidFill>
                <a:srgbClr val="FFFF00"/>
              </a:solidFill>
              <a:latin typeface="Tahoma" pitchFamily="34" charset="0"/>
            </a:endParaRPr>
          </a:p>
        </p:txBody>
      </p:sp>
      <p:sp>
        <p:nvSpPr>
          <p:cNvPr id="40967" name="Line 8"/>
          <p:cNvSpPr>
            <a:spLocks noChangeShapeType="1"/>
          </p:cNvSpPr>
          <p:nvPr/>
        </p:nvSpPr>
        <p:spPr bwMode="auto">
          <a:xfrm flipH="1">
            <a:off x="4761089" y="3570289"/>
            <a:ext cx="697089" cy="434975"/>
          </a:xfrm>
          <a:prstGeom prst="line">
            <a:avLst/>
          </a:prstGeom>
          <a:noFill/>
          <a:ln w="19050">
            <a:solidFill>
              <a:srgbClr val="FFFF00"/>
            </a:solidFill>
            <a:miter lim="800000"/>
            <a:headEnd/>
            <a:tailEnd type="triangle" w="med" len="med"/>
          </a:ln>
        </p:spPr>
        <p:txBody>
          <a:bodyPr wrap="none"/>
          <a:lstStyle/>
          <a:p>
            <a:endParaRPr lang="en-US"/>
          </a:p>
        </p:txBody>
      </p:sp>
      <p:sp>
        <p:nvSpPr>
          <p:cNvPr id="40968" name="Text Box 9"/>
          <p:cNvSpPr txBox="1">
            <a:spLocks noChangeArrowheads="1"/>
          </p:cNvSpPr>
          <p:nvPr/>
        </p:nvSpPr>
        <p:spPr bwMode="auto">
          <a:xfrm>
            <a:off x="533400" y="4876800"/>
            <a:ext cx="2784123" cy="304800"/>
          </a:xfrm>
          <a:prstGeom prst="rect">
            <a:avLst/>
          </a:prstGeom>
          <a:noFill/>
          <a:ln w="9525">
            <a:noFill/>
            <a:miter lim="800000"/>
            <a:headEnd/>
            <a:tailEnd/>
          </a:ln>
        </p:spPr>
        <p:txBody>
          <a:bodyPr>
            <a:spAutoFit/>
          </a:bodyPr>
          <a:lstStyle/>
          <a:p>
            <a:pPr>
              <a:spcBef>
                <a:spcPct val="50000"/>
              </a:spcBef>
            </a:pPr>
            <a:r>
              <a:rPr lang="en-US" sz="1400" b="1" dirty="0" smtClean="0">
                <a:solidFill>
                  <a:srgbClr val="FFFF00"/>
                </a:solidFill>
                <a:latin typeface="Tahoma" pitchFamily="34" charset="0"/>
              </a:rPr>
              <a:t>CASA DE FORÇA</a:t>
            </a:r>
            <a:endParaRPr lang="en-US" sz="1400" b="1" dirty="0">
              <a:solidFill>
                <a:srgbClr val="FFFF00"/>
              </a:solidFill>
              <a:latin typeface="Tahoma" pitchFamily="34" charset="0"/>
            </a:endParaRPr>
          </a:p>
        </p:txBody>
      </p:sp>
      <p:sp>
        <p:nvSpPr>
          <p:cNvPr id="40969" name="Line 10"/>
          <p:cNvSpPr>
            <a:spLocks noChangeShapeType="1"/>
          </p:cNvSpPr>
          <p:nvPr/>
        </p:nvSpPr>
        <p:spPr bwMode="auto">
          <a:xfrm flipV="1">
            <a:off x="1981200" y="4876800"/>
            <a:ext cx="1143000" cy="152400"/>
          </a:xfrm>
          <a:prstGeom prst="line">
            <a:avLst/>
          </a:prstGeom>
          <a:noFill/>
          <a:ln w="19050">
            <a:solidFill>
              <a:srgbClr val="FFFF00"/>
            </a:solidFill>
            <a:miter lim="800000"/>
            <a:headEnd/>
            <a:tailEnd type="triangle" w="med" len="med"/>
          </a:ln>
        </p:spPr>
        <p:txBody>
          <a:bodyPr wrap="none"/>
          <a:lstStyle/>
          <a:p>
            <a:endParaRPr lang="en-US"/>
          </a:p>
        </p:txBody>
      </p:sp>
      <p:sp>
        <p:nvSpPr>
          <p:cNvPr id="40970" name="Text Box 11"/>
          <p:cNvSpPr txBox="1">
            <a:spLocks noChangeArrowheads="1"/>
          </p:cNvSpPr>
          <p:nvPr/>
        </p:nvSpPr>
        <p:spPr bwMode="auto">
          <a:xfrm>
            <a:off x="6826956" y="4232275"/>
            <a:ext cx="2192867" cy="307777"/>
          </a:xfrm>
          <a:prstGeom prst="rect">
            <a:avLst/>
          </a:prstGeom>
          <a:noFill/>
          <a:ln w="9525">
            <a:noFill/>
            <a:miter lim="800000"/>
            <a:headEnd/>
            <a:tailEnd/>
          </a:ln>
        </p:spPr>
        <p:txBody>
          <a:bodyPr>
            <a:spAutoFit/>
          </a:bodyPr>
          <a:lstStyle/>
          <a:p>
            <a:pPr>
              <a:spcBef>
                <a:spcPct val="50000"/>
              </a:spcBef>
            </a:pPr>
            <a:r>
              <a:rPr lang="en-US" sz="1400" b="1" dirty="0" smtClean="0">
                <a:solidFill>
                  <a:srgbClr val="FFFF00"/>
                </a:solidFill>
                <a:latin typeface="Tahoma" pitchFamily="34" charset="0"/>
              </a:rPr>
              <a:t>MACIÇO DE TERRA</a:t>
            </a:r>
            <a:endParaRPr lang="en-US" sz="1400" b="1" dirty="0">
              <a:solidFill>
                <a:srgbClr val="FFFF00"/>
              </a:solidFill>
              <a:latin typeface="Tahoma" pitchFamily="34" charset="0"/>
            </a:endParaRPr>
          </a:p>
        </p:txBody>
      </p:sp>
      <p:sp>
        <p:nvSpPr>
          <p:cNvPr id="40971" name="Line 12"/>
          <p:cNvSpPr>
            <a:spLocks noChangeShapeType="1"/>
          </p:cNvSpPr>
          <p:nvPr/>
        </p:nvSpPr>
        <p:spPr bwMode="auto">
          <a:xfrm>
            <a:off x="6448778" y="4418013"/>
            <a:ext cx="16933" cy="1092200"/>
          </a:xfrm>
          <a:prstGeom prst="line">
            <a:avLst/>
          </a:prstGeom>
          <a:noFill/>
          <a:ln w="19050">
            <a:solidFill>
              <a:srgbClr val="FFFF00"/>
            </a:solidFill>
            <a:miter lim="800000"/>
            <a:headEnd/>
            <a:tailEnd type="triangle" w="med" len="med"/>
          </a:ln>
        </p:spPr>
        <p:txBody>
          <a:bodyPr wrap="none"/>
          <a:lstStyle/>
          <a:p>
            <a:endParaRPr lang="en-US"/>
          </a:p>
        </p:txBody>
      </p:sp>
      <p:sp>
        <p:nvSpPr>
          <p:cNvPr id="40972" name="Line 13"/>
          <p:cNvSpPr>
            <a:spLocks noChangeShapeType="1"/>
          </p:cNvSpPr>
          <p:nvPr/>
        </p:nvSpPr>
        <p:spPr bwMode="auto">
          <a:xfrm flipV="1">
            <a:off x="6458656" y="4410076"/>
            <a:ext cx="371122" cy="9525"/>
          </a:xfrm>
          <a:prstGeom prst="line">
            <a:avLst/>
          </a:prstGeom>
          <a:noFill/>
          <a:ln w="19050">
            <a:solidFill>
              <a:srgbClr val="FFFF00"/>
            </a:solidFill>
            <a:miter lim="800000"/>
            <a:headEnd/>
            <a:tailEnd/>
          </a:ln>
        </p:spPr>
        <p:txBody>
          <a:bodyPr wrap="none"/>
          <a:lstStyle/>
          <a:p>
            <a:endParaRPr lang="en-US"/>
          </a:p>
        </p:txBody>
      </p:sp>
      <p:sp>
        <p:nvSpPr>
          <p:cNvPr id="13" name="TextBox 12"/>
          <p:cNvSpPr txBox="1"/>
          <p:nvPr/>
        </p:nvSpPr>
        <p:spPr>
          <a:xfrm>
            <a:off x="4800600" y="2743200"/>
            <a:ext cx="4343400" cy="523220"/>
          </a:xfrm>
          <a:prstGeom prst="rect">
            <a:avLst/>
          </a:prstGeom>
          <a:noFill/>
        </p:spPr>
        <p:txBody>
          <a:bodyPr wrap="square" rtlCol="0">
            <a:spAutoFit/>
          </a:bodyPr>
          <a:lstStyle/>
          <a:p>
            <a:r>
              <a:rPr lang="en-US" sz="1400" b="1" dirty="0" smtClean="0">
                <a:solidFill>
                  <a:srgbClr val="FFFF00"/>
                </a:solidFill>
                <a:latin typeface="Tahoma" pitchFamily="34" charset="0"/>
                <a:cs typeface="Tahoma" pitchFamily="34" charset="0"/>
              </a:rPr>
              <a:t>VERTEDOURO COM COMPORTAS E PONTE DE RODOVIA</a:t>
            </a:r>
            <a:endParaRPr lang="en-US" sz="1400" b="1" dirty="0">
              <a:solidFill>
                <a:srgbClr val="FFFF00"/>
              </a:solidFill>
              <a:latin typeface="Tahoma" pitchFamily="34" charset="0"/>
              <a:cs typeface="Tahoma" pitchFamily="34" charset="0"/>
            </a:endParaRPr>
          </a:p>
        </p:txBody>
      </p:sp>
      <p:sp>
        <p:nvSpPr>
          <p:cNvPr id="14" name="Line 8"/>
          <p:cNvSpPr>
            <a:spLocks noChangeShapeType="1"/>
          </p:cNvSpPr>
          <p:nvPr/>
        </p:nvSpPr>
        <p:spPr bwMode="auto">
          <a:xfrm flipH="1">
            <a:off x="3962399" y="2971800"/>
            <a:ext cx="838201" cy="434975"/>
          </a:xfrm>
          <a:prstGeom prst="line">
            <a:avLst/>
          </a:prstGeom>
          <a:noFill/>
          <a:ln w="19050">
            <a:solidFill>
              <a:srgbClr val="FFFF00"/>
            </a:solidFill>
            <a:miter lim="800000"/>
            <a:headEnd/>
            <a:tailEnd type="triangle" w="med" len="med"/>
          </a:ln>
        </p:spPr>
        <p:txBody>
          <a:bodyPr wrap="none"/>
          <a:lstStyle/>
          <a:p>
            <a:endParaRPr lang="en-US"/>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990600" y="1524000"/>
            <a:ext cx="7239003" cy="3802559"/>
            <a:chOff x="320" y="579"/>
            <a:chExt cx="4560" cy="2395"/>
          </a:xfrm>
        </p:grpSpPr>
        <p:sp>
          <p:nvSpPr>
            <p:cNvPr id="47110" name="Rectangle 3"/>
            <p:cNvSpPr>
              <a:spLocks noChangeArrowheads="1"/>
            </p:cNvSpPr>
            <p:nvPr/>
          </p:nvSpPr>
          <p:spPr bwMode="auto">
            <a:xfrm>
              <a:off x="432" y="1520"/>
              <a:ext cx="4264" cy="1328"/>
            </a:xfrm>
            <a:prstGeom prst="rect">
              <a:avLst/>
            </a:prstGeom>
            <a:solidFill>
              <a:schemeClr val="accent1"/>
            </a:solidFill>
            <a:ln w="12699">
              <a:solidFill>
                <a:schemeClr val="tx1"/>
              </a:solidFill>
              <a:miter lim="800000"/>
              <a:headEnd type="none" w="sm" len="sm"/>
              <a:tailEnd type="none" w="sm" len="sm"/>
            </a:ln>
          </p:spPr>
          <p:txBody>
            <a:bodyPr wrap="none" lIns="91324" tIns="45662" rIns="91324" bIns="45662" anchor="ctr"/>
            <a:lstStyle/>
            <a:p>
              <a:pPr algn="ctr"/>
              <a:endParaRPr lang="en-US" sz="2400" dirty="0"/>
            </a:p>
          </p:txBody>
        </p:sp>
        <p:sp>
          <p:nvSpPr>
            <p:cNvPr id="47111" name="Freeform 4"/>
            <p:cNvSpPr>
              <a:spLocks/>
            </p:cNvSpPr>
            <p:nvPr/>
          </p:nvSpPr>
          <p:spPr bwMode="auto">
            <a:xfrm>
              <a:off x="320" y="632"/>
              <a:ext cx="1132" cy="2328"/>
            </a:xfrm>
            <a:custGeom>
              <a:avLst/>
              <a:gdLst>
                <a:gd name="T0" fmla="*/ 88 w 1132"/>
                <a:gd name="T1" fmla="*/ 0 h 2328"/>
                <a:gd name="T2" fmla="*/ 80 w 1132"/>
                <a:gd name="T3" fmla="*/ 1136 h 2328"/>
                <a:gd name="T4" fmla="*/ 104 w 1132"/>
                <a:gd name="T5" fmla="*/ 1616 h 2328"/>
                <a:gd name="T6" fmla="*/ 136 w 1132"/>
                <a:gd name="T7" fmla="*/ 2192 h 2328"/>
                <a:gd name="T8" fmla="*/ 200 w 1132"/>
                <a:gd name="T9" fmla="*/ 2096 h 2328"/>
                <a:gd name="T10" fmla="*/ 232 w 1132"/>
                <a:gd name="T11" fmla="*/ 2056 h 2328"/>
                <a:gd name="T12" fmla="*/ 240 w 1132"/>
                <a:gd name="T13" fmla="*/ 2032 h 2328"/>
                <a:gd name="T14" fmla="*/ 264 w 1132"/>
                <a:gd name="T15" fmla="*/ 2008 h 2328"/>
                <a:gd name="T16" fmla="*/ 360 w 1132"/>
                <a:gd name="T17" fmla="*/ 1856 h 2328"/>
                <a:gd name="T18" fmla="*/ 384 w 1132"/>
                <a:gd name="T19" fmla="*/ 1800 h 2328"/>
                <a:gd name="T20" fmla="*/ 400 w 1132"/>
                <a:gd name="T21" fmla="*/ 1720 h 2328"/>
                <a:gd name="T22" fmla="*/ 504 w 1132"/>
                <a:gd name="T23" fmla="*/ 1544 h 2328"/>
                <a:gd name="T24" fmla="*/ 520 w 1132"/>
                <a:gd name="T25" fmla="*/ 1520 h 2328"/>
                <a:gd name="T26" fmla="*/ 552 w 1132"/>
                <a:gd name="T27" fmla="*/ 1496 h 2328"/>
                <a:gd name="T28" fmla="*/ 584 w 1132"/>
                <a:gd name="T29" fmla="*/ 1424 h 2328"/>
                <a:gd name="T30" fmla="*/ 616 w 1132"/>
                <a:gd name="T31" fmla="*/ 1376 h 2328"/>
                <a:gd name="T32" fmla="*/ 688 w 1132"/>
                <a:gd name="T33" fmla="*/ 1256 h 2328"/>
                <a:gd name="T34" fmla="*/ 744 w 1132"/>
                <a:gd name="T35" fmla="*/ 1232 h 2328"/>
                <a:gd name="T36" fmla="*/ 792 w 1132"/>
                <a:gd name="T37" fmla="*/ 1192 h 2328"/>
                <a:gd name="T38" fmla="*/ 856 w 1132"/>
                <a:gd name="T39" fmla="*/ 1128 h 2328"/>
                <a:gd name="T40" fmla="*/ 960 w 1132"/>
                <a:gd name="T41" fmla="*/ 1024 h 2328"/>
                <a:gd name="T42" fmla="*/ 1056 w 1132"/>
                <a:gd name="T43" fmla="*/ 912 h 2328"/>
                <a:gd name="T44" fmla="*/ 1112 w 1132"/>
                <a:gd name="T45" fmla="*/ 816 h 2328"/>
                <a:gd name="T46" fmla="*/ 1128 w 1132"/>
                <a:gd name="T47" fmla="*/ 752 h 2328"/>
                <a:gd name="T48" fmla="*/ 1120 w 1132"/>
                <a:gd name="T49" fmla="*/ 672 h 2328"/>
                <a:gd name="T50" fmla="*/ 1072 w 1132"/>
                <a:gd name="T51" fmla="*/ 640 h 2328"/>
                <a:gd name="T52" fmla="*/ 1000 w 1132"/>
                <a:gd name="T53" fmla="*/ 592 h 2328"/>
                <a:gd name="T54" fmla="*/ 944 w 1132"/>
                <a:gd name="T55" fmla="*/ 472 h 2328"/>
                <a:gd name="T56" fmla="*/ 664 w 1132"/>
                <a:gd name="T57" fmla="*/ 376 h 2328"/>
                <a:gd name="T58" fmla="*/ 544 w 1132"/>
                <a:gd name="T59" fmla="*/ 336 h 2328"/>
                <a:gd name="T60" fmla="*/ 488 w 1132"/>
                <a:gd name="T61" fmla="*/ 304 h 2328"/>
                <a:gd name="T62" fmla="*/ 464 w 1132"/>
                <a:gd name="T63" fmla="*/ 280 h 2328"/>
                <a:gd name="T64" fmla="*/ 368 w 1132"/>
                <a:gd name="T65" fmla="*/ 248 h 2328"/>
                <a:gd name="T66" fmla="*/ 280 w 1132"/>
                <a:gd name="T67" fmla="*/ 176 h 2328"/>
                <a:gd name="T68" fmla="*/ 248 w 1132"/>
                <a:gd name="T69" fmla="*/ 128 h 2328"/>
                <a:gd name="T70" fmla="*/ 200 w 1132"/>
                <a:gd name="T71" fmla="*/ 96 h 2328"/>
                <a:gd name="T72" fmla="*/ 88 w 1132"/>
                <a:gd name="T73" fmla="*/ 0 h 23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32"/>
                <a:gd name="T112" fmla="*/ 0 h 2328"/>
                <a:gd name="T113" fmla="*/ 1132 w 1132"/>
                <a:gd name="T114" fmla="*/ 2328 h 23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32" h="2328">
                  <a:moveTo>
                    <a:pt x="88" y="0"/>
                  </a:moveTo>
                  <a:cubicBezTo>
                    <a:pt x="116" y="363"/>
                    <a:pt x="83" y="804"/>
                    <a:pt x="80" y="1136"/>
                  </a:cubicBezTo>
                  <a:cubicBezTo>
                    <a:pt x="87" y="1296"/>
                    <a:pt x="96" y="1456"/>
                    <a:pt x="104" y="1616"/>
                  </a:cubicBezTo>
                  <a:cubicBezTo>
                    <a:pt x="107" y="1808"/>
                    <a:pt x="0" y="2328"/>
                    <a:pt x="136" y="2192"/>
                  </a:cubicBezTo>
                  <a:cubicBezTo>
                    <a:pt x="160" y="2168"/>
                    <a:pt x="173" y="2123"/>
                    <a:pt x="200" y="2096"/>
                  </a:cubicBezTo>
                  <a:cubicBezTo>
                    <a:pt x="220" y="2036"/>
                    <a:pt x="191" y="2108"/>
                    <a:pt x="232" y="2056"/>
                  </a:cubicBezTo>
                  <a:cubicBezTo>
                    <a:pt x="237" y="2049"/>
                    <a:pt x="235" y="2039"/>
                    <a:pt x="240" y="2032"/>
                  </a:cubicBezTo>
                  <a:cubicBezTo>
                    <a:pt x="246" y="2023"/>
                    <a:pt x="257" y="2017"/>
                    <a:pt x="264" y="2008"/>
                  </a:cubicBezTo>
                  <a:cubicBezTo>
                    <a:pt x="302" y="1960"/>
                    <a:pt x="324" y="1904"/>
                    <a:pt x="360" y="1856"/>
                  </a:cubicBezTo>
                  <a:cubicBezTo>
                    <a:pt x="383" y="1764"/>
                    <a:pt x="351" y="1877"/>
                    <a:pt x="384" y="1800"/>
                  </a:cubicBezTo>
                  <a:cubicBezTo>
                    <a:pt x="391" y="1783"/>
                    <a:pt x="397" y="1734"/>
                    <a:pt x="400" y="1720"/>
                  </a:cubicBezTo>
                  <a:cubicBezTo>
                    <a:pt x="415" y="1654"/>
                    <a:pt x="447" y="1582"/>
                    <a:pt x="504" y="1544"/>
                  </a:cubicBezTo>
                  <a:cubicBezTo>
                    <a:pt x="509" y="1536"/>
                    <a:pt x="513" y="1527"/>
                    <a:pt x="520" y="1520"/>
                  </a:cubicBezTo>
                  <a:cubicBezTo>
                    <a:pt x="529" y="1511"/>
                    <a:pt x="543" y="1506"/>
                    <a:pt x="552" y="1496"/>
                  </a:cubicBezTo>
                  <a:cubicBezTo>
                    <a:pt x="567" y="1479"/>
                    <a:pt x="573" y="1444"/>
                    <a:pt x="584" y="1424"/>
                  </a:cubicBezTo>
                  <a:cubicBezTo>
                    <a:pt x="593" y="1407"/>
                    <a:pt x="610" y="1394"/>
                    <a:pt x="616" y="1376"/>
                  </a:cubicBezTo>
                  <a:cubicBezTo>
                    <a:pt x="628" y="1339"/>
                    <a:pt x="658" y="1281"/>
                    <a:pt x="688" y="1256"/>
                  </a:cubicBezTo>
                  <a:cubicBezTo>
                    <a:pt x="701" y="1245"/>
                    <a:pt x="727" y="1238"/>
                    <a:pt x="744" y="1232"/>
                  </a:cubicBezTo>
                  <a:cubicBezTo>
                    <a:pt x="776" y="1185"/>
                    <a:pt x="740" y="1229"/>
                    <a:pt x="792" y="1192"/>
                  </a:cubicBezTo>
                  <a:cubicBezTo>
                    <a:pt x="819" y="1173"/>
                    <a:pt x="828" y="1146"/>
                    <a:pt x="856" y="1128"/>
                  </a:cubicBezTo>
                  <a:cubicBezTo>
                    <a:pt x="882" y="1089"/>
                    <a:pt x="927" y="1057"/>
                    <a:pt x="960" y="1024"/>
                  </a:cubicBezTo>
                  <a:cubicBezTo>
                    <a:pt x="997" y="987"/>
                    <a:pt x="1025" y="952"/>
                    <a:pt x="1056" y="912"/>
                  </a:cubicBezTo>
                  <a:cubicBezTo>
                    <a:pt x="1078" y="884"/>
                    <a:pt x="1102" y="851"/>
                    <a:pt x="1112" y="816"/>
                  </a:cubicBezTo>
                  <a:cubicBezTo>
                    <a:pt x="1118" y="795"/>
                    <a:pt x="1128" y="752"/>
                    <a:pt x="1128" y="752"/>
                  </a:cubicBezTo>
                  <a:cubicBezTo>
                    <a:pt x="1125" y="725"/>
                    <a:pt x="1132" y="696"/>
                    <a:pt x="1120" y="672"/>
                  </a:cubicBezTo>
                  <a:cubicBezTo>
                    <a:pt x="1111" y="655"/>
                    <a:pt x="1086" y="654"/>
                    <a:pt x="1072" y="640"/>
                  </a:cubicBezTo>
                  <a:cubicBezTo>
                    <a:pt x="1048" y="616"/>
                    <a:pt x="1028" y="611"/>
                    <a:pt x="1000" y="592"/>
                  </a:cubicBezTo>
                  <a:cubicBezTo>
                    <a:pt x="980" y="552"/>
                    <a:pt x="964" y="512"/>
                    <a:pt x="944" y="472"/>
                  </a:cubicBezTo>
                  <a:cubicBezTo>
                    <a:pt x="893" y="370"/>
                    <a:pt x="758" y="382"/>
                    <a:pt x="664" y="376"/>
                  </a:cubicBezTo>
                  <a:cubicBezTo>
                    <a:pt x="621" y="365"/>
                    <a:pt x="583" y="356"/>
                    <a:pt x="544" y="336"/>
                  </a:cubicBezTo>
                  <a:cubicBezTo>
                    <a:pt x="525" y="326"/>
                    <a:pt x="505" y="316"/>
                    <a:pt x="488" y="304"/>
                  </a:cubicBezTo>
                  <a:cubicBezTo>
                    <a:pt x="479" y="297"/>
                    <a:pt x="474" y="285"/>
                    <a:pt x="464" y="280"/>
                  </a:cubicBezTo>
                  <a:cubicBezTo>
                    <a:pt x="417" y="259"/>
                    <a:pt x="404" y="275"/>
                    <a:pt x="368" y="248"/>
                  </a:cubicBezTo>
                  <a:cubicBezTo>
                    <a:pt x="337" y="225"/>
                    <a:pt x="312" y="198"/>
                    <a:pt x="280" y="176"/>
                  </a:cubicBezTo>
                  <a:cubicBezTo>
                    <a:pt x="269" y="160"/>
                    <a:pt x="259" y="144"/>
                    <a:pt x="248" y="128"/>
                  </a:cubicBezTo>
                  <a:cubicBezTo>
                    <a:pt x="237" y="112"/>
                    <a:pt x="216" y="107"/>
                    <a:pt x="200" y="96"/>
                  </a:cubicBezTo>
                  <a:cubicBezTo>
                    <a:pt x="156" y="66"/>
                    <a:pt x="112" y="48"/>
                    <a:pt x="88" y="0"/>
                  </a:cubicBezTo>
                  <a:close/>
                </a:path>
              </a:pathLst>
            </a:custGeom>
            <a:solidFill>
              <a:srgbClr val="993300"/>
            </a:solidFill>
            <a:ln w="12700" cap="flat" cmpd="sng">
              <a:solidFill>
                <a:schemeClr val="tx1"/>
              </a:solidFill>
              <a:prstDash val="solid"/>
              <a:round/>
              <a:headEnd type="none" w="sm" len="sm"/>
              <a:tailEnd type="none" w="sm" len="sm"/>
            </a:ln>
          </p:spPr>
          <p:txBody>
            <a:bodyPr wrap="none" anchor="ctr"/>
            <a:lstStyle/>
            <a:p>
              <a:endParaRPr lang="en-US"/>
            </a:p>
          </p:txBody>
        </p:sp>
        <p:sp>
          <p:nvSpPr>
            <p:cNvPr id="47112" name="Freeform 5"/>
            <p:cNvSpPr>
              <a:spLocks/>
            </p:cNvSpPr>
            <p:nvPr/>
          </p:nvSpPr>
          <p:spPr bwMode="auto">
            <a:xfrm>
              <a:off x="3757" y="579"/>
              <a:ext cx="1123" cy="2395"/>
            </a:xfrm>
            <a:custGeom>
              <a:avLst/>
              <a:gdLst>
                <a:gd name="T0" fmla="*/ 1083 w 1123"/>
                <a:gd name="T1" fmla="*/ 37 h 2395"/>
                <a:gd name="T2" fmla="*/ 1123 w 1123"/>
                <a:gd name="T3" fmla="*/ 1493 h 2395"/>
                <a:gd name="T4" fmla="*/ 1107 w 1123"/>
                <a:gd name="T5" fmla="*/ 2005 h 2395"/>
                <a:gd name="T6" fmla="*/ 1067 w 1123"/>
                <a:gd name="T7" fmla="*/ 2181 h 2395"/>
                <a:gd name="T8" fmla="*/ 971 w 1123"/>
                <a:gd name="T9" fmla="*/ 2341 h 2395"/>
                <a:gd name="T10" fmla="*/ 835 w 1123"/>
                <a:gd name="T11" fmla="*/ 2229 h 2395"/>
                <a:gd name="T12" fmla="*/ 763 w 1123"/>
                <a:gd name="T13" fmla="*/ 2173 h 2395"/>
                <a:gd name="T14" fmla="*/ 651 w 1123"/>
                <a:gd name="T15" fmla="*/ 2061 h 2395"/>
                <a:gd name="T16" fmla="*/ 595 w 1123"/>
                <a:gd name="T17" fmla="*/ 1893 h 2395"/>
                <a:gd name="T18" fmla="*/ 579 w 1123"/>
                <a:gd name="T19" fmla="*/ 1653 h 2395"/>
                <a:gd name="T20" fmla="*/ 507 w 1123"/>
                <a:gd name="T21" fmla="*/ 1605 h 2395"/>
                <a:gd name="T22" fmla="*/ 403 w 1123"/>
                <a:gd name="T23" fmla="*/ 1493 h 2395"/>
                <a:gd name="T24" fmla="*/ 347 w 1123"/>
                <a:gd name="T25" fmla="*/ 1389 h 2395"/>
                <a:gd name="T26" fmla="*/ 259 w 1123"/>
                <a:gd name="T27" fmla="*/ 1285 h 2395"/>
                <a:gd name="T28" fmla="*/ 235 w 1123"/>
                <a:gd name="T29" fmla="*/ 1261 h 2395"/>
                <a:gd name="T30" fmla="*/ 211 w 1123"/>
                <a:gd name="T31" fmla="*/ 1253 h 2395"/>
                <a:gd name="T32" fmla="*/ 163 w 1123"/>
                <a:gd name="T33" fmla="*/ 1197 h 2395"/>
                <a:gd name="T34" fmla="*/ 131 w 1123"/>
                <a:gd name="T35" fmla="*/ 1149 h 2395"/>
                <a:gd name="T36" fmla="*/ 115 w 1123"/>
                <a:gd name="T37" fmla="*/ 1125 h 2395"/>
                <a:gd name="T38" fmla="*/ 43 w 1123"/>
                <a:gd name="T39" fmla="*/ 941 h 2395"/>
                <a:gd name="T40" fmla="*/ 107 w 1123"/>
                <a:gd name="T41" fmla="*/ 645 h 2395"/>
                <a:gd name="T42" fmla="*/ 171 w 1123"/>
                <a:gd name="T43" fmla="*/ 549 h 2395"/>
                <a:gd name="T44" fmla="*/ 179 w 1123"/>
                <a:gd name="T45" fmla="*/ 341 h 2395"/>
                <a:gd name="T46" fmla="*/ 219 w 1123"/>
                <a:gd name="T47" fmla="*/ 309 h 2395"/>
                <a:gd name="T48" fmla="*/ 435 w 1123"/>
                <a:gd name="T49" fmla="*/ 261 h 2395"/>
                <a:gd name="T50" fmla="*/ 595 w 1123"/>
                <a:gd name="T51" fmla="*/ 141 h 2395"/>
                <a:gd name="T52" fmla="*/ 667 w 1123"/>
                <a:gd name="T53" fmla="*/ 125 h 2395"/>
                <a:gd name="T54" fmla="*/ 859 w 1123"/>
                <a:gd name="T55" fmla="*/ 109 h 2395"/>
                <a:gd name="T56" fmla="*/ 995 w 1123"/>
                <a:gd name="T57" fmla="*/ 21 h 2395"/>
                <a:gd name="T58" fmla="*/ 1083 w 1123"/>
                <a:gd name="T59" fmla="*/ 37 h 239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23"/>
                <a:gd name="T91" fmla="*/ 0 h 2395"/>
                <a:gd name="T92" fmla="*/ 1123 w 1123"/>
                <a:gd name="T93" fmla="*/ 2395 h 239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23" h="2395">
                  <a:moveTo>
                    <a:pt x="1083" y="37"/>
                  </a:moveTo>
                  <a:cubicBezTo>
                    <a:pt x="1118" y="522"/>
                    <a:pt x="1116" y="1007"/>
                    <a:pt x="1123" y="1493"/>
                  </a:cubicBezTo>
                  <a:cubicBezTo>
                    <a:pt x="1121" y="1584"/>
                    <a:pt x="1123" y="1857"/>
                    <a:pt x="1107" y="2005"/>
                  </a:cubicBezTo>
                  <a:cubicBezTo>
                    <a:pt x="1101" y="2065"/>
                    <a:pt x="1077" y="2122"/>
                    <a:pt x="1067" y="2181"/>
                  </a:cubicBezTo>
                  <a:cubicBezTo>
                    <a:pt x="1057" y="2395"/>
                    <a:pt x="1108" y="2364"/>
                    <a:pt x="971" y="2341"/>
                  </a:cubicBezTo>
                  <a:cubicBezTo>
                    <a:pt x="929" y="2299"/>
                    <a:pt x="879" y="2268"/>
                    <a:pt x="835" y="2229"/>
                  </a:cubicBezTo>
                  <a:cubicBezTo>
                    <a:pt x="772" y="2172"/>
                    <a:pt x="812" y="2189"/>
                    <a:pt x="763" y="2173"/>
                  </a:cubicBezTo>
                  <a:cubicBezTo>
                    <a:pt x="731" y="2141"/>
                    <a:pt x="676" y="2100"/>
                    <a:pt x="651" y="2061"/>
                  </a:cubicBezTo>
                  <a:cubicBezTo>
                    <a:pt x="618" y="2009"/>
                    <a:pt x="622" y="1947"/>
                    <a:pt x="595" y="1893"/>
                  </a:cubicBezTo>
                  <a:cubicBezTo>
                    <a:pt x="588" y="1813"/>
                    <a:pt x="603" y="1729"/>
                    <a:pt x="579" y="1653"/>
                  </a:cubicBezTo>
                  <a:cubicBezTo>
                    <a:pt x="570" y="1626"/>
                    <a:pt x="531" y="1621"/>
                    <a:pt x="507" y="1605"/>
                  </a:cubicBezTo>
                  <a:cubicBezTo>
                    <a:pt x="468" y="1579"/>
                    <a:pt x="432" y="1531"/>
                    <a:pt x="403" y="1493"/>
                  </a:cubicBezTo>
                  <a:cubicBezTo>
                    <a:pt x="388" y="1447"/>
                    <a:pt x="375" y="1427"/>
                    <a:pt x="347" y="1389"/>
                  </a:cubicBezTo>
                  <a:cubicBezTo>
                    <a:pt x="332" y="1343"/>
                    <a:pt x="305" y="1300"/>
                    <a:pt x="259" y="1285"/>
                  </a:cubicBezTo>
                  <a:cubicBezTo>
                    <a:pt x="251" y="1277"/>
                    <a:pt x="244" y="1267"/>
                    <a:pt x="235" y="1261"/>
                  </a:cubicBezTo>
                  <a:cubicBezTo>
                    <a:pt x="228" y="1256"/>
                    <a:pt x="217" y="1258"/>
                    <a:pt x="211" y="1253"/>
                  </a:cubicBezTo>
                  <a:cubicBezTo>
                    <a:pt x="192" y="1237"/>
                    <a:pt x="178" y="1216"/>
                    <a:pt x="163" y="1197"/>
                  </a:cubicBezTo>
                  <a:cubicBezTo>
                    <a:pt x="151" y="1182"/>
                    <a:pt x="142" y="1165"/>
                    <a:pt x="131" y="1149"/>
                  </a:cubicBezTo>
                  <a:cubicBezTo>
                    <a:pt x="126" y="1141"/>
                    <a:pt x="115" y="1125"/>
                    <a:pt x="115" y="1125"/>
                  </a:cubicBezTo>
                  <a:cubicBezTo>
                    <a:pt x="98" y="1058"/>
                    <a:pt x="81" y="998"/>
                    <a:pt x="43" y="941"/>
                  </a:cubicBezTo>
                  <a:cubicBezTo>
                    <a:pt x="34" y="858"/>
                    <a:pt x="0" y="681"/>
                    <a:pt x="107" y="645"/>
                  </a:cubicBezTo>
                  <a:cubicBezTo>
                    <a:pt x="136" y="616"/>
                    <a:pt x="158" y="587"/>
                    <a:pt x="171" y="549"/>
                  </a:cubicBezTo>
                  <a:cubicBezTo>
                    <a:pt x="174" y="480"/>
                    <a:pt x="172" y="410"/>
                    <a:pt x="179" y="341"/>
                  </a:cubicBezTo>
                  <a:cubicBezTo>
                    <a:pt x="182" y="314"/>
                    <a:pt x="202" y="316"/>
                    <a:pt x="219" y="309"/>
                  </a:cubicBezTo>
                  <a:cubicBezTo>
                    <a:pt x="286" y="280"/>
                    <a:pt x="363" y="273"/>
                    <a:pt x="435" y="261"/>
                  </a:cubicBezTo>
                  <a:cubicBezTo>
                    <a:pt x="494" y="231"/>
                    <a:pt x="540" y="178"/>
                    <a:pt x="595" y="141"/>
                  </a:cubicBezTo>
                  <a:cubicBezTo>
                    <a:pt x="608" y="132"/>
                    <a:pt x="662" y="126"/>
                    <a:pt x="667" y="125"/>
                  </a:cubicBezTo>
                  <a:cubicBezTo>
                    <a:pt x="742" y="115"/>
                    <a:pt x="777" y="114"/>
                    <a:pt x="859" y="109"/>
                  </a:cubicBezTo>
                  <a:cubicBezTo>
                    <a:pt x="904" y="79"/>
                    <a:pt x="943" y="38"/>
                    <a:pt x="995" y="21"/>
                  </a:cubicBezTo>
                  <a:cubicBezTo>
                    <a:pt x="1086" y="29"/>
                    <a:pt x="1083" y="0"/>
                    <a:pt x="1083" y="37"/>
                  </a:cubicBezTo>
                  <a:close/>
                </a:path>
              </a:pathLst>
            </a:custGeom>
            <a:solidFill>
              <a:srgbClr val="993300"/>
            </a:solidFill>
            <a:ln w="12700" cap="flat" cmpd="sng">
              <a:solidFill>
                <a:schemeClr val="tx1"/>
              </a:solidFill>
              <a:prstDash val="solid"/>
              <a:round/>
              <a:headEnd type="none" w="sm" len="sm"/>
              <a:tailEnd type="none" w="sm" len="sm"/>
            </a:ln>
          </p:spPr>
          <p:txBody>
            <a:bodyPr wrap="none" anchor="ctr"/>
            <a:lstStyle/>
            <a:p>
              <a:endParaRPr lang="en-US"/>
            </a:p>
          </p:txBody>
        </p:sp>
        <p:sp>
          <p:nvSpPr>
            <p:cNvPr id="47113" name="Rectangle 6"/>
            <p:cNvSpPr>
              <a:spLocks noChangeArrowheads="1"/>
            </p:cNvSpPr>
            <p:nvPr/>
          </p:nvSpPr>
          <p:spPr bwMode="auto">
            <a:xfrm>
              <a:off x="1344" y="1264"/>
              <a:ext cx="832" cy="264"/>
            </a:xfrm>
            <a:prstGeom prst="rect">
              <a:avLst/>
            </a:prstGeom>
            <a:solidFill>
              <a:srgbClr val="969696"/>
            </a:solidFill>
            <a:ln w="12700">
              <a:solidFill>
                <a:schemeClr val="tx1"/>
              </a:solidFill>
              <a:miter lim="800000"/>
              <a:headEnd type="none" w="sm" len="sm"/>
              <a:tailEnd type="none" w="sm" len="sm"/>
            </a:ln>
          </p:spPr>
          <p:txBody>
            <a:bodyPr wrap="none" anchor="ctr"/>
            <a:lstStyle/>
            <a:p>
              <a:endParaRPr lang="en-US"/>
            </a:p>
          </p:txBody>
        </p:sp>
        <p:sp>
          <p:nvSpPr>
            <p:cNvPr id="47114" name="Rectangle 7"/>
            <p:cNvSpPr>
              <a:spLocks noChangeArrowheads="1"/>
            </p:cNvSpPr>
            <p:nvPr/>
          </p:nvSpPr>
          <p:spPr bwMode="auto">
            <a:xfrm>
              <a:off x="2176" y="1264"/>
              <a:ext cx="832" cy="264"/>
            </a:xfrm>
            <a:prstGeom prst="rect">
              <a:avLst/>
            </a:prstGeom>
            <a:solidFill>
              <a:srgbClr val="969696"/>
            </a:solidFill>
            <a:ln w="12700">
              <a:solidFill>
                <a:schemeClr val="tx1"/>
              </a:solidFill>
              <a:miter lim="800000"/>
              <a:headEnd type="none" w="sm" len="sm"/>
              <a:tailEnd type="none" w="sm" len="sm"/>
            </a:ln>
          </p:spPr>
          <p:txBody>
            <a:bodyPr wrap="none" anchor="ctr"/>
            <a:lstStyle/>
            <a:p>
              <a:endParaRPr lang="en-US"/>
            </a:p>
          </p:txBody>
        </p:sp>
        <p:sp>
          <p:nvSpPr>
            <p:cNvPr id="47115" name="Rectangle 8"/>
            <p:cNvSpPr>
              <a:spLocks noChangeArrowheads="1"/>
            </p:cNvSpPr>
            <p:nvPr/>
          </p:nvSpPr>
          <p:spPr bwMode="auto">
            <a:xfrm>
              <a:off x="3008" y="1264"/>
              <a:ext cx="832" cy="264"/>
            </a:xfrm>
            <a:prstGeom prst="rect">
              <a:avLst/>
            </a:prstGeom>
            <a:solidFill>
              <a:srgbClr val="969696"/>
            </a:solidFill>
            <a:ln w="12700">
              <a:solidFill>
                <a:schemeClr val="tx1"/>
              </a:solidFill>
              <a:miter lim="800000"/>
              <a:headEnd type="none" w="sm" len="sm"/>
              <a:tailEnd type="none" w="sm" len="sm"/>
            </a:ln>
          </p:spPr>
          <p:txBody>
            <a:bodyPr wrap="none" anchor="ctr"/>
            <a:lstStyle/>
            <a:p>
              <a:endParaRPr lang="en-US"/>
            </a:p>
          </p:txBody>
        </p:sp>
        <p:sp>
          <p:nvSpPr>
            <p:cNvPr id="47116" name="Rectangle 9"/>
            <p:cNvSpPr>
              <a:spLocks noChangeArrowheads="1"/>
            </p:cNvSpPr>
            <p:nvPr/>
          </p:nvSpPr>
          <p:spPr bwMode="auto">
            <a:xfrm rot="-2466820">
              <a:off x="2160" y="968"/>
              <a:ext cx="832" cy="264"/>
            </a:xfrm>
            <a:prstGeom prst="rect">
              <a:avLst/>
            </a:prstGeom>
            <a:solidFill>
              <a:srgbClr val="969696"/>
            </a:solidFill>
            <a:ln w="12700">
              <a:solidFill>
                <a:schemeClr val="tx1"/>
              </a:solidFill>
              <a:prstDash val="dash"/>
              <a:miter lim="800000"/>
              <a:headEnd type="none" w="sm" len="sm"/>
              <a:tailEnd type="none" w="sm" len="sm"/>
            </a:ln>
          </p:spPr>
          <p:txBody>
            <a:bodyPr wrap="none" anchor="ctr"/>
            <a:lstStyle/>
            <a:p>
              <a:endParaRPr lang="en-US"/>
            </a:p>
          </p:txBody>
        </p:sp>
        <p:sp>
          <p:nvSpPr>
            <p:cNvPr id="47117" name="Text Box 10"/>
            <p:cNvSpPr txBox="1">
              <a:spLocks noChangeArrowheads="1"/>
            </p:cNvSpPr>
            <p:nvPr/>
          </p:nvSpPr>
          <p:spPr bwMode="auto">
            <a:xfrm>
              <a:off x="2502" y="2319"/>
              <a:ext cx="808" cy="194"/>
            </a:xfrm>
            <a:prstGeom prst="rect">
              <a:avLst/>
            </a:prstGeom>
            <a:noFill/>
            <a:ln w="12699">
              <a:noFill/>
              <a:miter lim="800000"/>
              <a:headEnd type="none" w="sm" len="sm"/>
              <a:tailEnd type="none" w="sm" len="sm"/>
            </a:ln>
          </p:spPr>
          <p:txBody>
            <a:bodyPr wrap="none" lIns="91324" tIns="45662" rIns="91324" bIns="45662">
              <a:spAutoFit/>
            </a:bodyPr>
            <a:lstStyle/>
            <a:p>
              <a:r>
                <a:rPr lang="en-US" sz="1400" b="1" dirty="0" err="1" smtClean="0">
                  <a:solidFill>
                    <a:srgbClr val="000000"/>
                  </a:solidFill>
                </a:rPr>
                <a:t>Reservatório</a:t>
              </a:r>
              <a:endParaRPr lang="en-US" sz="2400" b="1" dirty="0">
                <a:solidFill>
                  <a:srgbClr val="000000"/>
                </a:solidFill>
              </a:endParaRPr>
            </a:p>
          </p:txBody>
        </p:sp>
        <p:sp>
          <p:nvSpPr>
            <p:cNvPr id="47118" name="Text Box 11"/>
            <p:cNvSpPr txBox="1">
              <a:spLocks noChangeArrowheads="1"/>
            </p:cNvSpPr>
            <p:nvPr/>
          </p:nvSpPr>
          <p:spPr bwMode="auto">
            <a:xfrm>
              <a:off x="1518" y="1328"/>
              <a:ext cx="613" cy="194"/>
            </a:xfrm>
            <a:prstGeom prst="rect">
              <a:avLst/>
            </a:prstGeom>
            <a:noFill/>
            <a:ln w="12699">
              <a:noFill/>
              <a:miter lim="800000"/>
              <a:headEnd type="none" w="sm" len="sm"/>
              <a:tailEnd type="none" w="sm" len="sm"/>
            </a:ln>
          </p:spPr>
          <p:txBody>
            <a:bodyPr wrap="none" lIns="91324" tIns="45662" rIns="91324" bIns="45662">
              <a:spAutoFit/>
            </a:bodyPr>
            <a:lstStyle/>
            <a:p>
              <a:r>
                <a:rPr lang="en-US" sz="1400" b="1" dirty="0" err="1" smtClean="0"/>
                <a:t>Concreto</a:t>
              </a:r>
              <a:endParaRPr lang="en-US" sz="2400" b="1" dirty="0"/>
            </a:p>
          </p:txBody>
        </p:sp>
        <p:sp>
          <p:nvSpPr>
            <p:cNvPr id="47119" name="Text Box 12"/>
            <p:cNvSpPr txBox="1">
              <a:spLocks noChangeArrowheads="1"/>
            </p:cNvSpPr>
            <p:nvPr/>
          </p:nvSpPr>
          <p:spPr bwMode="auto">
            <a:xfrm>
              <a:off x="3134" y="1327"/>
              <a:ext cx="650" cy="194"/>
            </a:xfrm>
            <a:prstGeom prst="rect">
              <a:avLst/>
            </a:prstGeom>
            <a:noFill/>
            <a:ln w="12699">
              <a:noFill/>
              <a:miter lim="800000"/>
              <a:headEnd type="none" w="sm" len="sm"/>
              <a:tailEnd type="none" w="sm" len="sm"/>
            </a:ln>
          </p:spPr>
          <p:txBody>
            <a:bodyPr wrap="none" lIns="91324" tIns="45662" rIns="91324" bIns="45662">
              <a:spAutoFit/>
            </a:bodyPr>
            <a:lstStyle/>
            <a:p>
              <a:r>
                <a:rPr lang="en-US" sz="1400" b="1" dirty="0" err="1" smtClean="0"/>
                <a:t>Monólitos</a:t>
              </a:r>
              <a:endParaRPr lang="en-US" sz="2400" b="1" dirty="0"/>
            </a:p>
          </p:txBody>
        </p:sp>
        <p:sp>
          <p:nvSpPr>
            <p:cNvPr id="47120" name="Text Box 13"/>
            <p:cNvSpPr txBox="1">
              <a:spLocks noChangeArrowheads="1"/>
            </p:cNvSpPr>
            <p:nvPr/>
          </p:nvSpPr>
          <p:spPr bwMode="auto">
            <a:xfrm>
              <a:off x="2934" y="623"/>
              <a:ext cx="1234" cy="194"/>
            </a:xfrm>
            <a:prstGeom prst="rect">
              <a:avLst/>
            </a:prstGeom>
            <a:noFill/>
            <a:ln w="12699">
              <a:noFill/>
              <a:miter lim="800000"/>
              <a:headEnd type="none" w="sm" len="sm"/>
              <a:tailEnd type="none" w="sm" len="sm"/>
            </a:ln>
          </p:spPr>
          <p:txBody>
            <a:bodyPr wrap="none" lIns="91324" tIns="45662" rIns="91324" bIns="45662">
              <a:spAutoFit/>
            </a:bodyPr>
            <a:lstStyle/>
            <a:p>
              <a:r>
                <a:rPr lang="en-US" sz="1400" b="1" dirty="0" err="1" smtClean="0"/>
                <a:t>Rotação</a:t>
              </a:r>
              <a:r>
                <a:rPr lang="en-US" sz="1400" b="1" dirty="0" smtClean="0"/>
                <a:t> do </a:t>
              </a:r>
              <a:r>
                <a:rPr lang="en-US" sz="1400" b="1" dirty="0" err="1" smtClean="0"/>
                <a:t>Monólito</a:t>
              </a:r>
              <a:endParaRPr lang="en-US" sz="2400" b="1" dirty="0"/>
            </a:p>
          </p:txBody>
        </p:sp>
        <p:sp>
          <p:nvSpPr>
            <p:cNvPr id="47121" name="Line 14"/>
            <p:cNvSpPr>
              <a:spLocks noChangeShapeType="1"/>
            </p:cNvSpPr>
            <p:nvPr/>
          </p:nvSpPr>
          <p:spPr bwMode="auto">
            <a:xfrm flipH="1" flipV="1">
              <a:off x="2960" y="944"/>
              <a:ext cx="48" cy="312"/>
            </a:xfrm>
            <a:prstGeom prst="line">
              <a:avLst/>
            </a:prstGeom>
            <a:noFill/>
            <a:ln w="25400">
              <a:solidFill>
                <a:schemeClr val="tx1"/>
              </a:solidFill>
              <a:round/>
              <a:headEnd type="none" w="sm" len="sm"/>
              <a:tailEnd type="triangle" w="sm" len="sm"/>
            </a:ln>
          </p:spPr>
          <p:txBody>
            <a:bodyPr wrap="none" anchor="ctr"/>
            <a:lstStyle/>
            <a:p>
              <a:endParaRPr lang="en-US"/>
            </a:p>
          </p:txBody>
        </p:sp>
        <p:sp>
          <p:nvSpPr>
            <p:cNvPr id="47122" name="Text Box 15"/>
            <p:cNvSpPr txBox="1">
              <a:spLocks noChangeArrowheads="1"/>
            </p:cNvSpPr>
            <p:nvPr/>
          </p:nvSpPr>
          <p:spPr bwMode="auto">
            <a:xfrm>
              <a:off x="590" y="1263"/>
              <a:ext cx="665" cy="329"/>
            </a:xfrm>
            <a:prstGeom prst="rect">
              <a:avLst/>
            </a:prstGeom>
            <a:noFill/>
            <a:ln w="12699">
              <a:noFill/>
              <a:miter lim="800000"/>
              <a:headEnd type="none" w="sm" len="sm"/>
              <a:tailEnd type="none" w="sm" len="sm"/>
            </a:ln>
          </p:spPr>
          <p:txBody>
            <a:bodyPr wrap="none" lIns="91324" tIns="45662" rIns="91324" bIns="45662">
              <a:spAutoFit/>
            </a:bodyPr>
            <a:lstStyle/>
            <a:p>
              <a:r>
                <a:rPr lang="en-US" sz="1400" b="1" dirty="0" err="1" smtClean="0"/>
                <a:t>Maciço</a:t>
              </a:r>
              <a:r>
                <a:rPr lang="en-US" sz="1400" b="1" dirty="0" smtClean="0"/>
                <a:t> de </a:t>
              </a:r>
            </a:p>
            <a:p>
              <a:r>
                <a:rPr lang="en-US" sz="1400" b="1" dirty="0" smtClean="0"/>
                <a:t>terra</a:t>
              </a:r>
              <a:endParaRPr lang="en-US" sz="2400" b="1" dirty="0"/>
            </a:p>
          </p:txBody>
        </p:sp>
        <p:sp>
          <p:nvSpPr>
            <p:cNvPr id="47123" name="Text Box 16"/>
            <p:cNvSpPr txBox="1">
              <a:spLocks noChangeArrowheads="1"/>
            </p:cNvSpPr>
            <p:nvPr/>
          </p:nvSpPr>
          <p:spPr bwMode="auto">
            <a:xfrm>
              <a:off x="4118" y="1255"/>
              <a:ext cx="665" cy="329"/>
            </a:xfrm>
            <a:prstGeom prst="rect">
              <a:avLst/>
            </a:prstGeom>
            <a:noFill/>
            <a:ln w="12699">
              <a:noFill/>
              <a:miter lim="800000"/>
              <a:headEnd type="none" w="sm" len="sm"/>
              <a:tailEnd type="none" w="sm" len="sm"/>
            </a:ln>
          </p:spPr>
          <p:txBody>
            <a:bodyPr wrap="none" lIns="91324" tIns="45662" rIns="91324" bIns="45662">
              <a:spAutoFit/>
            </a:bodyPr>
            <a:lstStyle/>
            <a:p>
              <a:r>
                <a:rPr lang="en-US" sz="1400" b="1" dirty="0" err="1" smtClean="0"/>
                <a:t>Maciço</a:t>
              </a:r>
              <a:r>
                <a:rPr lang="en-US" sz="1400" b="1" dirty="0" smtClean="0"/>
                <a:t> de </a:t>
              </a:r>
            </a:p>
            <a:p>
              <a:r>
                <a:rPr lang="en-US" sz="1400" b="1" dirty="0" smtClean="0"/>
                <a:t>Terra</a:t>
              </a:r>
              <a:endParaRPr lang="en-US" sz="2400" b="1" dirty="0"/>
            </a:p>
          </p:txBody>
        </p:sp>
      </p:grpSp>
      <p:sp>
        <p:nvSpPr>
          <p:cNvPr id="47107" name="Text Box 17"/>
          <p:cNvSpPr txBox="1">
            <a:spLocks noChangeArrowheads="1"/>
          </p:cNvSpPr>
          <p:nvPr/>
        </p:nvSpPr>
        <p:spPr bwMode="auto">
          <a:xfrm>
            <a:off x="1676400" y="304800"/>
            <a:ext cx="6241143" cy="1200203"/>
          </a:xfrm>
          <a:prstGeom prst="rect">
            <a:avLst/>
          </a:prstGeom>
          <a:noFill/>
          <a:ln w="12699">
            <a:noFill/>
            <a:miter lim="800000"/>
            <a:headEnd type="none" w="sm" len="sm"/>
            <a:tailEnd type="none" w="sm" len="sm"/>
          </a:ln>
        </p:spPr>
        <p:txBody>
          <a:bodyPr lIns="91316" tIns="45658" rIns="91316" bIns="45658">
            <a:spAutoFit/>
          </a:bodyPr>
          <a:lstStyle/>
          <a:p>
            <a:pPr algn="ctr"/>
            <a:r>
              <a:rPr lang="en-US" sz="3600" b="1" dirty="0" err="1" smtClean="0"/>
              <a:t>Deslizamentos</a:t>
            </a:r>
            <a:r>
              <a:rPr lang="en-US" sz="3600" b="1" dirty="0" smtClean="0"/>
              <a:t> </a:t>
            </a:r>
            <a:r>
              <a:rPr lang="en-US" sz="3600" b="1" dirty="0" err="1" smtClean="0"/>
              <a:t>em</a:t>
            </a:r>
            <a:r>
              <a:rPr lang="en-US" sz="3600" b="1" dirty="0" smtClean="0"/>
              <a:t> </a:t>
            </a:r>
            <a:r>
              <a:rPr lang="en-US" sz="3600" b="1" dirty="0" err="1" smtClean="0"/>
              <a:t>Barragens</a:t>
            </a:r>
            <a:r>
              <a:rPr lang="en-US" sz="3600" b="1" dirty="0" smtClean="0"/>
              <a:t> de </a:t>
            </a:r>
            <a:r>
              <a:rPr lang="en-US" sz="3600" b="1" dirty="0" err="1" smtClean="0"/>
              <a:t>Concreto</a:t>
            </a:r>
            <a:endParaRPr lang="en-US" sz="3600" b="1" dirty="0"/>
          </a:p>
        </p:txBody>
      </p:sp>
      <p:sp>
        <p:nvSpPr>
          <p:cNvPr id="19" name="TextBox 18"/>
          <p:cNvSpPr txBox="1"/>
          <p:nvPr/>
        </p:nvSpPr>
        <p:spPr>
          <a:xfrm>
            <a:off x="1219200" y="5334000"/>
            <a:ext cx="2540000" cy="1133779"/>
          </a:xfrm>
          <a:prstGeom prst="rect">
            <a:avLst/>
          </a:prstGeom>
          <a:solidFill>
            <a:schemeClr val="tx2">
              <a:lumMod val="75000"/>
            </a:schemeClr>
          </a:solidFill>
        </p:spPr>
        <p:txBody>
          <a:bodyPr lIns="86493" tIns="43247" rIns="86493" bIns="43247">
            <a:spAutoFit/>
          </a:bodyPr>
          <a:lstStyle/>
          <a:p>
            <a:pPr>
              <a:defRPr/>
            </a:pPr>
            <a:r>
              <a:rPr lang="en-US" sz="1700" b="1" dirty="0" smtClean="0">
                <a:solidFill>
                  <a:srgbClr val="FFFF00"/>
                </a:solidFill>
              </a:rPr>
              <a:t>Uma </a:t>
            </a:r>
            <a:r>
              <a:rPr lang="en-US" sz="1700" b="1" dirty="0" err="1" smtClean="0">
                <a:solidFill>
                  <a:srgbClr val="FFFF00"/>
                </a:solidFill>
              </a:rPr>
              <a:t>vedação</a:t>
            </a:r>
            <a:r>
              <a:rPr lang="en-US" sz="1700" b="1" dirty="0" smtClean="0">
                <a:solidFill>
                  <a:srgbClr val="FFFF00"/>
                </a:solidFill>
              </a:rPr>
              <a:t> </a:t>
            </a:r>
            <a:r>
              <a:rPr lang="en-US" sz="1700" b="1" dirty="0" err="1" smtClean="0">
                <a:solidFill>
                  <a:srgbClr val="FFFF00"/>
                </a:solidFill>
              </a:rPr>
              <a:t>fraca</a:t>
            </a:r>
            <a:r>
              <a:rPr lang="en-US" sz="1700" b="1" dirty="0" smtClean="0">
                <a:solidFill>
                  <a:srgbClr val="FFFF00"/>
                </a:solidFill>
              </a:rPr>
              <a:t> no </a:t>
            </a:r>
            <a:r>
              <a:rPr lang="en-US" sz="1700" b="1" dirty="0" err="1" smtClean="0">
                <a:solidFill>
                  <a:srgbClr val="FFFF00"/>
                </a:solidFill>
              </a:rPr>
              <a:t>leito</a:t>
            </a:r>
            <a:r>
              <a:rPr lang="en-US" sz="1700" b="1" dirty="0" smtClean="0">
                <a:solidFill>
                  <a:srgbClr val="FFFF00"/>
                </a:solidFill>
              </a:rPr>
              <a:t> </a:t>
            </a:r>
            <a:r>
              <a:rPr lang="en-US" sz="1700" b="1" dirty="0" err="1" smtClean="0">
                <a:solidFill>
                  <a:srgbClr val="FFFF00"/>
                </a:solidFill>
              </a:rPr>
              <a:t>rochoso</a:t>
            </a:r>
            <a:r>
              <a:rPr lang="en-US" sz="1700" b="1" dirty="0" smtClean="0">
                <a:solidFill>
                  <a:srgbClr val="FFFF00"/>
                </a:solidFill>
              </a:rPr>
              <a:t> </a:t>
            </a:r>
            <a:r>
              <a:rPr lang="en-US" sz="1700" b="1" dirty="0" err="1" smtClean="0">
                <a:solidFill>
                  <a:srgbClr val="FFFF00"/>
                </a:solidFill>
              </a:rPr>
              <a:t>pode</a:t>
            </a:r>
            <a:r>
              <a:rPr lang="en-US" sz="1700" b="1" dirty="0" smtClean="0">
                <a:solidFill>
                  <a:srgbClr val="FFFF00"/>
                </a:solidFill>
              </a:rPr>
              <a:t> </a:t>
            </a:r>
            <a:r>
              <a:rPr lang="en-US" sz="1700" b="1" dirty="0" err="1" smtClean="0">
                <a:solidFill>
                  <a:srgbClr val="FFFF00"/>
                </a:solidFill>
              </a:rPr>
              <a:t>permitir</a:t>
            </a:r>
            <a:r>
              <a:rPr lang="en-US" sz="1700" b="1" dirty="0" smtClean="0">
                <a:solidFill>
                  <a:srgbClr val="FFFF00"/>
                </a:solidFill>
              </a:rPr>
              <a:t> a </a:t>
            </a:r>
            <a:r>
              <a:rPr lang="en-US" sz="1700" b="1" dirty="0" err="1" smtClean="0">
                <a:solidFill>
                  <a:srgbClr val="FFFF00"/>
                </a:solidFill>
              </a:rPr>
              <a:t>rotação</a:t>
            </a:r>
            <a:r>
              <a:rPr lang="en-US" sz="1700" b="1" dirty="0" smtClean="0">
                <a:solidFill>
                  <a:srgbClr val="FFFF00"/>
                </a:solidFill>
              </a:rPr>
              <a:t> de um </a:t>
            </a:r>
            <a:r>
              <a:rPr lang="en-US" sz="1700" b="1" dirty="0" err="1" smtClean="0">
                <a:solidFill>
                  <a:srgbClr val="FFFF00"/>
                </a:solidFill>
              </a:rPr>
              <a:t>monólito</a:t>
            </a:r>
            <a:r>
              <a:rPr lang="en-US" sz="1700" b="1" dirty="0" smtClean="0">
                <a:solidFill>
                  <a:srgbClr val="FFFF00"/>
                </a:solidFill>
              </a:rPr>
              <a:t>.</a:t>
            </a:r>
            <a:endParaRPr lang="en-US" sz="1700" b="1" dirty="0">
              <a:solidFill>
                <a:srgbClr val="FFFF00"/>
              </a:solidFill>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982134" y="449264"/>
            <a:ext cx="7793567" cy="1616075"/>
          </a:xfrm>
        </p:spPr>
        <p:txBody>
          <a:bodyPr/>
          <a:lstStyle/>
          <a:p>
            <a:pPr eaLnBrk="1" hangingPunct="1"/>
            <a:r>
              <a:rPr lang="en-US" sz="5000" b="0" dirty="0" smtClean="0"/>
              <a:t>BARRAGEM CENTER VISTA A MONTANTE</a:t>
            </a:r>
          </a:p>
        </p:txBody>
      </p:sp>
      <p:pic>
        <p:nvPicPr>
          <p:cNvPr id="41987" name="Picture 3" descr="Dam-usElev-2"/>
          <p:cNvPicPr>
            <a:picLocks noChangeAspect="1" noChangeArrowheads="1"/>
          </p:cNvPicPr>
          <p:nvPr/>
        </p:nvPicPr>
        <p:blipFill>
          <a:blip r:embed="rId3" cstate="print"/>
          <a:srcRect/>
          <a:stretch>
            <a:fillRect/>
          </a:stretch>
        </p:blipFill>
        <p:spPr bwMode="auto">
          <a:xfrm>
            <a:off x="0" y="2087564"/>
            <a:ext cx="9144000" cy="4770437"/>
          </a:xfrm>
          <a:prstGeom prst="rect">
            <a:avLst/>
          </a:prstGeom>
          <a:noFill/>
          <a:ln w="9525">
            <a:noFill/>
            <a:miter lim="800000"/>
            <a:headEnd/>
            <a:tailEnd/>
          </a:ln>
        </p:spPr>
      </p:pic>
      <p:sp>
        <p:nvSpPr>
          <p:cNvPr id="41988" name="Line 4"/>
          <p:cNvSpPr>
            <a:spLocks noChangeShapeType="1"/>
          </p:cNvSpPr>
          <p:nvPr/>
        </p:nvSpPr>
        <p:spPr bwMode="auto">
          <a:xfrm>
            <a:off x="4325056" y="3105150"/>
            <a:ext cx="0" cy="438150"/>
          </a:xfrm>
          <a:prstGeom prst="line">
            <a:avLst/>
          </a:prstGeom>
          <a:noFill/>
          <a:ln w="9525">
            <a:solidFill>
              <a:schemeClr val="tx1"/>
            </a:solidFill>
            <a:miter lim="800000"/>
            <a:headEnd/>
            <a:tailEnd/>
          </a:ln>
        </p:spPr>
        <p:txBody>
          <a:bodyPr wrap="none"/>
          <a:lstStyle/>
          <a:p>
            <a:endParaRPr lang="en-US"/>
          </a:p>
        </p:txBody>
      </p:sp>
      <p:sp>
        <p:nvSpPr>
          <p:cNvPr id="41989" name="Text Box 5"/>
          <p:cNvSpPr txBox="1">
            <a:spLocks noChangeArrowheads="1"/>
          </p:cNvSpPr>
          <p:nvPr/>
        </p:nvSpPr>
        <p:spPr bwMode="auto">
          <a:xfrm>
            <a:off x="7868356" y="2857501"/>
            <a:ext cx="1275644" cy="549275"/>
          </a:xfrm>
          <a:prstGeom prst="rect">
            <a:avLst/>
          </a:prstGeom>
          <a:noFill/>
          <a:ln w="9525">
            <a:noFill/>
            <a:miter lim="800000"/>
            <a:headEnd/>
            <a:tailEnd/>
          </a:ln>
        </p:spPr>
        <p:txBody>
          <a:bodyPr>
            <a:spAutoFit/>
          </a:bodyPr>
          <a:lstStyle/>
          <a:p>
            <a:pPr>
              <a:spcBef>
                <a:spcPct val="50000"/>
              </a:spcBef>
            </a:pPr>
            <a:r>
              <a:rPr lang="en-US" sz="1200" b="1">
                <a:solidFill>
                  <a:schemeClr val="tx1"/>
                </a:solidFill>
                <a:latin typeface="Tahoma" pitchFamily="34" charset="0"/>
              </a:rPr>
              <a:t>Right Bank </a:t>
            </a:r>
          </a:p>
          <a:p>
            <a:pPr>
              <a:spcBef>
                <a:spcPct val="50000"/>
              </a:spcBef>
            </a:pPr>
            <a:r>
              <a:rPr lang="en-US" sz="1200" b="1">
                <a:solidFill>
                  <a:schemeClr val="tx1"/>
                </a:solidFill>
                <a:latin typeface="Tahoma" pitchFamily="34" charset="0"/>
              </a:rPr>
              <a:t>Non-Overflow</a:t>
            </a:r>
          </a:p>
        </p:txBody>
      </p:sp>
      <p:sp>
        <p:nvSpPr>
          <p:cNvPr id="41990" name="Line 6"/>
          <p:cNvSpPr>
            <a:spLocks noChangeShapeType="1"/>
          </p:cNvSpPr>
          <p:nvPr/>
        </p:nvSpPr>
        <p:spPr bwMode="auto">
          <a:xfrm>
            <a:off x="7667978" y="3105151"/>
            <a:ext cx="0" cy="447675"/>
          </a:xfrm>
          <a:prstGeom prst="line">
            <a:avLst/>
          </a:prstGeom>
          <a:noFill/>
          <a:ln w="9525">
            <a:solidFill>
              <a:schemeClr val="tx1"/>
            </a:solidFill>
            <a:miter lim="800000"/>
            <a:headEnd/>
            <a:tailEnd/>
          </a:ln>
        </p:spPr>
        <p:txBody>
          <a:bodyPr wrap="none"/>
          <a:lstStyle/>
          <a:p>
            <a:endParaRPr lang="en-US"/>
          </a:p>
        </p:txBody>
      </p:sp>
      <p:cxnSp>
        <p:nvCxnSpPr>
          <p:cNvPr id="41991" name="AutoShape 7"/>
          <p:cNvCxnSpPr>
            <a:cxnSpLocks noChangeShapeType="1"/>
            <a:stCxn id="41988" idx="0"/>
            <a:endCxn id="41990" idx="0"/>
          </p:cNvCxnSpPr>
          <p:nvPr/>
        </p:nvCxnSpPr>
        <p:spPr bwMode="auto">
          <a:xfrm>
            <a:off x="3843867" y="3105150"/>
            <a:ext cx="2971800" cy="0"/>
          </a:xfrm>
          <a:prstGeom prst="straightConnector1">
            <a:avLst/>
          </a:prstGeom>
          <a:noFill/>
          <a:ln w="9525">
            <a:solidFill>
              <a:schemeClr val="tx1"/>
            </a:solidFill>
            <a:miter lim="800000"/>
            <a:headEnd type="triangle" w="med" len="med"/>
            <a:tailEnd type="triangle" w="med" len="med"/>
          </a:ln>
        </p:spPr>
      </p:cxnSp>
      <p:sp>
        <p:nvSpPr>
          <p:cNvPr id="41992" name="Text Box 8"/>
          <p:cNvSpPr txBox="1">
            <a:spLocks noChangeArrowheads="1"/>
          </p:cNvSpPr>
          <p:nvPr/>
        </p:nvSpPr>
        <p:spPr bwMode="auto">
          <a:xfrm>
            <a:off x="5257800" y="2876550"/>
            <a:ext cx="2352323" cy="274638"/>
          </a:xfrm>
          <a:prstGeom prst="rect">
            <a:avLst/>
          </a:prstGeom>
          <a:noFill/>
          <a:ln w="9525">
            <a:noFill/>
            <a:miter lim="800000"/>
            <a:headEnd/>
            <a:tailEnd/>
          </a:ln>
        </p:spPr>
        <p:txBody>
          <a:bodyPr>
            <a:spAutoFit/>
          </a:bodyPr>
          <a:lstStyle/>
          <a:p>
            <a:pPr>
              <a:spcBef>
                <a:spcPct val="50000"/>
              </a:spcBef>
            </a:pPr>
            <a:r>
              <a:rPr lang="en-US" sz="1200" b="1">
                <a:solidFill>
                  <a:schemeClr val="tx1"/>
                </a:solidFill>
                <a:latin typeface="Tahoma" pitchFamily="34" charset="0"/>
              </a:rPr>
              <a:t>Gated Spillway Section</a:t>
            </a:r>
          </a:p>
        </p:txBody>
      </p:sp>
      <p:sp>
        <p:nvSpPr>
          <p:cNvPr id="41993" name="Text Box 9"/>
          <p:cNvSpPr txBox="1">
            <a:spLocks noChangeArrowheads="1"/>
          </p:cNvSpPr>
          <p:nvPr/>
        </p:nvSpPr>
        <p:spPr bwMode="auto">
          <a:xfrm>
            <a:off x="7325079" y="3848100"/>
            <a:ext cx="695677" cy="304800"/>
          </a:xfrm>
          <a:prstGeom prst="rect">
            <a:avLst/>
          </a:prstGeom>
          <a:noFill/>
          <a:ln w="9525">
            <a:noFill/>
            <a:miter lim="800000"/>
            <a:headEnd/>
            <a:tailEnd/>
          </a:ln>
        </p:spPr>
        <p:txBody>
          <a:bodyPr>
            <a:spAutoFit/>
          </a:bodyPr>
          <a:lstStyle/>
          <a:p>
            <a:pPr>
              <a:spcBef>
                <a:spcPct val="50000"/>
              </a:spcBef>
            </a:pPr>
            <a:r>
              <a:rPr lang="en-US" sz="1400" b="1">
                <a:solidFill>
                  <a:schemeClr val="tx1"/>
                </a:solidFill>
                <a:latin typeface="Tahoma" pitchFamily="34" charset="0"/>
              </a:rPr>
              <a:t>1</a:t>
            </a:r>
          </a:p>
        </p:txBody>
      </p:sp>
      <p:sp>
        <p:nvSpPr>
          <p:cNvPr id="41994" name="Text Box 10"/>
          <p:cNvSpPr txBox="1">
            <a:spLocks noChangeArrowheads="1"/>
          </p:cNvSpPr>
          <p:nvPr/>
        </p:nvSpPr>
        <p:spPr bwMode="auto">
          <a:xfrm>
            <a:off x="4439356" y="3848100"/>
            <a:ext cx="732367" cy="304800"/>
          </a:xfrm>
          <a:prstGeom prst="rect">
            <a:avLst/>
          </a:prstGeom>
          <a:noFill/>
          <a:ln w="9525">
            <a:noFill/>
            <a:miter lim="800000"/>
            <a:headEnd/>
            <a:tailEnd/>
          </a:ln>
        </p:spPr>
        <p:txBody>
          <a:bodyPr>
            <a:spAutoFit/>
          </a:bodyPr>
          <a:lstStyle/>
          <a:p>
            <a:pPr>
              <a:spcBef>
                <a:spcPct val="50000"/>
              </a:spcBef>
            </a:pPr>
            <a:r>
              <a:rPr lang="en-US" sz="1400" b="1">
                <a:solidFill>
                  <a:schemeClr val="tx1"/>
                </a:solidFill>
                <a:latin typeface="Tahoma" pitchFamily="34" charset="0"/>
              </a:rPr>
              <a:t>8</a:t>
            </a:r>
          </a:p>
        </p:txBody>
      </p:sp>
      <p:sp>
        <p:nvSpPr>
          <p:cNvPr id="41995" name="Line 11"/>
          <p:cNvSpPr>
            <a:spLocks noChangeShapeType="1"/>
          </p:cNvSpPr>
          <p:nvPr/>
        </p:nvSpPr>
        <p:spPr bwMode="auto">
          <a:xfrm>
            <a:off x="2847622" y="3105150"/>
            <a:ext cx="0" cy="381000"/>
          </a:xfrm>
          <a:prstGeom prst="line">
            <a:avLst/>
          </a:prstGeom>
          <a:noFill/>
          <a:ln w="9525">
            <a:solidFill>
              <a:schemeClr val="tx1"/>
            </a:solidFill>
            <a:miter lim="800000"/>
            <a:headEnd/>
            <a:tailEnd/>
          </a:ln>
        </p:spPr>
        <p:txBody>
          <a:bodyPr wrap="none"/>
          <a:lstStyle/>
          <a:p>
            <a:endParaRPr lang="en-US"/>
          </a:p>
        </p:txBody>
      </p:sp>
      <p:cxnSp>
        <p:nvCxnSpPr>
          <p:cNvPr id="41996" name="AutoShape 12"/>
          <p:cNvCxnSpPr>
            <a:cxnSpLocks noChangeShapeType="1"/>
            <a:stCxn id="41995" idx="0"/>
            <a:endCxn id="41988" idx="0"/>
          </p:cNvCxnSpPr>
          <p:nvPr/>
        </p:nvCxnSpPr>
        <p:spPr bwMode="auto">
          <a:xfrm>
            <a:off x="2531534" y="3105150"/>
            <a:ext cx="1312333" cy="0"/>
          </a:xfrm>
          <a:prstGeom prst="straightConnector1">
            <a:avLst/>
          </a:prstGeom>
          <a:noFill/>
          <a:ln w="9525">
            <a:solidFill>
              <a:schemeClr val="tx1"/>
            </a:solidFill>
            <a:miter lim="800000"/>
            <a:headEnd type="triangle" w="med" len="med"/>
            <a:tailEnd type="triangle" w="med" len="med"/>
          </a:ln>
        </p:spPr>
      </p:cxnSp>
      <p:sp>
        <p:nvSpPr>
          <p:cNvPr id="41997" name="Text Box 13"/>
          <p:cNvSpPr txBox="1">
            <a:spLocks noChangeArrowheads="1"/>
          </p:cNvSpPr>
          <p:nvPr/>
        </p:nvSpPr>
        <p:spPr bwMode="auto">
          <a:xfrm>
            <a:off x="2994378" y="2857500"/>
            <a:ext cx="1440745" cy="274638"/>
          </a:xfrm>
          <a:prstGeom prst="rect">
            <a:avLst/>
          </a:prstGeom>
          <a:noFill/>
          <a:ln w="9525">
            <a:noFill/>
            <a:miter lim="800000"/>
            <a:headEnd/>
            <a:tailEnd/>
          </a:ln>
        </p:spPr>
        <p:txBody>
          <a:bodyPr>
            <a:spAutoFit/>
          </a:bodyPr>
          <a:lstStyle/>
          <a:p>
            <a:pPr>
              <a:spcBef>
                <a:spcPct val="50000"/>
              </a:spcBef>
            </a:pPr>
            <a:r>
              <a:rPr lang="en-US" sz="1200" b="1">
                <a:solidFill>
                  <a:schemeClr val="tx1"/>
                </a:solidFill>
                <a:latin typeface="Tahoma" pitchFamily="34" charset="0"/>
              </a:rPr>
              <a:t>Power Intake</a:t>
            </a:r>
          </a:p>
        </p:txBody>
      </p:sp>
      <p:cxnSp>
        <p:nvCxnSpPr>
          <p:cNvPr id="41998" name="AutoShape 14"/>
          <p:cNvCxnSpPr>
            <a:cxnSpLocks noChangeShapeType="1"/>
            <a:stCxn id="41990" idx="0"/>
          </p:cNvCxnSpPr>
          <p:nvPr/>
        </p:nvCxnSpPr>
        <p:spPr bwMode="auto">
          <a:xfrm>
            <a:off x="6815667" y="3105150"/>
            <a:ext cx="1185333" cy="0"/>
          </a:xfrm>
          <a:prstGeom prst="straightConnector1">
            <a:avLst/>
          </a:prstGeom>
          <a:noFill/>
          <a:ln w="9525">
            <a:solidFill>
              <a:schemeClr val="tx1"/>
            </a:solidFill>
            <a:miter lim="800000"/>
            <a:headEnd type="triangle" w="med" len="med"/>
            <a:tailEnd type="triangle" w="med" len="med"/>
          </a:ln>
        </p:spPr>
      </p:cxnSp>
      <p:cxnSp>
        <p:nvCxnSpPr>
          <p:cNvPr id="41999" name="AutoShape 15"/>
          <p:cNvCxnSpPr>
            <a:cxnSpLocks noChangeShapeType="1"/>
            <a:stCxn id="41995" idx="0"/>
          </p:cNvCxnSpPr>
          <p:nvPr/>
        </p:nvCxnSpPr>
        <p:spPr bwMode="auto">
          <a:xfrm flipH="1">
            <a:off x="1" y="3105150"/>
            <a:ext cx="2531533" cy="0"/>
          </a:xfrm>
          <a:prstGeom prst="straightConnector1">
            <a:avLst/>
          </a:prstGeom>
          <a:noFill/>
          <a:ln w="9525">
            <a:solidFill>
              <a:schemeClr val="tx1"/>
            </a:solidFill>
            <a:miter lim="800000"/>
            <a:headEnd type="triangle" w="med" len="med"/>
            <a:tailEnd type="triangle" w="med" len="med"/>
          </a:ln>
        </p:spPr>
      </p:cxnSp>
      <p:sp>
        <p:nvSpPr>
          <p:cNvPr id="42000" name="Text Box 16"/>
          <p:cNvSpPr txBox="1">
            <a:spLocks noChangeArrowheads="1"/>
          </p:cNvSpPr>
          <p:nvPr/>
        </p:nvSpPr>
        <p:spPr bwMode="auto">
          <a:xfrm>
            <a:off x="304800" y="2847975"/>
            <a:ext cx="2115256" cy="274638"/>
          </a:xfrm>
          <a:prstGeom prst="rect">
            <a:avLst/>
          </a:prstGeom>
          <a:noFill/>
          <a:ln w="9525">
            <a:noFill/>
            <a:miter lim="800000"/>
            <a:headEnd/>
            <a:tailEnd/>
          </a:ln>
        </p:spPr>
        <p:txBody>
          <a:bodyPr>
            <a:spAutoFit/>
          </a:bodyPr>
          <a:lstStyle/>
          <a:p>
            <a:pPr>
              <a:spcBef>
                <a:spcPct val="50000"/>
              </a:spcBef>
            </a:pPr>
            <a:r>
              <a:rPr lang="en-US" sz="1200" b="1">
                <a:solidFill>
                  <a:schemeClr val="tx1"/>
                </a:solidFill>
                <a:latin typeface="Tahoma" pitchFamily="34" charset="0"/>
              </a:rPr>
              <a:t>Left Bank Non-Overflow</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0" y="0"/>
            <a:ext cx="9144000" cy="793750"/>
          </a:xfrm>
        </p:spPr>
        <p:txBody>
          <a:bodyPr/>
          <a:lstStyle/>
          <a:p>
            <a:pPr eaLnBrk="1" hangingPunct="1"/>
            <a:r>
              <a:rPr lang="en-US" sz="4600" b="0" dirty="0" smtClean="0"/>
              <a:t>BARRAGEM CENTER – DADOS</a:t>
            </a:r>
          </a:p>
        </p:txBody>
      </p:sp>
      <p:pic>
        <p:nvPicPr>
          <p:cNvPr id="43011" name="Picture 3" descr="DS2VIEW"/>
          <p:cNvPicPr>
            <a:picLocks noChangeAspect="1" noChangeArrowheads="1"/>
          </p:cNvPicPr>
          <p:nvPr/>
        </p:nvPicPr>
        <p:blipFill>
          <a:blip r:embed="rId2" cstate="print"/>
          <a:srcRect/>
          <a:stretch>
            <a:fillRect/>
          </a:stretch>
        </p:blipFill>
        <p:spPr bwMode="auto">
          <a:xfrm>
            <a:off x="174978" y="784226"/>
            <a:ext cx="8678333" cy="1743075"/>
          </a:xfrm>
          <a:prstGeom prst="rect">
            <a:avLst/>
          </a:prstGeom>
          <a:noFill/>
          <a:ln w="9525">
            <a:noFill/>
            <a:miter lim="800000"/>
            <a:headEnd/>
            <a:tailEnd/>
          </a:ln>
        </p:spPr>
      </p:pic>
      <p:sp>
        <p:nvSpPr>
          <p:cNvPr id="43012" name="Text Box 4"/>
          <p:cNvSpPr txBox="1">
            <a:spLocks noChangeArrowheads="1"/>
          </p:cNvSpPr>
          <p:nvPr/>
        </p:nvSpPr>
        <p:spPr bwMode="auto">
          <a:xfrm>
            <a:off x="5851878" y="2638426"/>
            <a:ext cx="1174044" cy="244475"/>
          </a:xfrm>
          <a:prstGeom prst="rect">
            <a:avLst/>
          </a:prstGeom>
          <a:noFill/>
          <a:ln w="9525">
            <a:noFill/>
            <a:miter lim="800000"/>
            <a:headEnd/>
            <a:tailEnd/>
          </a:ln>
        </p:spPr>
        <p:txBody>
          <a:bodyPr>
            <a:spAutoFit/>
          </a:bodyPr>
          <a:lstStyle/>
          <a:p>
            <a:endParaRPr lang="en-US" sz="1000" b="1">
              <a:solidFill>
                <a:schemeClr val="tx1"/>
              </a:solidFill>
              <a:latin typeface="Tahoma" pitchFamily="34" charset="0"/>
            </a:endParaRPr>
          </a:p>
        </p:txBody>
      </p:sp>
      <p:sp>
        <p:nvSpPr>
          <p:cNvPr id="547845" name="Text Box 5"/>
          <p:cNvSpPr txBox="1">
            <a:spLocks noChangeArrowheads="1"/>
          </p:cNvSpPr>
          <p:nvPr/>
        </p:nvSpPr>
        <p:spPr bwMode="auto">
          <a:xfrm>
            <a:off x="0" y="2514600"/>
            <a:ext cx="9144000" cy="3670236"/>
          </a:xfrm>
          <a:prstGeom prst="rect">
            <a:avLst/>
          </a:prstGeom>
          <a:noFill/>
          <a:ln w="9525">
            <a:noFill/>
            <a:miter lim="800000"/>
            <a:headEnd/>
            <a:tailEnd/>
          </a:ln>
        </p:spPr>
        <p:txBody>
          <a:bodyPr>
            <a:spAutoFit/>
          </a:bodyPr>
          <a:lstStyle/>
          <a:p>
            <a:pPr>
              <a:spcBef>
                <a:spcPts val="300"/>
              </a:spcBef>
              <a:buFontTx/>
              <a:buChar char="•"/>
            </a:pPr>
            <a:r>
              <a:rPr lang="en-US" sz="2000" dirty="0">
                <a:latin typeface="Tahoma" pitchFamily="34" charset="0"/>
              </a:rPr>
              <a:t> </a:t>
            </a:r>
            <a:r>
              <a:rPr lang="en-US" sz="2000" dirty="0" err="1" smtClean="0">
                <a:latin typeface="Tahoma" pitchFamily="34" charset="0"/>
              </a:rPr>
              <a:t>Construção</a:t>
            </a:r>
            <a:r>
              <a:rPr lang="en-US" sz="2000" dirty="0" smtClean="0">
                <a:latin typeface="Tahoma" pitchFamily="34" charset="0"/>
              </a:rPr>
              <a:t> </a:t>
            </a:r>
            <a:r>
              <a:rPr lang="en-US" sz="2000" dirty="0" err="1" smtClean="0">
                <a:latin typeface="Tahoma" pitchFamily="34" charset="0"/>
              </a:rPr>
              <a:t>concluída</a:t>
            </a:r>
            <a:r>
              <a:rPr lang="en-US" sz="2000" dirty="0" smtClean="0">
                <a:latin typeface="Tahoma" pitchFamily="34" charset="0"/>
              </a:rPr>
              <a:t> e </a:t>
            </a:r>
            <a:r>
              <a:rPr lang="en-US" sz="2000" dirty="0" err="1" smtClean="0">
                <a:latin typeface="Tahoma" pitchFamily="34" charset="0"/>
              </a:rPr>
              <a:t>reservatório</a:t>
            </a:r>
            <a:r>
              <a:rPr lang="en-US" sz="2000" dirty="0" smtClean="0">
                <a:latin typeface="Tahoma" pitchFamily="34" charset="0"/>
              </a:rPr>
              <a:t> </a:t>
            </a:r>
            <a:r>
              <a:rPr lang="en-US" sz="2000" dirty="0" err="1" smtClean="0">
                <a:latin typeface="Tahoma" pitchFamily="34" charset="0"/>
              </a:rPr>
              <a:t>enchido</a:t>
            </a:r>
            <a:r>
              <a:rPr lang="en-US" sz="2000" dirty="0" smtClean="0">
                <a:latin typeface="Tahoma" pitchFamily="34" charset="0"/>
              </a:rPr>
              <a:t> </a:t>
            </a:r>
            <a:r>
              <a:rPr lang="en-US" sz="2000" dirty="0" err="1" smtClean="0">
                <a:latin typeface="Tahoma" pitchFamily="34" charset="0"/>
              </a:rPr>
              <a:t>em</a:t>
            </a:r>
            <a:r>
              <a:rPr lang="en-US" sz="2000" dirty="0" smtClean="0">
                <a:latin typeface="Tahoma" pitchFamily="34" charset="0"/>
              </a:rPr>
              <a:t> 1948 </a:t>
            </a:r>
            <a:endParaRPr lang="en-US" sz="2000" dirty="0">
              <a:latin typeface="Tahoma" pitchFamily="34" charset="0"/>
            </a:endParaRPr>
          </a:p>
          <a:p>
            <a:pPr>
              <a:spcBef>
                <a:spcPts val="300"/>
              </a:spcBef>
              <a:buFontTx/>
              <a:buChar char="•"/>
            </a:pPr>
            <a:r>
              <a:rPr lang="en-US" sz="2000" dirty="0">
                <a:latin typeface="Tahoma" pitchFamily="34" charset="0"/>
              </a:rPr>
              <a:t> </a:t>
            </a:r>
            <a:r>
              <a:rPr lang="en-US" sz="2000" dirty="0" err="1" smtClean="0">
                <a:latin typeface="Tahoma" pitchFamily="34" charset="0"/>
              </a:rPr>
              <a:t>Porção</a:t>
            </a:r>
            <a:r>
              <a:rPr lang="en-US" sz="2000" dirty="0" smtClean="0">
                <a:latin typeface="Tahoma" pitchFamily="34" charset="0"/>
              </a:rPr>
              <a:t> </a:t>
            </a:r>
            <a:r>
              <a:rPr lang="en-US" sz="2000" dirty="0" err="1" smtClean="0">
                <a:latin typeface="Tahoma" pitchFamily="34" charset="0"/>
              </a:rPr>
              <a:t>em</a:t>
            </a:r>
            <a:r>
              <a:rPr lang="en-US" sz="2000" dirty="0" smtClean="0">
                <a:latin typeface="Tahoma" pitchFamily="34" charset="0"/>
              </a:rPr>
              <a:t> </a:t>
            </a:r>
            <a:r>
              <a:rPr lang="en-US" sz="2000" dirty="0" err="1" smtClean="0">
                <a:latin typeface="Tahoma" pitchFamily="34" charset="0"/>
              </a:rPr>
              <a:t>Concreto</a:t>
            </a:r>
            <a:r>
              <a:rPr lang="en-US" sz="2000" dirty="0" smtClean="0">
                <a:latin typeface="Tahoma" pitchFamily="34" charset="0"/>
              </a:rPr>
              <a:t> (</a:t>
            </a:r>
            <a:r>
              <a:rPr lang="en-US" sz="2000" dirty="0" err="1" smtClean="0">
                <a:latin typeface="Tahoma" pitchFamily="34" charset="0"/>
              </a:rPr>
              <a:t>seção</a:t>
            </a:r>
            <a:r>
              <a:rPr lang="en-US" sz="2000" dirty="0" smtClean="0">
                <a:latin typeface="Tahoma" pitchFamily="34" charset="0"/>
              </a:rPr>
              <a:t> de </a:t>
            </a:r>
            <a:r>
              <a:rPr lang="en-US" sz="2000" dirty="0" err="1" smtClean="0">
                <a:latin typeface="Tahoma" pitchFamily="34" charset="0"/>
              </a:rPr>
              <a:t>gravidade</a:t>
            </a:r>
            <a:r>
              <a:rPr lang="en-US" sz="2000" dirty="0" smtClean="0">
                <a:latin typeface="Tahoma" pitchFamily="34" charset="0"/>
              </a:rPr>
              <a:t> </a:t>
            </a:r>
            <a:r>
              <a:rPr lang="en-US" sz="2000" dirty="0" err="1" smtClean="0">
                <a:latin typeface="Tahoma" pitchFamily="34" charset="0"/>
              </a:rPr>
              <a:t>não</a:t>
            </a:r>
            <a:r>
              <a:rPr lang="en-US" sz="2000" dirty="0" smtClean="0">
                <a:latin typeface="Tahoma" pitchFamily="34" charset="0"/>
              </a:rPr>
              <a:t> </a:t>
            </a:r>
            <a:r>
              <a:rPr lang="en-US" sz="2000" dirty="0" err="1" smtClean="0">
                <a:latin typeface="Tahoma" pitchFamily="34" charset="0"/>
              </a:rPr>
              <a:t>reforçada</a:t>
            </a:r>
            <a:r>
              <a:rPr lang="en-US" sz="2000" dirty="0" smtClean="0">
                <a:latin typeface="Tahoma" pitchFamily="34" charset="0"/>
              </a:rPr>
              <a:t>) tem 421 m de </a:t>
            </a:r>
            <a:r>
              <a:rPr lang="en-US" sz="2000" dirty="0" err="1" smtClean="0">
                <a:latin typeface="Tahoma" pitchFamily="34" charset="0"/>
              </a:rPr>
              <a:t>comprimento</a:t>
            </a:r>
            <a:endParaRPr lang="en-US" sz="2000" dirty="0">
              <a:latin typeface="Tahoma" pitchFamily="34" charset="0"/>
            </a:endParaRPr>
          </a:p>
          <a:p>
            <a:pPr>
              <a:spcBef>
                <a:spcPts val="300"/>
              </a:spcBef>
              <a:buFontTx/>
              <a:buChar char="•"/>
            </a:pPr>
            <a:r>
              <a:rPr lang="en-US" sz="2000" dirty="0">
                <a:latin typeface="Tahoma" pitchFamily="34" charset="0"/>
              </a:rPr>
              <a:t> </a:t>
            </a:r>
            <a:r>
              <a:rPr lang="en-US" sz="2000" dirty="0" err="1" smtClean="0">
                <a:latin typeface="Tahoma" pitchFamily="34" charset="0"/>
              </a:rPr>
              <a:t>altura</a:t>
            </a:r>
            <a:r>
              <a:rPr lang="en-US" sz="2000" dirty="0" smtClean="0">
                <a:latin typeface="Tahoma" pitchFamily="34" charset="0"/>
              </a:rPr>
              <a:t> </a:t>
            </a:r>
            <a:r>
              <a:rPr lang="en-US" sz="2000" dirty="0" err="1" smtClean="0">
                <a:latin typeface="Tahoma" pitchFamily="34" charset="0"/>
              </a:rPr>
              <a:t>máxima</a:t>
            </a:r>
            <a:r>
              <a:rPr lang="en-US" sz="2000" dirty="0" smtClean="0">
                <a:latin typeface="Tahoma" pitchFamily="34" charset="0"/>
              </a:rPr>
              <a:t> de 76 m;  </a:t>
            </a:r>
            <a:r>
              <a:rPr lang="en-US" sz="2000" dirty="0" err="1" smtClean="0">
                <a:latin typeface="Tahoma" pitchFamily="34" charset="0"/>
              </a:rPr>
              <a:t>largura</a:t>
            </a:r>
            <a:r>
              <a:rPr lang="en-US" sz="2000" dirty="0" smtClean="0">
                <a:latin typeface="Tahoma" pitchFamily="34" charset="0"/>
              </a:rPr>
              <a:t> de 9.75 m no </a:t>
            </a:r>
            <a:r>
              <a:rPr lang="en-US" sz="2000" dirty="0" err="1" smtClean="0">
                <a:latin typeface="Tahoma" pitchFamily="34" charset="0"/>
              </a:rPr>
              <a:t>topo</a:t>
            </a:r>
            <a:r>
              <a:rPr lang="en-US" sz="2000" dirty="0" smtClean="0">
                <a:latin typeface="Tahoma" pitchFamily="34" charset="0"/>
              </a:rPr>
              <a:t>;  </a:t>
            </a:r>
            <a:r>
              <a:rPr lang="en-US" sz="2000" dirty="0" err="1" smtClean="0">
                <a:latin typeface="Tahoma" pitchFamily="34" charset="0"/>
              </a:rPr>
              <a:t>largura</a:t>
            </a:r>
            <a:r>
              <a:rPr lang="en-US" sz="2000" dirty="0" smtClean="0">
                <a:latin typeface="Tahoma" pitchFamily="34" charset="0"/>
              </a:rPr>
              <a:t> de 55 m </a:t>
            </a:r>
            <a:r>
              <a:rPr lang="en-US" sz="2000" dirty="0" err="1" smtClean="0">
                <a:latin typeface="Tahoma" pitchFamily="34" charset="0"/>
              </a:rPr>
              <a:t>na</a:t>
            </a:r>
            <a:r>
              <a:rPr lang="en-US" sz="2000" dirty="0" smtClean="0">
                <a:latin typeface="Tahoma" pitchFamily="34" charset="0"/>
              </a:rPr>
              <a:t> base</a:t>
            </a:r>
            <a:endParaRPr lang="en-US" sz="2000" dirty="0">
              <a:latin typeface="Tahoma" pitchFamily="34" charset="0"/>
            </a:endParaRPr>
          </a:p>
          <a:p>
            <a:pPr>
              <a:spcBef>
                <a:spcPts val="300"/>
              </a:spcBef>
              <a:buFontTx/>
              <a:buChar char="•"/>
            </a:pPr>
            <a:r>
              <a:rPr lang="en-US" sz="2000" dirty="0">
                <a:latin typeface="Tahoma" pitchFamily="34" charset="0"/>
              </a:rPr>
              <a:t> 8 </a:t>
            </a:r>
            <a:r>
              <a:rPr lang="en-US" sz="2000" dirty="0" err="1" smtClean="0">
                <a:latin typeface="Tahoma" pitchFamily="34" charset="0"/>
              </a:rPr>
              <a:t>comportas</a:t>
            </a:r>
            <a:r>
              <a:rPr lang="en-US" sz="2000" dirty="0" smtClean="0">
                <a:latin typeface="Tahoma" pitchFamily="34" charset="0"/>
              </a:rPr>
              <a:t> de </a:t>
            </a:r>
            <a:r>
              <a:rPr lang="en-US" sz="2000" dirty="0" err="1" smtClean="0">
                <a:latin typeface="Tahoma" pitchFamily="34" charset="0"/>
              </a:rPr>
              <a:t>vertedouros</a:t>
            </a:r>
            <a:r>
              <a:rPr lang="en-US" sz="2000" dirty="0" smtClean="0">
                <a:latin typeface="Tahoma" pitchFamily="34" charset="0"/>
              </a:rPr>
              <a:t> </a:t>
            </a:r>
            <a:r>
              <a:rPr lang="en-US" sz="2000" dirty="0" err="1" smtClean="0">
                <a:latin typeface="Tahoma" pitchFamily="34" charset="0"/>
              </a:rPr>
              <a:t>radiais</a:t>
            </a:r>
            <a:r>
              <a:rPr lang="en-US" sz="2000" dirty="0" smtClean="0">
                <a:latin typeface="Tahoma" pitchFamily="34" charset="0"/>
              </a:rPr>
              <a:t>; 15 m de </a:t>
            </a:r>
            <a:r>
              <a:rPr lang="en-US" sz="2000" dirty="0" err="1" smtClean="0">
                <a:latin typeface="Tahoma" pitchFamily="34" charset="0"/>
              </a:rPr>
              <a:t>largura</a:t>
            </a:r>
            <a:r>
              <a:rPr lang="en-US" sz="2000" dirty="0" smtClean="0">
                <a:latin typeface="Tahoma" pitchFamily="34" charset="0"/>
              </a:rPr>
              <a:t> x 14 m de </a:t>
            </a:r>
            <a:r>
              <a:rPr lang="en-US" sz="2000" dirty="0" err="1" smtClean="0">
                <a:latin typeface="Tahoma" pitchFamily="34" charset="0"/>
              </a:rPr>
              <a:t>altura</a:t>
            </a:r>
            <a:endParaRPr lang="en-US" sz="2000" dirty="0">
              <a:latin typeface="Tahoma" pitchFamily="34" charset="0"/>
            </a:endParaRPr>
          </a:p>
          <a:p>
            <a:pPr>
              <a:spcBef>
                <a:spcPts val="300"/>
              </a:spcBef>
              <a:buFontTx/>
              <a:buChar char="•"/>
            </a:pPr>
            <a:r>
              <a:rPr lang="en-US" sz="2000" dirty="0">
                <a:latin typeface="Tahoma" pitchFamily="34" charset="0"/>
              </a:rPr>
              <a:t> </a:t>
            </a:r>
            <a:r>
              <a:rPr lang="en-US" sz="2000" dirty="0" err="1" smtClean="0">
                <a:latin typeface="Tahoma" pitchFamily="34" charset="0"/>
              </a:rPr>
              <a:t>ponte</a:t>
            </a:r>
            <a:r>
              <a:rPr lang="en-US" sz="2000" dirty="0" smtClean="0">
                <a:latin typeface="Tahoma" pitchFamily="34" charset="0"/>
              </a:rPr>
              <a:t> de </a:t>
            </a:r>
            <a:r>
              <a:rPr lang="en-US" sz="2000" dirty="0" err="1" smtClean="0">
                <a:latin typeface="Tahoma" pitchFamily="34" charset="0"/>
              </a:rPr>
              <a:t>rodovia</a:t>
            </a:r>
            <a:r>
              <a:rPr lang="en-US" sz="2000" dirty="0" smtClean="0">
                <a:latin typeface="Tahoma" pitchFamily="34" charset="0"/>
              </a:rPr>
              <a:t> com 2 </a:t>
            </a:r>
            <a:r>
              <a:rPr lang="en-US" sz="2000" dirty="0" err="1" smtClean="0">
                <a:latin typeface="Tahoma" pitchFamily="34" charset="0"/>
              </a:rPr>
              <a:t>faixas</a:t>
            </a:r>
            <a:r>
              <a:rPr lang="en-US" sz="2000" dirty="0" smtClean="0">
                <a:latin typeface="Tahoma" pitchFamily="34" charset="0"/>
              </a:rPr>
              <a:t> </a:t>
            </a:r>
            <a:r>
              <a:rPr lang="en-US" sz="2000" dirty="0" err="1" smtClean="0">
                <a:latin typeface="Tahoma" pitchFamily="34" charset="0"/>
              </a:rPr>
              <a:t>atravessa</a:t>
            </a:r>
            <a:r>
              <a:rPr lang="en-US" sz="2000" dirty="0" smtClean="0">
                <a:latin typeface="Tahoma" pitchFamily="34" charset="0"/>
              </a:rPr>
              <a:t> a </a:t>
            </a:r>
            <a:r>
              <a:rPr lang="en-US" sz="2000" dirty="0" err="1" smtClean="0">
                <a:latin typeface="Tahoma" pitchFamily="34" charset="0"/>
              </a:rPr>
              <a:t>barragem</a:t>
            </a:r>
            <a:r>
              <a:rPr lang="en-US" sz="2000" dirty="0" smtClean="0">
                <a:latin typeface="Tahoma" pitchFamily="34" charset="0"/>
              </a:rPr>
              <a:t>, com </a:t>
            </a:r>
            <a:r>
              <a:rPr lang="en-US" sz="2000" dirty="0" err="1" smtClean="0">
                <a:latin typeface="Tahoma" pitchFamily="34" charset="0"/>
              </a:rPr>
              <a:t>suporte</a:t>
            </a:r>
            <a:r>
              <a:rPr lang="en-US" sz="2000" dirty="0" smtClean="0">
                <a:latin typeface="Tahoma" pitchFamily="34" charset="0"/>
              </a:rPr>
              <a:t> simples no </a:t>
            </a:r>
            <a:r>
              <a:rPr lang="en-US" sz="2000" dirty="0" err="1" smtClean="0">
                <a:latin typeface="Tahoma" pitchFamily="34" charset="0"/>
              </a:rPr>
              <a:t>vertedouro</a:t>
            </a:r>
            <a:r>
              <a:rPr lang="en-US" sz="2000" dirty="0" smtClean="0">
                <a:latin typeface="Tahoma" pitchFamily="34" charset="0"/>
              </a:rPr>
              <a:t> </a:t>
            </a:r>
          </a:p>
          <a:p>
            <a:pPr>
              <a:spcBef>
                <a:spcPts val="300"/>
              </a:spcBef>
              <a:buFontTx/>
              <a:buChar char="•"/>
            </a:pPr>
            <a:r>
              <a:rPr lang="en-US" sz="2000" dirty="0" err="1" smtClean="0">
                <a:latin typeface="Tahoma" pitchFamily="34" charset="0"/>
              </a:rPr>
              <a:t>Concreto</a:t>
            </a:r>
            <a:r>
              <a:rPr lang="en-US" sz="2000" dirty="0" smtClean="0">
                <a:latin typeface="Tahoma" pitchFamily="34" charset="0"/>
              </a:rPr>
              <a:t> </a:t>
            </a:r>
            <a:r>
              <a:rPr lang="en-US" sz="2000" dirty="0" err="1" smtClean="0">
                <a:latin typeface="Tahoma" pitchFamily="34" charset="0"/>
              </a:rPr>
              <a:t>produzido</a:t>
            </a:r>
            <a:r>
              <a:rPr lang="en-US" sz="2000" dirty="0" smtClean="0">
                <a:latin typeface="Tahoma" pitchFamily="34" charset="0"/>
              </a:rPr>
              <a:t> in loco; </a:t>
            </a:r>
            <a:r>
              <a:rPr lang="en-US" sz="2000" dirty="0" err="1" smtClean="0">
                <a:latin typeface="Tahoma" pitchFamily="34" charset="0"/>
              </a:rPr>
              <a:t>agregado</a:t>
            </a:r>
            <a:r>
              <a:rPr lang="en-US" sz="2000" dirty="0" smtClean="0">
                <a:latin typeface="Tahoma" pitchFamily="34" charset="0"/>
              </a:rPr>
              <a:t> </a:t>
            </a:r>
            <a:r>
              <a:rPr lang="en-US" sz="2000" dirty="0" err="1" smtClean="0">
                <a:latin typeface="Tahoma" pitchFamily="34" charset="0"/>
              </a:rPr>
              <a:t>produzido</a:t>
            </a:r>
            <a:r>
              <a:rPr lang="en-US" sz="2000" dirty="0" smtClean="0">
                <a:latin typeface="Tahoma" pitchFamily="34" charset="0"/>
              </a:rPr>
              <a:t> </a:t>
            </a:r>
            <a:r>
              <a:rPr lang="en-US" sz="2000" dirty="0" err="1" smtClean="0">
                <a:latin typeface="Tahoma" pitchFamily="34" charset="0"/>
              </a:rPr>
              <a:t>em</a:t>
            </a:r>
            <a:r>
              <a:rPr lang="en-US" sz="2000" dirty="0" smtClean="0">
                <a:latin typeface="Tahoma" pitchFamily="34" charset="0"/>
              </a:rPr>
              <a:t> </a:t>
            </a:r>
            <a:r>
              <a:rPr lang="en-US" sz="2000" dirty="0" err="1" smtClean="0">
                <a:latin typeface="Tahoma" pitchFamily="34" charset="0"/>
              </a:rPr>
              <a:t>pedreira</a:t>
            </a:r>
            <a:r>
              <a:rPr lang="en-US" sz="2000" dirty="0" smtClean="0">
                <a:latin typeface="Tahoma" pitchFamily="34" charset="0"/>
              </a:rPr>
              <a:t> in loco (</a:t>
            </a:r>
            <a:r>
              <a:rPr lang="en-US" sz="2000" dirty="0" err="1" smtClean="0">
                <a:latin typeface="Tahoma" pitchFamily="34" charset="0"/>
              </a:rPr>
              <a:t>processo</a:t>
            </a:r>
            <a:r>
              <a:rPr lang="en-US" sz="2000" dirty="0" smtClean="0">
                <a:latin typeface="Tahoma" pitchFamily="34" charset="0"/>
              </a:rPr>
              <a:t> de </a:t>
            </a:r>
            <a:r>
              <a:rPr lang="en-US" sz="2000" dirty="0" err="1" smtClean="0">
                <a:latin typeface="Tahoma" pitchFamily="34" charset="0"/>
              </a:rPr>
              <a:t>avaliação</a:t>
            </a:r>
            <a:r>
              <a:rPr lang="en-US" sz="2000" dirty="0" smtClean="0">
                <a:latin typeface="Tahoma" pitchFamily="34" charset="0"/>
              </a:rPr>
              <a:t> </a:t>
            </a:r>
            <a:r>
              <a:rPr lang="en-US" sz="2000" dirty="0" err="1" smtClean="0">
                <a:latin typeface="Tahoma" pitchFamily="34" charset="0"/>
              </a:rPr>
              <a:t>desconhecido</a:t>
            </a:r>
            <a:r>
              <a:rPr lang="en-US" sz="2000" dirty="0" smtClean="0">
                <a:latin typeface="Tahoma" pitchFamily="34" charset="0"/>
              </a:rPr>
              <a:t>)</a:t>
            </a:r>
            <a:r>
              <a:rPr lang="en-US" sz="2000" dirty="0">
                <a:latin typeface="Tahoma" pitchFamily="34" charset="0"/>
              </a:rPr>
              <a:t>; </a:t>
            </a:r>
            <a:r>
              <a:rPr lang="en-US" sz="2000" dirty="0" err="1" smtClean="0">
                <a:latin typeface="Tahoma" pitchFamily="34" charset="0"/>
              </a:rPr>
              <a:t>calor</a:t>
            </a:r>
            <a:r>
              <a:rPr lang="en-US" sz="2000" dirty="0" smtClean="0">
                <a:latin typeface="Tahoma" pitchFamily="34" charset="0"/>
              </a:rPr>
              <a:t> </a:t>
            </a:r>
            <a:r>
              <a:rPr lang="en-US" sz="2000" dirty="0" err="1" smtClean="0">
                <a:latin typeface="Tahoma" pitchFamily="34" charset="0"/>
              </a:rPr>
              <a:t>moderado</a:t>
            </a:r>
            <a:r>
              <a:rPr lang="en-US" sz="2000" dirty="0" smtClean="0">
                <a:latin typeface="Tahoma" pitchFamily="34" charset="0"/>
              </a:rPr>
              <a:t> da </a:t>
            </a:r>
            <a:r>
              <a:rPr lang="en-US" sz="2000" dirty="0" err="1" smtClean="0">
                <a:latin typeface="Tahoma" pitchFamily="34" charset="0"/>
              </a:rPr>
              <a:t>hidratação</a:t>
            </a:r>
            <a:r>
              <a:rPr lang="en-US" sz="2000" dirty="0" smtClean="0">
                <a:latin typeface="Tahoma" pitchFamily="34" charset="0"/>
              </a:rPr>
              <a:t> do </a:t>
            </a:r>
            <a:r>
              <a:rPr lang="en-US" sz="2000" dirty="0" err="1" smtClean="0">
                <a:latin typeface="Tahoma" pitchFamily="34" charset="0"/>
              </a:rPr>
              <a:t>cimento</a:t>
            </a:r>
            <a:r>
              <a:rPr lang="en-US" sz="2000" dirty="0" smtClean="0">
                <a:latin typeface="Tahoma" pitchFamily="34" charset="0"/>
              </a:rPr>
              <a:t> </a:t>
            </a:r>
            <a:r>
              <a:rPr lang="en-US" sz="2000" dirty="0" err="1" smtClean="0">
                <a:latin typeface="Tahoma" pitchFamily="34" charset="0"/>
              </a:rPr>
              <a:t>sem</a:t>
            </a:r>
            <a:r>
              <a:rPr lang="en-US" sz="2000" dirty="0" smtClean="0">
                <a:latin typeface="Tahoma" pitchFamily="34" charset="0"/>
              </a:rPr>
              <a:t> </a:t>
            </a:r>
            <a:r>
              <a:rPr lang="en-US" sz="2000" dirty="0" err="1" smtClean="0">
                <a:latin typeface="Tahoma" pitchFamily="34" charset="0"/>
              </a:rPr>
              <a:t>limitação</a:t>
            </a:r>
            <a:r>
              <a:rPr lang="en-US" sz="2000" dirty="0" smtClean="0">
                <a:latin typeface="Tahoma" pitchFamily="34" charset="0"/>
              </a:rPr>
              <a:t> de </a:t>
            </a:r>
            <a:r>
              <a:rPr lang="en-US" sz="2000" dirty="0" err="1" smtClean="0">
                <a:latin typeface="Tahoma" pitchFamily="34" charset="0"/>
              </a:rPr>
              <a:t>teor</a:t>
            </a:r>
            <a:r>
              <a:rPr lang="en-US" sz="2000" dirty="0" smtClean="0">
                <a:latin typeface="Tahoma" pitchFamily="34" charset="0"/>
              </a:rPr>
              <a:t> de </a:t>
            </a:r>
            <a:r>
              <a:rPr lang="en-US" sz="2000" dirty="0" err="1" smtClean="0">
                <a:latin typeface="Tahoma" pitchFamily="34" charset="0"/>
              </a:rPr>
              <a:t>álcali</a:t>
            </a:r>
            <a:r>
              <a:rPr lang="en-US" sz="2000" dirty="0" smtClean="0">
                <a:latin typeface="Tahoma" pitchFamily="34" charset="0"/>
              </a:rPr>
              <a:t>; </a:t>
            </a:r>
            <a:r>
              <a:rPr lang="en-US" sz="2000" dirty="0" err="1" smtClean="0">
                <a:latin typeface="Tahoma" pitchFamily="34" charset="0"/>
              </a:rPr>
              <a:t>somente</a:t>
            </a:r>
            <a:r>
              <a:rPr lang="en-US" sz="2000" dirty="0" smtClean="0">
                <a:latin typeface="Tahoma" pitchFamily="34" charset="0"/>
              </a:rPr>
              <a:t> </a:t>
            </a:r>
            <a:r>
              <a:rPr lang="en-US" sz="2000" dirty="0" err="1" smtClean="0">
                <a:latin typeface="Tahoma" pitchFamily="34" charset="0"/>
              </a:rPr>
              <a:t>último</a:t>
            </a:r>
            <a:r>
              <a:rPr lang="en-US" sz="2000" dirty="0" smtClean="0">
                <a:latin typeface="Tahoma" pitchFamily="34" charset="0"/>
              </a:rPr>
              <a:t> 1</a:t>
            </a:r>
            <a:r>
              <a:rPr lang="en-US" sz="2000" dirty="0">
                <a:latin typeface="Tahoma" pitchFamily="34" charset="0"/>
              </a:rPr>
              <a:t>/</a:t>
            </a:r>
            <a:r>
              <a:rPr lang="en-US" sz="2000" dirty="0" smtClean="0">
                <a:latin typeface="Tahoma" pitchFamily="34" charset="0"/>
              </a:rPr>
              <a:t>3 </a:t>
            </a:r>
            <a:r>
              <a:rPr lang="en-US" sz="2000" dirty="0" err="1" smtClean="0">
                <a:latin typeface="Tahoma" pitchFamily="34" charset="0"/>
              </a:rPr>
              <a:t>misturado</a:t>
            </a:r>
            <a:r>
              <a:rPr lang="en-US" sz="2000" dirty="0" smtClean="0">
                <a:latin typeface="Tahoma" pitchFamily="34" charset="0"/>
              </a:rPr>
              <a:t> com </a:t>
            </a:r>
            <a:r>
              <a:rPr lang="en-US" sz="2000" dirty="0" err="1" smtClean="0">
                <a:latin typeface="Tahoma" pitchFamily="34" charset="0"/>
              </a:rPr>
              <a:t>ar</a:t>
            </a:r>
            <a:endParaRPr lang="en-US" sz="2000" dirty="0">
              <a:latin typeface="Tahom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54784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54784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54784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4784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54784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54784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45"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a:xfrm>
            <a:off x="0" y="152400"/>
            <a:ext cx="9144000" cy="609600"/>
          </a:xfrm>
        </p:spPr>
        <p:txBody>
          <a:bodyPr/>
          <a:lstStyle/>
          <a:p>
            <a:pPr eaLnBrk="1" hangingPunct="1"/>
            <a:r>
              <a:rPr lang="en-US" sz="3200" b="0" dirty="0" smtClean="0"/>
              <a:t>CENTER HILL – HISTÓRICO DE OPERAÇÃO</a:t>
            </a:r>
          </a:p>
        </p:txBody>
      </p:sp>
      <p:pic>
        <p:nvPicPr>
          <p:cNvPr id="44035" name="Picture 3" descr="DS2VIEW"/>
          <p:cNvPicPr>
            <a:picLocks noChangeAspect="1" noChangeArrowheads="1"/>
          </p:cNvPicPr>
          <p:nvPr/>
        </p:nvPicPr>
        <p:blipFill>
          <a:blip r:embed="rId2" cstate="print"/>
          <a:srcRect/>
          <a:stretch>
            <a:fillRect/>
          </a:stretch>
        </p:blipFill>
        <p:spPr bwMode="auto">
          <a:xfrm>
            <a:off x="174978" y="784226"/>
            <a:ext cx="8678333" cy="1743075"/>
          </a:xfrm>
          <a:prstGeom prst="rect">
            <a:avLst/>
          </a:prstGeom>
          <a:noFill/>
          <a:ln w="9525">
            <a:noFill/>
            <a:miter lim="800000"/>
            <a:headEnd/>
            <a:tailEnd/>
          </a:ln>
        </p:spPr>
      </p:pic>
      <p:sp>
        <p:nvSpPr>
          <p:cNvPr id="44036" name="Text Box 4"/>
          <p:cNvSpPr txBox="1">
            <a:spLocks noChangeArrowheads="1"/>
          </p:cNvSpPr>
          <p:nvPr/>
        </p:nvSpPr>
        <p:spPr bwMode="auto">
          <a:xfrm>
            <a:off x="5851878" y="2638426"/>
            <a:ext cx="1174044" cy="244475"/>
          </a:xfrm>
          <a:prstGeom prst="rect">
            <a:avLst/>
          </a:prstGeom>
          <a:noFill/>
          <a:ln w="9525">
            <a:noFill/>
            <a:miter lim="800000"/>
            <a:headEnd/>
            <a:tailEnd/>
          </a:ln>
        </p:spPr>
        <p:txBody>
          <a:bodyPr>
            <a:spAutoFit/>
          </a:bodyPr>
          <a:lstStyle/>
          <a:p>
            <a:endParaRPr lang="en-US" sz="1000" b="1">
              <a:solidFill>
                <a:schemeClr val="tx1"/>
              </a:solidFill>
              <a:latin typeface="Tahoma" pitchFamily="34" charset="0"/>
            </a:endParaRPr>
          </a:p>
        </p:txBody>
      </p:sp>
      <p:sp>
        <p:nvSpPr>
          <p:cNvPr id="44037" name="Text Box 5"/>
          <p:cNvSpPr txBox="1">
            <a:spLocks noChangeArrowheads="1"/>
          </p:cNvSpPr>
          <p:nvPr/>
        </p:nvSpPr>
        <p:spPr bwMode="auto">
          <a:xfrm>
            <a:off x="0" y="2438400"/>
            <a:ext cx="9144000" cy="3939540"/>
          </a:xfrm>
          <a:prstGeom prst="rect">
            <a:avLst/>
          </a:prstGeom>
          <a:noFill/>
          <a:ln w="9525">
            <a:noFill/>
            <a:miter lim="800000"/>
            <a:headEnd/>
            <a:tailEnd/>
          </a:ln>
        </p:spPr>
        <p:txBody>
          <a:bodyPr wrap="square">
            <a:spAutoFit/>
          </a:bodyPr>
          <a:lstStyle/>
          <a:p>
            <a:pPr>
              <a:spcBef>
                <a:spcPct val="50000"/>
              </a:spcBef>
              <a:buFontTx/>
              <a:buChar char="•"/>
            </a:pPr>
            <a:r>
              <a:rPr lang="en-US" sz="2000" dirty="0">
                <a:latin typeface="Tahoma" pitchFamily="34" charset="0"/>
              </a:rPr>
              <a:t> 1948 – </a:t>
            </a:r>
            <a:r>
              <a:rPr lang="en-US" sz="2000" dirty="0" err="1" smtClean="0">
                <a:latin typeface="Tahoma" pitchFamily="34" charset="0"/>
              </a:rPr>
              <a:t>início</a:t>
            </a:r>
            <a:r>
              <a:rPr lang="en-US" sz="2000" dirty="0" smtClean="0">
                <a:latin typeface="Tahoma" pitchFamily="34" charset="0"/>
              </a:rPr>
              <a:t> </a:t>
            </a:r>
            <a:r>
              <a:rPr lang="en-US" sz="2000" dirty="0" err="1" smtClean="0">
                <a:latin typeface="Tahoma" pitchFamily="34" charset="0"/>
              </a:rPr>
              <a:t>anos</a:t>
            </a:r>
            <a:r>
              <a:rPr lang="en-US" sz="2000" dirty="0" smtClean="0">
                <a:latin typeface="Tahoma" pitchFamily="34" charset="0"/>
              </a:rPr>
              <a:t> 70:  </a:t>
            </a:r>
            <a:r>
              <a:rPr lang="en-US" sz="2000" dirty="0" err="1" smtClean="0">
                <a:latin typeface="Tahoma" pitchFamily="34" charset="0"/>
              </a:rPr>
              <a:t>Sem</a:t>
            </a:r>
            <a:r>
              <a:rPr lang="en-US" sz="2000" dirty="0" smtClean="0">
                <a:latin typeface="Tahoma" pitchFamily="34" charset="0"/>
              </a:rPr>
              <a:t> </a:t>
            </a:r>
            <a:r>
              <a:rPr lang="en-US" sz="2000" dirty="0" err="1" smtClean="0">
                <a:latin typeface="Tahoma" pitchFamily="34" charset="0"/>
              </a:rPr>
              <a:t>problemas</a:t>
            </a:r>
            <a:r>
              <a:rPr lang="en-US" sz="2000" dirty="0" smtClean="0">
                <a:latin typeface="Tahoma" pitchFamily="34" charset="0"/>
              </a:rPr>
              <a:t>; </a:t>
            </a:r>
            <a:r>
              <a:rPr lang="en-US" sz="2000" dirty="0">
                <a:latin typeface="Tahoma" pitchFamily="34" charset="0"/>
              </a:rPr>
              <a:t>1970 – </a:t>
            </a:r>
            <a:r>
              <a:rPr lang="en-US" sz="2000" dirty="0" err="1" smtClean="0">
                <a:latin typeface="Tahoma" pitchFamily="34" charset="0"/>
              </a:rPr>
              <a:t>marcos</a:t>
            </a:r>
            <a:r>
              <a:rPr lang="en-US" sz="2000" dirty="0" smtClean="0">
                <a:latin typeface="Tahoma" pitchFamily="34" charset="0"/>
              </a:rPr>
              <a:t> de </a:t>
            </a:r>
            <a:r>
              <a:rPr lang="en-US" sz="2000" dirty="0" err="1" smtClean="0">
                <a:latin typeface="Tahoma" pitchFamily="34" charset="0"/>
              </a:rPr>
              <a:t>levantamento</a:t>
            </a:r>
            <a:r>
              <a:rPr lang="en-US" sz="2000" dirty="0" smtClean="0">
                <a:latin typeface="Tahoma" pitchFamily="34" charset="0"/>
              </a:rPr>
              <a:t> </a:t>
            </a:r>
            <a:r>
              <a:rPr lang="en-US" sz="2000" dirty="0" err="1" smtClean="0">
                <a:latin typeface="Tahoma" pitchFamily="34" charset="0"/>
              </a:rPr>
              <a:t>planoaltimétrico</a:t>
            </a:r>
            <a:r>
              <a:rPr lang="en-US" sz="2000" dirty="0" smtClean="0">
                <a:latin typeface="Tahoma" pitchFamily="34" charset="0"/>
              </a:rPr>
              <a:t> </a:t>
            </a:r>
            <a:endParaRPr lang="en-US" sz="2000" dirty="0">
              <a:latin typeface="Tahoma" pitchFamily="34" charset="0"/>
            </a:endParaRPr>
          </a:p>
          <a:p>
            <a:pPr>
              <a:spcBef>
                <a:spcPct val="50000"/>
              </a:spcBef>
              <a:buFontTx/>
              <a:buChar char="•"/>
            </a:pPr>
            <a:r>
              <a:rPr lang="en-US" sz="2000" dirty="0">
                <a:latin typeface="Tahoma" pitchFamily="34" charset="0"/>
              </a:rPr>
              <a:t> 1974 – </a:t>
            </a:r>
            <a:r>
              <a:rPr lang="en-US" sz="2000" dirty="0" err="1" smtClean="0">
                <a:latin typeface="Tahoma" pitchFamily="34" charset="0"/>
              </a:rPr>
              <a:t>fechamento</a:t>
            </a:r>
            <a:r>
              <a:rPr lang="en-US" sz="2000" dirty="0" smtClean="0">
                <a:latin typeface="Tahoma" pitchFamily="34" charset="0"/>
              </a:rPr>
              <a:t> de juntas da </a:t>
            </a:r>
            <a:r>
              <a:rPr lang="en-US" sz="2000" dirty="0" err="1" smtClean="0">
                <a:latin typeface="Tahoma" pitchFamily="34" charset="0"/>
              </a:rPr>
              <a:t>ponte</a:t>
            </a:r>
            <a:r>
              <a:rPr lang="en-US" sz="2000" dirty="0" smtClean="0">
                <a:latin typeface="Tahoma" pitchFamily="34" charset="0"/>
              </a:rPr>
              <a:t>, </a:t>
            </a:r>
            <a:r>
              <a:rPr lang="en-US" sz="2000" dirty="0" err="1" smtClean="0">
                <a:latin typeface="Tahoma" pitchFamily="34" charset="0"/>
              </a:rPr>
              <a:t>sinais</a:t>
            </a:r>
            <a:r>
              <a:rPr lang="en-US" sz="2000" dirty="0" smtClean="0">
                <a:latin typeface="Tahoma" pitchFamily="34" charset="0"/>
              </a:rPr>
              <a:t> de </a:t>
            </a:r>
            <a:r>
              <a:rPr lang="en-US" sz="2000" dirty="0" err="1" smtClean="0">
                <a:latin typeface="Tahoma" pitchFamily="34" charset="0"/>
              </a:rPr>
              <a:t>vazamento</a:t>
            </a:r>
            <a:r>
              <a:rPr lang="en-US" sz="2000" dirty="0" smtClean="0">
                <a:latin typeface="Tahoma" pitchFamily="34" charset="0"/>
              </a:rPr>
              <a:t> </a:t>
            </a:r>
            <a:r>
              <a:rPr lang="en-US" sz="2000" dirty="0" err="1" smtClean="0">
                <a:latin typeface="Tahoma" pitchFamily="34" charset="0"/>
              </a:rPr>
              <a:t>nas</a:t>
            </a:r>
            <a:r>
              <a:rPr lang="en-US" sz="2000" dirty="0" smtClean="0">
                <a:latin typeface="Tahoma" pitchFamily="34" charset="0"/>
              </a:rPr>
              <a:t> juntas de </a:t>
            </a:r>
            <a:r>
              <a:rPr lang="en-US" sz="2000" dirty="0" err="1" smtClean="0">
                <a:latin typeface="Tahoma" pitchFamily="34" charset="0"/>
              </a:rPr>
              <a:t>levantamento</a:t>
            </a:r>
            <a:r>
              <a:rPr lang="en-US" sz="2000" dirty="0" smtClean="0">
                <a:latin typeface="Tahoma" pitchFamily="34" charset="0"/>
              </a:rPr>
              <a:t>, </a:t>
            </a:r>
            <a:r>
              <a:rPr lang="en-US" sz="2000" i="1" dirty="0" smtClean="0">
                <a:latin typeface="Tahoma" pitchFamily="34" charset="0"/>
              </a:rPr>
              <a:t>rockers</a:t>
            </a:r>
            <a:r>
              <a:rPr lang="en-US" sz="2000" dirty="0" smtClean="0">
                <a:latin typeface="Tahoma" pitchFamily="34" charset="0"/>
              </a:rPr>
              <a:t> com </a:t>
            </a:r>
            <a:r>
              <a:rPr lang="en-US" sz="2000" dirty="0" err="1" smtClean="0">
                <a:latin typeface="Tahoma" pitchFamily="34" charset="0"/>
              </a:rPr>
              <a:t>inclinação</a:t>
            </a:r>
            <a:endParaRPr lang="en-US" sz="2000" dirty="0">
              <a:latin typeface="Tahoma" pitchFamily="34" charset="0"/>
            </a:endParaRPr>
          </a:p>
          <a:p>
            <a:pPr>
              <a:spcBef>
                <a:spcPct val="50000"/>
              </a:spcBef>
              <a:buFontTx/>
              <a:buChar char="•"/>
            </a:pPr>
            <a:r>
              <a:rPr lang="en-US" sz="2000" dirty="0">
                <a:latin typeface="Tahoma" pitchFamily="34" charset="0"/>
              </a:rPr>
              <a:t> 1980 – </a:t>
            </a:r>
            <a:r>
              <a:rPr lang="en-US" sz="2000" dirty="0" err="1" smtClean="0">
                <a:latin typeface="Tahoma" pitchFamily="34" charset="0"/>
              </a:rPr>
              <a:t>Comporta</a:t>
            </a:r>
            <a:r>
              <a:rPr lang="en-US" sz="2000" dirty="0" smtClean="0">
                <a:latin typeface="Tahoma" pitchFamily="34" charset="0"/>
              </a:rPr>
              <a:t> 1 </a:t>
            </a:r>
            <a:r>
              <a:rPr lang="en-US" sz="2000" dirty="0" err="1" smtClean="0">
                <a:latin typeface="Tahoma" pitchFamily="34" charset="0"/>
              </a:rPr>
              <a:t>emperra</a:t>
            </a:r>
            <a:r>
              <a:rPr lang="en-US" sz="2000" dirty="0" smtClean="0">
                <a:latin typeface="Tahoma" pitchFamily="34" charset="0"/>
              </a:rPr>
              <a:t> </a:t>
            </a:r>
            <a:r>
              <a:rPr lang="en-US" sz="2000" dirty="0" err="1" smtClean="0">
                <a:latin typeface="Tahoma" pitchFamily="34" charset="0"/>
              </a:rPr>
              <a:t>em</a:t>
            </a:r>
            <a:r>
              <a:rPr lang="en-US" sz="2000" dirty="0" smtClean="0">
                <a:latin typeface="Tahoma" pitchFamily="34" charset="0"/>
              </a:rPr>
              <a:t> </a:t>
            </a:r>
            <a:r>
              <a:rPr lang="en-US" sz="2000" dirty="0" err="1" smtClean="0">
                <a:latin typeface="Tahoma" pitchFamily="34" charset="0"/>
              </a:rPr>
              <a:t>posição</a:t>
            </a:r>
            <a:r>
              <a:rPr lang="en-US" sz="2000" dirty="0" smtClean="0">
                <a:latin typeface="Tahoma" pitchFamily="34" charset="0"/>
              </a:rPr>
              <a:t> </a:t>
            </a:r>
            <a:r>
              <a:rPr lang="en-US" sz="2000" dirty="0" err="1" smtClean="0">
                <a:latin typeface="Tahoma" pitchFamily="34" charset="0"/>
              </a:rPr>
              <a:t>totalmente</a:t>
            </a:r>
            <a:r>
              <a:rPr lang="en-US" sz="2000" dirty="0" smtClean="0">
                <a:latin typeface="Tahoma" pitchFamily="34" charset="0"/>
              </a:rPr>
              <a:t> </a:t>
            </a:r>
            <a:r>
              <a:rPr lang="en-US" sz="2000" dirty="0" err="1" smtClean="0">
                <a:latin typeface="Tahoma" pitchFamily="34" charset="0"/>
              </a:rPr>
              <a:t>elevada</a:t>
            </a:r>
            <a:endParaRPr lang="en-US" sz="2000" dirty="0">
              <a:latin typeface="Tahoma" pitchFamily="34" charset="0"/>
            </a:endParaRPr>
          </a:p>
          <a:p>
            <a:pPr>
              <a:spcBef>
                <a:spcPct val="50000"/>
              </a:spcBef>
              <a:buFontTx/>
              <a:buChar char="•"/>
            </a:pPr>
            <a:r>
              <a:rPr lang="en-US" sz="2000" dirty="0">
                <a:latin typeface="Tahoma" pitchFamily="34" charset="0"/>
              </a:rPr>
              <a:t> 1983 </a:t>
            </a:r>
            <a:r>
              <a:rPr lang="en-US" sz="2000" dirty="0" err="1" smtClean="0">
                <a:latin typeface="Tahoma" pitchFamily="34" charset="0"/>
              </a:rPr>
              <a:t>Inspeção</a:t>
            </a:r>
            <a:r>
              <a:rPr lang="en-US" sz="2000" dirty="0" smtClean="0">
                <a:latin typeface="Tahoma" pitchFamily="34" charset="0"/>
              </a:rPr>
              <a:t> – </a:t>
            </a:r>
            <a:r>
              <a:rPr lang="en-US" sz="2000" dirty="0" err="1" smtClean="0">
                <a:latin typeface="Tahoma" pitchFamily="34" charset="0"/>
              </a:rPr>
              <a:t>pilares</a:t>
            </a:r>
            <a:r>
              <a:rPr lang="en-US" sz="2000" dirty="0" smtClean="0">
                <a:latin typeface="Tahoma" pitchFamily="34" charset="0"/>
              </a:rPr>
              <a:t> </a:t>
            </a:r>
            <a:r>
              <a:rPr lang="en-US" sz="2000" dirty="0" err="1" smtClean="0">
                <a:latin typeface="Tahoma" pitchFamily="34" charset="0"/>
              </a:rPr>
              <a:t>finais</a:t>
            </a:r>
            <a:r>
              <a:rPr lang="en-US" sz="2000" dirty="0" smtClean="0">
                <a:latin typeface="Tahoma" pitchFamily="34" charset="0"/>
              </a:rPr>
              <a:t> </a:t>
            </a:r>
            <a:r>
              <a:rPr lang="en-US" sz="2000" dirty="0" err="1" smtClean="0">
                <a:latin typeface="Tahoma" pitchFamily="34" charset="0"/>
              </a:rPr>
              <a:t>inclinados</a:t>
            </a:r>
            <a:r>
              <a:rPr lang="en-US" sz="2000" dirty="0" smtClean="0">
                <a:latin typeface="Tahoma" pitchFamily="34" charset="0"/>
              </a:rPr>
              <a:t> </a:t>
            </a:r>
            <a:r>
              <a:rPr lang="en-US" sz="2000" dirty="0" err="1" smtClean="0">
                <a:latin typeface="Tahoma" pitchFamily="34" charset="0"/>
              </a:rPr>
              <a:t>rumo</a:t>
            </a:r>
            <a:r>
              <a:rPr lang="en-US" sz="2000" dirty="0" smtClean="0">
                <a:latin typeface="Tahoma" pitchFamily="34" charset="0"/>
              </a:rPr>
              <a:t> </a:t>
            </a:r>
            <a:r>
              <a:rPr lang="en-US" sz="2000" dirty="0" err="1" smtClean="0">
                <a:latin typeface="Tahoma" pitchFamily="34" charset="0"/>
              </a:rPr>
              <a:t>ao</a:t>
            </a:r>
            <a:r>
              <a:rPr lang="en-US" sz="2000" dirty="0" smtClean="0">
                <a:latin typeface="Tahoma" pitchFamily="34" charset="0"/>
              </a:rPr>
              <a:t> </a:t>
            </a:r>
            <a:r>
              <a:rPr lang="en-US" sz="2000" dirty="0" err="1" smtClean="0">
                <a:latin typeface="Tahoma" pitchFamily="34" charset="0"/>
              </a:rPr>
              <a:t>vertedouro</a:t>
            </a:r>
            <a:r>
              <a:rPr lang="en-US" sz="2000" dirty="0" smtClean="0">
                <a:latin typeface="Tahoma" pitchFamily="34" charset="0"/>
              </a:rPr>
              <a:t>, </a:t>
            </a:r>
            <a:r>
              <a:rPr lang="en-US" sz="2000" dirty="0" err="1" smtClean="0">
                <a:latin typeface="Tahoma" pitchFamily="34" charset="0"/>
              </a:rPr>
              <a:t>comportas</a:t>
            </a:r>
            <a:r>
              <a:rPr lang="en-US" sz="2000" dirty="0" smtClean="0">
                <a:latin typeface="Tahoma" pitchFamily="34" charset="0"/>
              </a:rPr>
              <a:t> </a:t>
            </a:r>
            <a:r>
              <a:rPr lang="en-US" sz="2000" dirty="0" err="1" smtClean="0">
                <a:latin typeface="Tahoma" pitchFamily="34" charset="0"/>
              </a:rPr>
              <a:t>não</a:t>
            </a:r>
            <a:r>
              <a:rPr lang="en-US" sz="2000" dirty="0" smtClean="0">
                <a:latin typeface="Tahoma" pitchFamily="34" charset="0"/>
              </a:rPr>
              <a:t> </a:t>
            </a:r>
            <a:r>
              <a:rPr lang="en-US" sz="2000" dirty="0" err="1" smtClean="0">
                <a:latin typeface="Tahoma" pitchFamily="34" charset="0"/>
              </a:rPr>
              <a:t>puderam</a:t>
            </a:r>
            <a:r>
              <a:rPr lang="en-US" sz="2000" dirty="0" smtClean="0">
                <a:latin typeface="Tahoma" pitchFamily="34" charset="0"/>
              </a:rPr>
              <a:t> </a:t>
            </a:r>
            <a:r>
              <a:rPr lang="en-US" sz="2000" dirty="0" err="1" smtClean="0">
                <a:latin typeface="Tahoma" pitchFamily="34" charset="0"/>
              </a:rPr>
              <a:t>ser</a:t>
            </a:r>
            <a:r>
              <a:rPr lang="en-US" sz="2000" dirty="0" smtClean="0">
                <a:latin typeface="Tahoma" pitchFamily="34" charset="0"/>
              </a:rPr>
              <a:t> </a:t>
            </a:r>
            <a:r>
              <a:rPr lang="en-US" sz="2000" dirty="0" err="1" smtClean="0">
                <a:latin typeface="Tahoma" pitchFamily="34" charset="0"/>
              </a:rPr>
              <a:t>operadas</a:t>
            </a:r>
            <a:r>
              <a:rPr lang="en-US" sz="2000" dirty="0" smtClean="0">
                <a:latin typeface="Tahoma" pitchFamily="34" charset="0"/>
              </a:rPr>
              <a:t>, juntas da </a:t>
            </a:r>
            <a:r>
              <a:rPr lang="en-US" sz="2000" dirty="0" err="1" smtClean="0">
                <a:latin typeface="Tahoma" pitchFamily="34" charset="0"/>
              </a:rPr>
              <a:t>ponte</a:t>
            </a:r>
            <a:r>
              <a:rPr lang="en-US" sz="2000" dirty="0" smtClean="0">
                <a:latin typeface="Tahoma" pitchFamily="34" charset="0"/>
              </a:rPr>
              <a:t> </a:t>
            </a:r>
            <a:r>
              <a:rPr lang="en-US" sz="2000" dirty="0" err="1" smtClean="0">
                <a:latin typeface="Tahoma" pitchFamily="34" charset="0"/>
              </a:rPr>
              <a:t>nos</a:t>
            </a:r>
            <a:r>
              <a:rPr lang="en-US" sz="2000" dirty="0" smtClean="0">
                <a:latin typeface="Tahoma" pitchFamily="34" charset="0"/>
              </a:rPr>
              <a:t> </a:t>
            </a:r>
            <a:r>
              <a:rPr lang="en-US" sz="2000" dirty="0" err="1" smtClean="0">
                <a:latin typeface="Tahoma" pitchFamily="34" charset="0"/>
              </a:rPr>
              <a:t>últimos</a:t>
            </a:r>
            <a:r>
              <a:rPr lang="en-US" sz="2000" dirty="0" smtClean="0">
                <a:latin typeface="Tahoma" pitchFamily="34" charset="0"/>
              </a:rPr>
              <a:t> </a:t>
            </a:r>
            <a:r>
              <a:rPr lang="en-US" sz="2000" dirty="0" err="1" smtClean="0">
                <a:latin typeface="Tahoma" pitchFamily="34" charset="0"/>
              </a:rPr>
              <a:t>vãos</a:t>
            </a:r>
            <a:r>
              <a:rPr lang="en-US" sz="2000" dirty="0" smtClean="0">
                <a:latin typeface="Tahoma" pitchFamily="34" charset="0"/>
              </a:rPr>
              <a:t> </a:t>
            </a:r>
            <a:r>
              <a:rPr lang="en-US" sz="2000" dirty="0" err="1" smtClean="0">
                <a:latin typeface="Tahoma" pitchFamily="34" charset="0"/>
              </a:rPr>
              <a:t>completamente</a:t>
            </a:r>
            <a:r>
              <a:rPr lang="en-US" sz="2000" dirty="0" smtClean="0">
                <a:latin typeface="Tahoma" pitchFamily="34" charset="0"/>
              </a:rPr>
              <a:t> </a:t>
            </a:r>
            <a:r>
              <a:rPr lang="en-US" sz="2000" dirty="0" err="1" smtClean="0">
                <a:latin typeface="Tahoma" pitchFamily="34" charset="0"/>
              </a:rPr>
              <a:t>fechados</a:t>
            </a:r>
            <a:r>
              <a:rPr lang="en-US" sz="2000" dirty="0" smtClean="0">
                <a:latin typeface="Tahoma" pitchFamily="34" charset="0"/>
              </a:rPr>
              <a:t>. </a:t>
            </a:r>
          </a:p>
          <a:p>
            <a:pPr>
              <a:spcBef>
                <a:spcPct val="50000"/>
              </a:spcBef>
            </a:pPr>
            <a:r>
              <a:rPr lang="en-US" sz="2000" dirty="0" err="1" smtClean="0">
                <a:latin typeface="Tahoma" pitchFamily="34" charset="0"/>
              </a:rPr>
              <a:t>Alguém</a:t>
            </a:r>
            <a:r>
              <a:rPr lang="en-US" sz="2000" dirty="0" smtClean="0">
                <a:latin typeface="Tahoma" pitchFamily="34" charset="0"/>
              </a:rPr>
              <a:t> </a:t>
            </a:r>
            <a:r>
              <a:rPr lang="en-US" sz="2000" dirty="0" err="1" smtClean="0">
                <a:latin typeface="Tahoma" pitchFamily="34" charset="0"/>
              </a:rPr>
              <a:t>sugeriu</a:t>
            </a:r>
            <a:r>
              <a:rPr lang="en-US" sz="2000" dirty="0" smtClean="0">
                <a:latin typeface="Tahoma" pitchFamily="34" charset="0"/>
              </a:rPr>
              <a:t>: “</a:t>
            </a:r>
            <a:r>
              <a:rPr lang="en-US" sz="2000" b="1" dirty="0" err="1" smtClean="0">
                <a:latin typeface="Tahoma" pitchFamily="34" charset="0"/>
              </a:rPr>
              <a:t>Crescimento</a:t>
            </a:r>
            <a:r>
              <a:rPr lang="en-US" sz="2000" b="1" dirty="0" smtClean="0">
                <a:latin typeface="Tahoma" pitchFamily="34" charset="0"/>
              </a:rPr>
              <a:t> do </a:t>
            </a:r>
            <a:r>
              <a:rPr lang="en-US" sz="2000" b="1" dirty="0" err="1" smtClean="0">
                <a:latin typeface="Tahoma" pitchFamily="34" charset="0"/>
              </a:rPr>
              <a:t>Concreto</a:t>
            </a:r>
            <a:r>
              <a:rPr lang="en-US" sz="2000" dirty="0" smtClean="0">
                <a:latin typeface="Tahoma" pitchFamily="34" charset="0"/>
              </a:rPr>
              <a:t>”.</a:t>
            </a:r>
            <a:endParaRPr lang="en-US" sz="2000" dirty="0">
              <a:latin typeface="Tahoma" pitchFamily="34" charset="0"/>
            </a:endParaRPr>
          </a:p>
          <a:p>
            <a:pPr>
              <a:spcBef>
                <a:spcPct val="50000"/>
              </a:spcBef>
              <a:buFontTx/>
              <a:buChar char="•"/>
            </a:pPr>
            <a:r>
              <a:rPr lang="en-US" sz="2000" dirty="0">
                <a:latin typeface="Tahoma" pitchFamily="34" charset="0"/>
              </a:rPr>
              <a:t> 1983 </a:t>
            </a:r>
            <a:r>
              <a:rPr lang="en-US" sz="2000" dirty="0" err="1" smtClean="0">
                <a:latin typeface="Tahoma" pitchFamily="34" charset="0"/>
              </a:rPr>
              <a:t>Inicia</a:t>
            </a:r>
            <a:r>
              <a:rPr lang="en-US" sz="2000" dirty="0" smtClean="0">
                <a:latin typeface="Tahoma" pitchFamily="34" charset="0"/>
              </a:rPr>
              <a:t>-se </a:t>
            </a:r>
            <a:r>
              <a:rPr lang="en-US" sz="2000" dirty="0" err="1" smtClean="0">
                <a:latin typeface="Tahoma" pitchFamily="34" charset="0"/>
              </a:rPr>
              <a:t>investigação</a:t>
            </a:r>
            <a:r>
              <a:rPr lang="en-US" sz="2000" dirty="0" smtClean="0">
                <a:latin typeface="Tahoma" pitchFamily="34" charset="0"/>
              </a:rPr>
              <a:t> de AAR</a:t>
            </a:r>
            <a:endParaRPr lang="en-US" sz="2000" dirty="0">
              <a:latin typeface="Tahoma" pitchFamily="34" charset="0"/>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0" y="76200"/>
            <a:ext cx="9144000" cy="609600"/>
          </a:xfrm>
        </p:spPr>
        <p:txBody>
          <a:bodyPr/>
          <a:lstStyle/>
          <a:p>
            <a:pPr eaLnBrk="1" hangingPunct="1"/>
            <a:r>
              <a:rPr lang="en-US" sz="3400" b="0" dirty="0" smtClean="0"/>
              <a:t>CENTER HILL – </a:t>
            </a:r>
            <a:r>
              <a:rPr lang="en-US" sz="3400" b="0" dirty="0" smtClean="0"/>
              <a:t>INVESTIGAÇÃO DE AAR</a:t>
            </a:r>
            <a:endParaRPr lang="en-US" sz="3400" b="0" dirty="0" smtClean="0"/>
          </a:p>
        </p:txBody>
      </p:sp>
      <p:pic>
        <p:nvPicPr>
          <p:cNvPr id="45059" name="Picture 3" descr="DS2VIEW"/>
          <p:cNvPicPr>
            <a:picLocks noChangeAspect="1" noChangeArrowheads="1"/>
          </p:cNvPicPr>
          <p:nvPr/>
        </p:nvPicPr>
        <p:blipFill>
          <a:blip r:embed="rId2" cstate="print"/>
          <a:srcRect/>
          <a:stretch>
            <a:fillRect/>
          </a:stretch>
        </p:blipFill>
        <p:spPr bwMode="auto">
          <a:xfrm>
            <a:off x="152400" y="609600"/>
            <a:ext cx="8678333" cy="1743075"/>
          </a:xfrm>
          <a:prstGeom prst="rect">
            <a:avLst/>
          </a:prstGeom>
          <a:noFill/>
          <a:ln w="28575">
            <a:solidFill>
              <a:srgbClr val="000000"/>
            </a:solidFill>
            <a:miter lim="800000"/>
            <a:headEnd/>
            <a:tailEnd/>
          </a:ln>
        </p:spPr>
      </p:pic>
      <p:sp>
        <p:nvSpPr>
          <p:cNvPr id="45060" name="Text Box 4"/>
          <p:cNvSpPr txBox="1">
            <a:spLocks noChangeArrowheads="1"/>
          </p:cNvSpPr>
          <p:nvPr/>
        </p:nvSpPr>
        <p:spPr bwMode="auto">
          <a:xfrm>
            <a:off x="5851878" y="2638426"/>
            <a:ext cx="1174044" cy="244475"/>
          </a:xfrm>
          <a:prstGeom prst="rect">
            <a:avLst/>
          </a:prstGeom>
          <a:noFill/>
          <a:ln w="9525">
            <a:noFill/>
            <a:miter lim="800000"/>
            <a:headEnd/>
            <a:tailEnd/>
          </a:ln>
        </p:spPr>
        <p:txBody>
          <a:bodyPr>
            <a:spAutoFit/>
          </a:bodyPr>
          <a:lstStyle/>
          <a:p>
            <a:endParaRPr lang="en-US" sz="1000" b="1">
              <a:solidFill>
                <a:schemeClr val="tx1"/>
              </a:solidFill>
              <a:latin typeface="Tahoma" pitchFamily="34" charset="0"/>
            </a:endParaRPr>
          </a:p>
        </p:txBody>
      </p:sp>
      <p:sp>
        <p:nvSpPr>
          <p:cNvPr id="45061" name="Text Box 5"/>
          <p:cNvSpPr txBox="1">
            <a:spLocks noChangeArrowheads="1"/>
          </p:cNvSpPr>
          <p:nvPr/>
        </p:nvSpPr>
        <p:spPr bwMode="auto">
          <a:xfrm>
            <a:off x="228600" y="2514600"/>
            <a:ext cx="8915400" cy="3670236"/>
          </a:xfrm>
          <a:prstGeom prst="rect">
            <a:avLst/>
          </a:prstGeom>
          <a:noFill/>
          <a:ln w="9525">
            <a:noFill/>
            <a:miter lim="800000"/>
            <a:headEnd/>
            <a:tailEnd/>
          </a:ln>
        </p:spPr>
        <p:txBody>
          <a:bodyPr wrap="square">
            <a:spAutoFit/>
          </a:bodyPr>
          <a:lstStyle/>
          <a:p>
            <a:pPr>
              <a:spcBef>
                <a:spcPts val="300"/>
              </a:spcBef>
              <a:buFontTx/>
              <a:buChar char="•"/>
            </a:pPr>
            <a:r>
              <a:rPr lang="en-US" sz="2000" dirty="0">
                <a:latin typeface="Tahoma" pitchFamily="34" charset="0"/>
              </a:rPr>
              <a:t> 1983 – </a:t>
            </a:r>
            <a:r>
              <a:rPr lang="en-US" sz="2000" dirty="0" err="1" smtClean="0">
                <a:latin typeface="Tahoma" pitchFamily="34" charset="0"/>
              </a:rPr>
              <a:t>Teste</a:t>
            </a:r>
            <a:r>
              <a:rPr lang="en-US" sz="2000" dirty="0" smtClean="0">
                <a:latin typeface="Tahoma" pitchFamily="34" charset="0"/>
              </a:rPr>
              <a:t> de </a:t>
            </a:r>
            <a:r>
              <a:rPr lang="en-US" sz="2000" dirty="0" err="1" smtClean="0">
                <a:latin typeface="Tahoma" pitchFamily="34" charset="0"/>
              </a:rPr>
              <a:t>Núcleos</a:t>
            </a:r>
            <a:r>
              <a:rPr lang="en-US" sz="2000" dirty="0" smtClean="0">
                <a:latin typeface="Tahoma" pitchFamily="34" charset="0"/>
              </a:rPr>
              <a:t> de </a:t>
            </a:r>
            <a:r>
              <a:rPr lang="en-US" sz="2000" dirty="0" err="1" smtClean="0">
                <a:latin typeface="Tahoma" pitchFamily="34" charset="0"/>
              </a:rPr>
              <a:t>Concreto</a:t>
            </a:r>
            <a:r>
              <a:rPr lang="en-US" sz="2000" dirty="0" smtClean="0">
                <a:latin typeface="Tahoma" pitchFamily="34" charset="0"/>
              </a:rPr>
              <a:t> (</a:t>
            </a:r>
            <a:r>
              <a:rPr lang="en-US" sz="2000" dirty="0">
                <a:latin typeface="Tahoma" pitchFamily="34" charset="0"/>
              </a:rPr>
              <a:t>ASTM C586); </a:t>
            </a:r>
            <a:r>
              <a:rPr lang="en-US" sz="2000" dirty="0" err="1" smtClean="0">
                <a:latin typeface="Tahoma" pitchFamily="34" charset="0"/>
              </a:rPr>
              <a:t>Inconclusivo</a:t>
            </a:r>
            <a:r>
              <a:rPr lang="en-US" sz="2000" dirty="0" smtClean="0">
                <a:latin typeface="Tahoma" pitchFamily="34" charset="0"/>
              </a:rPr>
              <a:t>.</a:t>
            </a:r>
            <a:endParaRPr lang="en-US" sz="2000" dirty="0">
              <a:latin typeface="Tahoma" pitchFamily="34" charset="0"/>
            </a:endParaRPr>
          </a:p>
          <a:p>
            <a:pPr>
              <a:spcBef>
                <a:spcPts val="300"/>
              </a:spcBef>
              <a:buFontTx/>
              <a:buChar char="•"/>
            </a:pPr>
            <a:r>
              <a:rPr lang="en-US" sz="2000" dirty="0">
                <a:latin typeface="Tahoma" pitchFamily="34" charset="0"/>
              </a:rPr>
              <a:t> 1984 – </a:t>
            </a:r>
            <a:r>
              <a:rPr lang="en-US" sz="2000" dirty="0" err="1" smtClean="0">
                <a:latin typeface="Tahoma" pitchFamily="34" charset="0"/>
              </a:rPr>
              <a:t>Teste</a:t>
            </a:r>
            <a:r>
              <a:rPr lang="en-US" sz="2000" dirty="0" smtClean="0">
                <a:latin typeface="Tahoma" pitchFamily="34" charset="0"/>
              </a:rPr>
              <a:t> de </a:t>
            </a:r>
            <a:r>
              <a:rPr lang="en-US" sz="2000" dirty="0" err="1" smtClean="0">
                <a:latin typeface="Tahoma" pitchFamily="34" charset="0"/>
              </a:rPr>
              <a:t>Núcleos</a:t>
            </a:r>
            <a:r>
              <a:rPr lang="en-US" sz="2000" dirty="0" smtClean="0">
                <a:latin typeface="Tahoma" pitchFamily="34" charset="0"/>
              </a:rPr>
              <a:t> de Rocha da </a:t>
            </a:r>
            <a:r>
              <a:rPr lang="en-US" sz="2000" dirty="0" err="1" smtClean="0">
                <a:latin typeface="Tahoma" pitchFamily="34" charset="0"/>
              </a:rPr>
              <a:t>pedreira</a:t>
            </a:r>
            <a:r>
              <a:rPr lang="en-US" sz="2000" dirty="0" smtClean="0">
                <a:latin typeface="Tahoma" pitchFamily="34" charset="0"/>
              </a:rPr>
              <a:t> (</a:t>
            </a:r>
            <a:r>
              <a:rPr lang="en-US" sz="2000" dirty="0" err="1" smtClean="0">
                <a:latin typeface="Tahoma" pitchFamily="34" charset="0"/>
              </a:rPr>
              <a:t>todos</a:t>
            </a:r>
            <a:r>
              <a:rPr lang="en-US" sz="2000" dirty="0" smtClean="0">
                <a:latin typeface="Tahoma" pitchFamily="34" charset="0"/>
              </a:rPr>
              <a:t> </a:t>
            </a:r>
            <a:r>
              <a:rPr lang="en-US" sz="2000" dirty="0" err="1" smtClean="0">
                <a:latin typeface="Tahoma" pitchFamily="34" charset="0"/>
              </a:rPr>
              <a:t>os</a:t>
            </a:r>
            <a:r>
              <a:rPr lang="en-US" sz="2000" dirty="0" smtClean="0">
                <a:latin typeface="Tahoma" pitchFamily="34" charset="0"/>
              </a:rPr>
              <a:t> </a:t>
            </a:r>
            <a:r>
              <a:rPr lang="en-US" sz="2000" dirty="0" err="1" smtClean="0">
                <a:latin typeface="Tahoma" pitchFamily="34" charset="0"/>
              </a:rPr>
              <a:t>tipos</a:t>
            </a:r>
            <a:r>
              <a:rPr lang="en-US" sz="2000" dirty="0" smtClean="0">
                <a:latin typeface="Tahoma" pitchFamily="34" charset="0"/>
              </a:rPr>
              <a:t> de </a:t>
            </a:r>
            <a:r>
              <a:rPr lang="en-US" sz="2000" dirty="0" err="1" smtClean="0">
                <a:latin typeface="Tahoma" pitchFamily="34" charset="0"/>
              </a:rPr>
              <a:t>rocha</a:t>
            </a:r>
            <a:r>
              <a:rPr lang="en-US" sz="2000" dirty="0" smtClean="0">
                <a:latin typeface="Tahoma" pitchFamily="34" charset="0"/>
              </a:rPr>
              <a:t>)</a:t>
            </a:r>
            <a:r>
              <a:rPr lang="en-US" sz="2000" dirty="0">
                <a:latin typeface="Tahoma" pitchFamily="34" charset="0"/>
              </a:rPr>
              <a:t>; </a:t>
            </a:r>
            <a:r>
              <a:rPr lang="en-US" sz="2000" dirty="0" err="1" smtClean="0">
                <a:latin typeface="Tahoma" pitchFamily="34" charset="0"/>
              </a:rPr>
              <a:t>alguns</a:t>
            </a:r>
            <a:r>
              <a:rPr lang="en-US" sz="2000" dirty="0" smtClean="0">
                <a:latin typeface="Tahoma" pitchFamily="34" charset="0"/>
              </a:rPr>
              <a:t> dos </a:t>
            </a:r>
            <a:r>
              <a:rPr lang="en-US" sz="2000" dirty="0" err="1" smtClean="0">
                <a:latin typeface="Tahoma" pitchFamily="34" charset="0"/>
              </a:rPr>
              <a:t>agregados</a:t>
            </a:r>
            <a:r>
              <a:rPr lang="en-US" sz="2000" dirty="0" smtClean="0">
                <a:latin typeface="Tahoma" pitchFamily="34" charset="0"/>
              </a:rPr>
              <a:t> </a:t>
            </a:r>
            <a:r>
              <a:rPr lang="en-US" sz="2000" dirty="0" err="1" smtClean="0">
                <a:latin typeface="Tahoma" pitchFamily="34" charset="0"/>
              </a:rPr>
              <a:t>capazes</a:t>
            </a:r>
            <a:r>
              <a:rPr lang="en-US" sz="2000" dirty="0" smtClean="0">
                <a:latin typeface="Tahoma" pitchFamily="34" charset="0"/>
              </a:rPr>
              <a:t> de </a:t>
            </a:r>
            <a:r>
              <a:rPr lang="en-US" sz="2000" dirty="0" err="1" smtClean="0">
                <a:latin typeface="Tahoma" pitchFamily="34" charset="0"/>
              </a:rPr>
              <a:t>reação</a:t>
            </a:r>
            <a:r>
              <a:rPr lang="en-US" sz="2000" dirty="0" smtClean="0">
                <a:latin typeface="Tahoma" pitchFamily="34" charset="0"/>
              </a:rPr>
              <a:t> </a:t>
            </a:r>
            <a:r>
              <a:rPr lang="en-US" sz="2000" dirty="0" err="1" smtClean="0">
                <a:latin typeface="Tahoma" pitchFamily="34" charset="0"/>
              </a:rPr>
              <a:t>expansiva</a:t>
            </a:r>
            <a:r>
              <a:rPr lang="en-US" sz="2000" dirty="0" smtClean="0">
                <a:latin typeface="Tahoma" pitchFamily="34" charset="0"/>
              </a:rPr>
              <a:t>. </a:t>
            </a:r>
            <a:endParaRPr lang="en-US" sz="2000" dirty="0">
              <a:latin typeface="Tahoma" pitchFamily="34" charset="0"/>
            </a:endParaRPr>
          </a:p>
          <a:p>
            <a:pPr>
              <a:spcBef>
                <a:spcPts val="300"/>
              </a:spcBef>
              <a:buFontTx/>
              <a:buChar char="•"/>
            </a:pPr>
            <a:r>
              <a:rPr lang="en-US" sz="2000" dirty="0">
                <a:latin typeface="Tahoma" pitchFamily="34" charset="0"/>
              </a:rPr>
              <a:t> 1984 – </a:t>
            </a:r>
            <a:r>
              <a:rPr lang="en-US" sz="2000" dirty="0" err="1" smtClean="0">
                <a:latin typeface="Tahoma" pitchFamily="34" charset="0"/>
              </a:rPr>
              <a:t>Comportas</a:t>
            </a:r>
            <a:r>
              <a:rPr lang="en-US" sz="2000" dirty="0" smtClean="0">
                <a:latin typeface="Tahoma" pitchFamily="34" charset="0"/>
              </a:rPr>
              <a:t> 1 </a:t>
            </a:r>
            <a:r>
              <a:rPr lang="en-US" sz="2000" dirty="0">
                <a:latin typeface="Tahoma" pitchFamily="34" charset="0"/>
              </a:rPr>
              <a:t>&amp; </a:t>
            </a:r>
            <a:r>
              <a:rPr lang="en-US" sz="2000" dirty="0" smtClean="0">
                <a:latin typeface="Tahoma" pitchFamily="34" charset="0"/>
              </a:rPr>
              <a:t>8 </a:t>
            </a:r>
            <a:r>
              <a:rPr lang="en-US" sz="2000" dirty="0" err="1" smtClean="0">
                <a:latin typeface="Tahoma" pitchFamily="34" charset="0"/>
              </a:rPr>
              <a:t>reduzidas</a:t>
            </a:r>
            <a:r>
              <a:rPr lang="en-US" sz="2000" dirty="0" smtClean="0">
                <a:latin typeface="Tahoma" pitchFamily="34" charset="0"/>
              </a:rPr>
              <a:t> </a:t>
            </a:r>
            <a:r>
              <a:rPr lang="en-US" sz="2000" dirty="0" err="1" smtClean="0">
                <a:latin typeface="Tahoma" pitchFamily="34" charset="0"/>
              </a:rPr>
              <a:t>ligeiramente</a:t>
            </a:r>
            <a:r>
              <a:rPr lang="en-US" sz="2000" dirty="0" smtClean="0">
                <a:latin typeface="Tahoma" pitchFamily="34" charset="0"/>
              </a:rPr>
              <a:t>, Juntas e </a:t>
            </a:r>
            <a:r>
              <a:rPr lang="en-US" sz="2000" i="1" dirty="0" smtClean="0">
                <a:latin typeface="Tahoma" pitchFamily="34" charset="0"/>
              </a:rPr>
              <a:t>Rockers </a:t>
            </a:r>
            <a:r>
              <a:rPr lang="en-US" sz="2000" dirty="0" smtClean="0">
                <a:latin typeface="Tahoma" pitchFamily="34" charset="0"/>
              </a:rPr>
              <a:t>da </a:t>
            </a:r>
            <a:r>
              <a:rPr lang="en-US" sz="2000" dirty="0" err="1" smtClean="0">
                <a:latin typeface="Tahoma" pitchFamily="34" charset="0"/>
              </a:rPr>
              <a:t>ponte</a:t>
            </a:r>
            <a:r>
              <a:rPr lang="en-US" sz="2000" dirty="0" smtClean="0">
                <a:latin typeface="Tahoma" pitchFamily="34" charset="0"/>
              </a:rPr>
              <a:t> </a:t>
            </a:r>
            <a:r>
              <a:rPr lang="en-US" sz="2000" dirty="0" err="1" smtClean="0">
                <a:latin typeface="Tahoma" pitchFamily="34" charset="0"/>
              </a:rPr>
              <a:t>modificados</a:t>
            </a:r>
            <a:r>
              <a:rPr lang="en-US" sz="2000" dirty="0" smtClean="0">
                <a:latin typeface="Tahoma" pitchFamily="34" charset="0"/>
              </a:rPr>
              <a:t> </a:t>
            </a:r>
            <a:endParaRPr lang="en-US" sz="2000" dirty="0">
              <a:latin typeface="Tahoma" pitchFamily="34" charset="0"/>
            </a:endParaRPr>
          </a:p>
          <a:p>
            <a:pPr>
              <a:spcBef>
                <a:spcPts val="300"/>
              </a:spcBef>
              <a:buFontTx/>
              <a:buChar char="•"/>
            </a:pPr>
            <a:r>
              <a:rPr lang="en-US" sz="2000" dirty="0">
                <a:latin typeface="Tahoma" pitchFamily="34" charset="0"/>
              </a:rPr>
              <a:t> 1984 </a:t>
            </a:r>
            <a:r>
              <a:rPr lang="en-US" sz="2000" dirty="0" err="1" smtClean="0">
                <a:latin typeface="Tahoma" pitchFamily="34" charset="0"/>
              </a:rPr>
              <a:t>Análise</a:t>
            </a:r>
            <a:r>
              <a:rPr lang="en-US" sz="2000" dirty="0" smtClean="0">
                <a:latin typeface="Tahoma" pitchFamily="34" charset="0"/>
              </a:rPr>
              <a:t> </a:t>
            </a:r>
            <a:r>
              <a:rPr lang="en-US" sz="2000" dirty="0" err="1" smtClean="0">
                <a:latin typeface="Tahoma" pitchFamily="34" charset="0"/>
              </a:rPr>
              <a:t>detalhada</a:t>
            </a:r>
            <a:r>
              <a:rPr lang="en-US" sz="2000" dirty="0" smtClean="0">
                <a:latin typeface="Tahoma" pitchFamily="34" charset="0"/>
              </a:rPr>
              <a:t> dos Dados do </a:t>
            </a:r>
            <a:r>
              <a:rPr lang="en-US" sz="2000" dirty="0" err="1" smtClean="0">
                <a:latin typeface="Tahoma" pitchFamily="34" charset="0"/>
              </a:rPr>
              <a:t>Levantamento</a:t>
            </a:r>
            <a:r>
              <a:rPr lang="en-US" sz="2000" dirty="0" smtClean="0">
                <a:latin typeface="Tahoma" pitchFamily="34" charset="0"/>
              </a:rPr>
              <a:t> –  </a:t>
            </a:r>
            <a:r>
              <a:rPr lang="en-US" sz="2000" dirty="0" err="1" smtClean="0">
                <a:latin typeface="Tahoma" pitchFamily="34" charset="0"/>
              </a:rPr>
              <a:t>Topo</a:t>
            </a:r>
            <a:r>
              <a:rPr lang="en-US" sz="2000" dirty="0" smtClean="0">
                <a:latin typeface="Tahoma" pitchFamily="34" charset="0"/>
              </a:rPr>
              <a:t> da </a:t>
            </a:r>
            <a:r>
              <a:rPr lang="en-US" sz="2000" dirty="0" err="1" smtClean="0">
                <a:latin typeface="Tahoma" pitchFamily="34" charset="0"/>
              </a:rPr>
              <a:t>barragem</a:t>
            </a:r>
            <a:r>
              <a:rPr lang="en-US" sz="2000" dirty="0" smtClean="0">
                <a:latin typeface="Tahoma" pitchFamily="34" charset="0"/>
              </a:rPr>
              <a:t> </a:t>
            </a:r>
            <a:r>
              <a:rPr lang="en-US" sz="2000" dirty="0" err="1" smtClean="0">
                <a:latin typeface="Tahoma" pitchFamily="34" charset="0"/>
              </a:rPr>
              <a:t>danificada</a:t>
            </a:r>
            <a:r>
              <a:rPr lang="en-US" sz="2000" dirty="0" smtClean="0">
                <a:latin typeface="Tahoma" pitchFamily="34" charset="0"/>
              </a:rPr>
              <a:t> </a:t>
            </a:r>
            <a:r>
              <a:rPr lang="en-US" sz="2000" dirty="0" err="1" smtClean="0">
                <a:latin typeface="Tahoma" pitchFamily="34" charset="0"/>
              </a:rPr>
              <a:t>em</a:t>
            </a:r>
            <a:r>
              <a:rPr lang="en-US" sz="2000" dirty="0" smtClean="0">
                <a:latin typeface="Tahoma" pitchFamily="34" charset="0"/>
              </a:rPr>
              <a:t> </a:t>
            </a:r>
            <a:r>
              <a:rPr lang="en-US" sz="2000" dirty="0" err="1" smtClean="0">
                <a:latin typeface="Tahoma" pitchFamily="34" charset="0"/>
              </a:rPr>
              <a:t>média</a:t>
            </a:r>
            <a:r>
              <a:rPr lang="en-US" sz="2000" dirty="0" smtClean="0">
                <a:latin typeface="Tahoma" pitchFamily="34" charset="0"/>
              </a:rPr>
              <a:t> 50 mm </a:t>
            </a:r>
            <a:r>
              <a:rPr lang="en-US" sz="2000" dirty="0" err="1" smtClean="0">
                <a:latin typeface="Tahoma" pitchFamily="34" charset="0"/>
              </a:rPr>
              <a:t>mais</a:t>
            </a:r>
            <a:r>
              <a:rPr lang="en-US" sz="2000" dirty="0" smtClean="0">
                <a:latin typeface="Tahoma" pitchFamily="34" charset="0"/>
              </a:rPr>
              <a:t> </a:t>
            </a:r>
            <a:r>
              <a:rPr lang="en-US" sz="2000" dirty="0" err="1" smtClean="0">
                <a:latin typeface="Tahoma" pitchFamily="34" charset="0"/>
              </a:rPr>
              <a:t>elevada</a:t>
            </a:r>
            <a:r>
              <a:rPr lang="en-US" sz="2000" dirty="0" smtClean="0">
                <a:latin typeface="Tahoma" pitchFamily="34" charset="0"/>
              </a:rPr>
              <a:t> do </a:t>
            </a:r>
            <a:r>
              <a:rPr lang="en-US" sz="2000" dirty="0" err="1" smtClean="0">
                <a:latin typeface="Tahoma" pitchFamily="34" charset="0"/>
              </a:rPr>
              <a:t>que</a:t>
            </a:r>
            <a:r>
              <a:rPr lang="en-US" sz="2000" dirty="0" smtClean="0">
                <a:latin typeface="Tahoma" pitchFamily="34" charset="0"/>
              </a:rPr>
              <a:t> original, </a:t>
            </a:r>
            <a:r>
              <a:rPr lang="en-US" sz="2000" dirty="0" err="1" smtClean="0">
                <a:latin typeface="Tahoma" pitchFamily="34" charset="0"/>
              </a:rPr>
              <a:t>vertedouro</a:t>
            </a:r>
            <a:r>
              <a:rPr lang="en-US" sz="2000" dirty="0" smtClean="0">
                <a:latin typeface="Tahoma" pitchFamily="34" charset="0"/>
              </a:rPr>
              <a:t> 57 mm de </a:t>
            </a:r>
            <a:r>
              <a:rPr lang="en-US" sz="2000" dirty="0" err="1" smtClean="0">
                <a:latin typeface="Tahoma" pitchFamily="34" charset="0"/>
              </a:rPr>
              <a:t>inclinação</a:t>
            </a:r>
            <a:r>
              <a:rPr lang="en-US" sz="2000" dirty="0" smtClean="0">
                <a:latin typeface="Tahoma" pitchFamily="34" charset="0"/>
              </a:rPr>
              <a:t> </a:t>
            </a:r>
            <a:r>
              <a:rPr lang="en-US" sz="2000" dirty="0" err="1" smtClean="0">
                <a:latin typeface="Tahoma" pitchFamily="34" charset="0"/>
              </a:rPr>
              <a:t>em</a:t>
            </a:r>
            <a:r>
              <a:rPr lang="en-US" sz="2000" dirty="0" smtClean="0">
                <a:latin typeface="Tahoma" pitchFamily="34" charset="0"/>
              </a:rPr>
              <a:t> </a:t>
            </a:r>
            <a:r>
              <a:rPr lang="en-US" sz="2000" dirty="0" err="1" smtClean="0">
                <a:latin typeface="Tahoma" pitchFamily="34" charset="0"/>
              </a:rPr>
              <a:t>relação</a:t>
            </a:r>
            <a:r>
              <a:rPr lang="en-US" sz="2000" dirty="0" smtClean="0">
                <a:latin typeface="Tahoma" pitchFamily="34" charset="0"/>
              </a:rPr>
              <a:t> </a:t>
            </a:r>
            <a:r>
              <a:rPr lang="en-US" sz="2000" dirty="0" err="1" smtClean="0">
                <a:latin typeface="Tahoma" pitchFamily="34" charset="0"/>
              </a:rPr>
              <a:t>aos</a:t>
            </a:r>
            <a:r>
              <a:rPr lang="en-US" sz="2000" dirty="0" smtClean="0">
                <a:latin typeface="Tahoma" pitchFamily="34" charset="0"/>
              </a:rPr>
              <a:t> </a:t>
            </a:r>
            <a:r>
              <a:rPr lang="en-US" sz="2000" dirty="0" err="1" smtClean="0">
                <a:latin typeface="Tahoma" pitchFamily="34" charset="0"/>
              </a:rPr>
              <a:t>pilares</a:t>
            </a:r>
            <a:r>
              <a:rPr lang="en-US" sz="2000" dirty="0" smtClean="0">
                <a:latin typeface="Tahoma" pitchFamily="34" charset="0"/>
              </a:rPr>
              <a:t> </a:t>
            </a:r>
            <a:r>
              <a:rPr lang="en-US" sz="2000" dirty="0" err="1" smtClean="0">
                <a:latin typeface="Tahoma" pitchFamily="34" charset="0"/>
              </a:rPr>
              <a:t>nas</a:t>
            </a:r>
            <a:r>
              <a:rPr lang="en-US" sz="2000" dirty="0" smtClean="0">
                <a:latin typeface="Tahoma" pitchFamily="34" charset="0"/>
              </a:rPr>
              <a:t> </a:t>
            </a:r>
            <a:r>
              <a:rPr lang="en-US" sz="2000" dirty="0" err="1" smtClean="0">
                <a:latin typeface="Tahoma" pitchFamily="34" charset="0"/>
              </a:rPr>
              <a:t>extremidades</a:t>
            </a:r>
            <a:endParaRPr lang="en-US" sz="2000" dirty="0">
              <a:latin typeface="Tahoma" pitchFamily="34" charset="0"/>
            </a:endParaRPr>
          </a:p>
          <a:p>
            <a:pPr>
              <a:spcBef>
                <a:spcPts val="300"/>
              </a:spcBef>
              <a:buFontTx/>
              <a:buChar char="•"/>
            </a:pPr>
            <a:r>
              <a:rPr lang="en-US" sz="2000" dirty="0">
                <a:latin typeface="Tahoma" pitchFamily="34" charset="0"/>
              </a:rPr>
              <a:t> 1985 – </a:t>
            </a:r>
            <a:r>
              <a:rPr lang="en-US" sz="2000" dirty="0" smtClean="0">
                <a:latin typeface="Tahoma" pitchFamily="34" charset="0"/>
              </a:rPr>
              <a:t>testes de </a:t>
            </a:r>
            <a:r>
              <a:rPr lang="en-US" sz="2000" dirty="0" err="1" smtClean="0">
                <a:latin typeface="Tahoma" pitchFamily="34" charset="0"/>
              </a:rPr>
              <a:t>estresse</a:t>
            </a:r>
            <a:r>
              <a:rPr lang="en-US" sz="2000" dirty="0" smtClean="0">
                <a:latin typeface="Tahoma" pitchFamily="34" charset="0"/>
              </a:rPr>
              <a:t> in loco </a:t>
            </a:r>
            <a:r>
              <a:rPr lang="en-US" sz="2000" dirty="0" err="1" smtClean="0">
                <a:latin typeface="Tahoma" pitchFamily="34" charset="0"/>
              </a:rPr>
              <a:t>apresentaram</a:t>
            </a:r>
            <a:r>
              <a:rPr lang="en-US" sz="2000" dirty="0" smtClean="0">
                <a:latin typeface="Tahoma" pitchFamily="34" charset="0"/>
              </a:rPr>
              <a:t> </a:t>
            </a:r>
            <a:r>
              <a:rPr lang="en-US" sz="2000" dirty="0" err="1" smtClean="0">
                <a:latin typeface="Tahoma" pitchFamily="34" charset="0"/>
              </a:rPr>
              <a:t>estresses</a:t>
            </a:r>
            <a:r>
              <a:rPr lang="en-US" sz="2000" dirty="0" smtClean="0">
                <a:latin typeface="Tahoma" pitchFamily="34" charset="0"/>
              </a:rPr>
              <a:t> </a:t>
            </a:r>
            <a:r>
              <a:rPr lang="en-US" sz="2000" dirty="0" err="1" smtClean="0">
                <a:latin typeface="Tahoma" pitchFamily="34" charset="0"/>
              </a:rPr>
              <a:t>anormais</a:t>
            </a:r>
            <a:r>
              <a:rPr lang="en-US" sz="2000" dirty="0" smtClean="0">
                <a:latin typeface="Tahoma" pitchFamily="34" charset="0"/>
              </a:rPr>
              <a:t> do </a:t>
            </a:r>
            <a:r>
              <a:rPr lang="en-US" sz="2000" dirty="0" err="1" smtClean="0">
                <a:latin typeface="Tahoma" pitchFamily="34" charset="0"/>
              </a:rPr>
              <a:t>concreto</a:t>
            </a:r>
            <a:r>
              <a:rPr lang="en-US" sz="2000" dirty="0" smtClean="0">
                <a:latin typeface="Tahoma" pitchFamily="34" charset="0"/>
              </a:rPr>
              <a:t> </a:t>
            </a:r>
            <a:r>
              <a:rPr lang="en-US" sz="2000" dirty="0" err="1" smtClean="0">
                <a:latin typeface="Tahoma" pitchFamily="34" charset="0"/>
              </a:rPr>
              <a:t>nos</a:t>
            </a:r>
            <a:r>
              <a:rPr lang="en-US" sz="2000" dirty="0" smtClean="0">
                <a:latin typeface="Tahoma" pitchFamily="34" charset="0"/>
              </a:rPr>
              <a:t> </a:t>
            </a:r>
            <a:r>
              <a:rPr lang="en-US" sz="2000" dirty="0" err="1" smtClean="0">
                <a:latin typeface="Tahoma" pitchFamily="34" charset="0"/>
              </a:rPr>
              <a:t>sentidos</a:t>
            </a:r>
            <a:r>
              <a:rPr lang="en-US" sz="2000" dirty="0" smtClean="0">
                <a:latin typeface="Tahoma" pitchFamily="34" charset="0"/>
              </a:rPr>
              <a:t> longitudinal e </a:t>
            </a:r>
            <a:r>
              <a:rPr lang="en-US" sz="2000" dirty="0" err="1" smtClean="0">
                <a:latin typeface="Tahoma" pitchFamily="34" charset="0"/>
              </a:rPr>
              <a:t>transversval</a:t>
            </a:r>
            <a:r>
              <a:rPr lang="en-US" sz="2000" dirty="0" smtClean="0">
                <a:latin typeface="Tahoma" pitchFamily="34" charset="0"/>
              </a:rPr>
              <a:t> (</a:t>
            </a:r>
            <a:r>
              <a:rPr lang="en-US" sz="2000" dirty="0" err="1" smtClean="0">
                <a:latin typeface="Tahoma" pitchFamily="34" charset="0"/>
              </a:rPr>
              <a:t>montante</a:t>
            </a:r>
            <a:r>
              <a:rPr lang="en-US" sz="2000" dirty="0" smtClean="0">
                <a:latin typeface="Tahoma" pitchFamily="34" charset="0"/>
              </a:rPr>
              <a:t>/</a:t>
            </a:r>
            <a:r>
              <a:rPr lang="en-US" sz="2000" dirty="0" err="1" smtClean="0">
                <a:latin typeface="Tahoma" pitchFamily="34" charset="0"/>
              </a:rPr>
              <a:t>jusante</a:t>
            </a:r>
            <a:r>
              <a:rPr lang="en-US" sz="2000" dirty="0" smtClean="0">
                <a:latin typeface="Tahoma" pitchFamily="34" charset="0"/>
              </a:rPr>
              <a:t>) </a:t>
            </a:r>
          </a:p>
          <a:p>
            <a:pPr>
              <a:spcBef>
                <a:spcPts val="300"/>
              </a:spcBef>
              <a:buFontTx/>
              <a:buChar char="•"/>
            </a:pPr>
            <a:r>
              <a:rPr lang="en-US" sz="2000" dirty="0" err="1" smtClean="0">
                <a:latin typeface="Tahoma" pitchFamily="34" charset="0"/>
              </a:rPr>
              <a:t>Monitoramento</a:t>
            </a:r>
            <a:r>
              <a:rPr lang="en-US" sz="2000" dirty="0" smtClean="0">
                <a:latin typeface="Tahoma" pitchFamily="34" charset="0"/>
              </a:rPr>
              <a:t> de </a:t>
            </a:r>
            <a:r>
              <a:rPr lang="en-US" sz="2000" dirty="0" err="1" smtClean="0">
                <a:latin typeface="Tahoma" pitchFamily="34" charset="0"/>
              </a:rPr>
              <a:t>perto</a:t>
            </a:r>
            <a:r>
              <a:rPr lang="en-US" sz="2000" dirty="0" smtClean="0">
                <a:latin typeface="Tahoma" pitchFamily="34" charset="0"/>
              </a:rPr>
              <a:t> </a:t>
            </a:r>
            <a:r>
              <a:rPr lang="en-US" sz="2000" dirty="0" err="1" smtClean="0">
                <a:latin typeface="Tahoma" pitchFamily="34" charset="0"/>
              </a:rPr>
              <a:t>continuou</a:t>
            </a:r>
            <a:endParaRPr lang="en-US" sz="2000" dirty="0">
              <a:latin typeface="Tahoma" pitchFamily="34" charset="0"/>
            </a:endParaRPr>
          </a:p>
        </p:txBody>
      </p:sp>
      <p:sp>
        <p:nvSpPr>
          <p:cNvPr id="45062" name="Text Box 6"/>
          <p:cNvSpPr txBox="1">
            <a:spLocks noChangeArrowheads="1"/>
          </p:cNvSpPr>
          <p:nvPr/>
        </p:nvSpPr>
        <p:spPr bwMode="auto">
          <a:xfrm>
            <a:off x="1871133" y="828676"/>
            <a:ext cx="972256" cy="369332"/>
          </a:xfrm>
          <a:prstGeom prst="rect">
            <a:avLst/>
          </a:prstGeom>
          <a:noFill/>
          <a:ln w="9525">
            <a:noFill/>
            <a:miter lim="800000"/>
            <a:headEnd/>
            <a:tailEnd/>
          </a:ln>
        </p:spPr>
        <p:txBody>
          <a:bodyPr>
            <a:spAutoFit/>
          </a:bodyPr>
          <a:lstStyle/>
          <a:p>
            <a:pPr>
              <a:spcBef>
                <a:spcPct val="50000"/>
              </a:spcBef>
            </a:pPr>
            <a:r>
              <a:rPr lang="en-US">
                <a:solidFill>
                  <a:schemeClr val="tx1"/>
                </a:solidFill>
                <a:latin typeface="Tahoma" pitchFamily="34" charset="0"/>
              </a:rPr>
              <a:t>Gate 1</a:t>
            </a:r>
          </a:p>
        </p:txBody>
      </p:sp>
      <p:sp>
        <p:nvSpPr>
          <p:cNvPr id="45063" name="Line 7"/>
          <p:cNvSpPr>
            <a:spLocks noChangeShapeType="1"/>
          </p:cNvSpPr>
          <p:nvPr/>
        </p:nvSpPr>
        <p:spPr bwMode="auto">
          <a:xfrm>
            <a:off x="1727201" y="1031875"/>
            <a:ext cx="318911" cy="565150"/>
          </a:xfrm>
          <a:prstGeom prst="line">
            <a:avLst/>
          </a:prstGeom>
          <a:noFill/>
          <a:ln w="28575">
            <a:solidFill>
              <a:schemeClr val="tx1"/>
            </a:solidFill>
            <a:miter lim="800000"/>
            <a:headEnd/>
            <a:tailEnd type="triangle" w="med" len="med"/>
          </a:ln>
        </p:spPr>
        <p:txBody>
          <a:bodyPr wrap="none"/>
          <a:lstStyle/>
          <a:p>
            <a:endParaRPr lang="en-US"/>
          </a:p>
        </p:txBody>
      </p:sp>
      <p:sp>
        <p:nvSpPr>
          <p:cNvPr id="45064" name="Line 8"/>
          <p:cNvSpPr>
            <a:spLocks noChangeShapeType="1"/>
          </p:cNvSpPr>
          <p:nvPr/>
        </p:nvSpPr>
        <p:spPr bwMode="auto">
          <a:xfrm flipV="1">
            <a:off x="1713089" y="1000125"/>
            <a:ext cx="174978" cy="1588"/>
          </a:xfrm>
          <a:prstGeom prst="line">
            <a:avLst/>
          </a:prstGeom>
          <a:noFill/>
          <a:ln w="28575">
            <a:solidFill>
              <a:schemeClr val="tx1"/>
            </a:solidFill>
            <a:miter lim="800000"/>
            <a:headEnd/>
            <a:tailEnd/>
          </a:ln>
        </p:spPr>
        <p:txBody>
          <a:bodyPr wrap="none"/>
          <a:lstStyle/>
          <a:p>
            <a:endParaRPr lang="en-US"/>
          </a:p>
        </p:txBody>
      </p:sp>
      <p:sp>
        <p:nvSpPr>
          <p:cNvPr id="45065" name="Line 9"/>
          <p:cNvSpPr>
            <a:spLocks noChangeShapeType="1"/>
          </p:cNvSpPr>
          <p:nvPr/>
        </p:nvSpPr>
        <p:spPr bwMode="auto">
          <a:xfrm>
            <a:off x="5153378" y="1031875"/>
            <a:ext cx="333022" cy="0"/>
          </a:xfrm>
          <a:prstGeom prst="line">
            <a:avLst/>
          </a:prstGeom>
          <a:noFill/>
          <a:ln w="28575">
            <a:solidFill>
              <a:schemeClr val="tx1"/>
            </a:solidFill>
            <a:miter lim="800000"/>
            <a:headEnd/>
            <a:tailEnd/>
          </a:ln>
        </p:spPr>
        <p:txBody>
          <a:bodyPr wrap="none"/>
          <a:lstStyle/>
          <a:p>
            <a:endParaRPr lang="en-US"/>
          </a:p>
        </p:txBody>
      </p:sp>
      <p:sp>
        <p:nvSpPr>
          <p:cNvPr id="45066" name="Line 10"/>
          <p:cNvSpPr>
            <a:spLocks noChangeShapeType="1"/>
          </p:cNvSpPr>
          <p:nvPr/>
        </p:nvSpPr>
        <p:spPr bwMode="auto">
          <a:xfrm>
            <a:off x="5122334" y="1044576"/>
            <a:ext cx="220133" cy="479425"/>
          </a:xfrm>
          <a:prstGeom prst="line">
            <a:avLst/>
          </a:prstGeom>
          <a:noFill/>
          <a:ln w="28575">
            <a:solidFill>
              <a:schemeClr val="tx1"/>
            </a:solidFill>
            <a:miter lim="800000"/>
            <a:headEnd/>
            <a:tailEnd type="triangle" w="med" len="med"/>
          </a:ln>
        </p:spPr>
        <p:txBody>
          <a:bodyPr wrap="none"/>
          <a:lstStyle/>
          <a:p>
            <a:endParaRPr lang="en-US"/>
          </a:p>
        </p:txBody>
      </p:sp>
      <p:sp>
        <p:nvSpPr>
          <p:cNvPr id="45067" name="Text Box 11"/>
          <p:cNvSpPr txBox="1">
            <a:spLocks noChangeArrowheads="1"/>
          </p:cNvSpPr>
          <p:nvPr/>
        </p:nvSpPr>
        <p:spPr bwMode="auto">
          <a:xfrm>
            <a:off x="5507567" y="836614"/>
            <a:ext cx="970844" cy="369332"/>
          </a:xfrm>
          <a:prstGeom prst="rect">
            <a:avLst/>
          </a:prstGeom>
          <a:noFill/>
          <a:ln w="9525">
            <a:noFill/>
            <a:miter lim="800000"/>
            <a:headEnd/>
            <a:tailEnd/>
          </a:ln>
        </p:spPr>
        <p:txBody>
          <a:bodyPr>
            <a:spAutoFit/>
          </a:bodyPr>
          <a:lstStyle/>
          <a:p>
            <a:pPr>
              <a:spcBef>
                <a:spcPct val="50000"/>
              </a:spcBef>
            </a:pPr>
            <a:r>
              <a:rPr lang="en-US">
                <a:solidFill>
                  <a:schemeClr val="tx1"/>
                </a:solidFill>
                <a:latin typeface="Tahoma" pitchFamily="34" charset="0"/>
              </a:rPr>
              <a:t>Gate 8</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0" y="0"/>
            <a:ext cx="9144000" cy="1055685"/>
          </a:xfrm>
        </p:spPr>
        <p:txBody>
          <a:bodyPr>
            <a:normAutofit/>
          </a:bodyPr>
          <a:lstStyle/>
          <a:p>
            <a:pPr eaLnBrk="1" hangingPunct="1">
              <a:spcBef>
                <a:spcPts val="0"/>
              </a:spcBef>
            </a:pPr>
            <a:r>
              <a:rPr lang="en-US" sz="3400" b="0" dirty="0" err="1" smtClean="0">
                <a:latin typeface="Arial" charset="0"/>
              </a:rPr>
              <a:t>Barragem</a:t>
            </a:r>
            <a:r>
              <a:rPr lang="en-US" sz="3400" b="0" dirty="0" smtClean="0">
                <a:latin typeface="Arial" charset="0"/>
              </a:rPr>
              <a:t> Center Hill – 2001</a:t>
            </a:r>
            <a:r>
              <a:rPr lang="en-US" sz="2200" b="0" dirty="0" smtClean="0">
                <a:latin typeface="Arial" charset="0"/>
              </a:rPr>
              <a:t/>
            </a:r>
            <a:br>
              <a:rPr lang="en-US" sz="2200" b="0" dirty="0" smtClean="0">
                <a:latin typeface="Arial" charset="0"/>
              </a:rPr>
            </a:br>
            <a:r>
              <a:rPr lang="en-US" sz="2400" b="0" dirty="0" smtClean="0">
                <a:latin typeface="Arial" charset="0"/>
              </a:rPr>
              <a:t>53 </a:t>
            </a:r>
            <a:r>
              <a:rPr lang="en-US" sz="2400" b="0" dirty="0" err="1" smtClean="0">
                <a:latin typeface="Arial" charset="0"/>
              </a:rPr>
              <a:t>anos</a:t>
            </a:r>
            <a:r>
              <a:rPr lang="en-US" sz="2400" b="0" dirty="0" smtClean="0">
                <a:latin typeface="Arial" charset="0"/>
              </a:rPr>
              <a:t> de AAR –</a:t>
            </a:r>
            <a:r>
              <a:rPr lang="en-US" sz="2400" b="0" dirty="0" smtClean="0">
                <a:solidFill>
                  <a:schemeClr val="bg1"/>
                </a:solidFill>
                <a:latin typeface="Arial" charset="0"/>
              </a:rPr>
              <a:t> </a:t>
            </a:r>
            <a:r>
              <a:rPr lang="en-US" sz="2400" dirty="0" err="1" smtClean="0">
                <a:solidFill>
                  <a:srgbClr val="000000"/>
                </a:solidFill>
                <a:latin typeface="Arial" charset="0"/>
              </a:rPr>
              <a:t>Mais</a:t>
            </a:r>
            <a:r>
              <a:rPr lang="en-US" sz="2400" dirty="0" smtClean="0">
                <a:solidFill>
                  <a:srgbClr val="000000"/>
                </a:solidFill>
                <a:latin typeface="Arial" charset="0"/>
              </a:rPr>
              <a:t> </a:t>
            </a:r>
            <a:r>
              <a:rPr lang="en-US" sz="2400" dirty="0" err="1" smtClean="0">
                <a:solidFill>
                  <a:srgbClr val="000000"/>
                </a:solidFill>
                <a:latin typeface="Arial" charset="0"/>
              </a:rPr>
              <a:t>problemas</a:t>
            </a:r>
            <a:endParaRPr lang="en-US" sz="2200" b="0" dirty="0" smtClean="0">
              <a:solidFill>
                <a:srgbClr val="000000"/>
              </a:solidFill>
              <a:latin typeface="Arial" charset="0"/>
            </a:endParaRPr>
          </a:p>
        </p:txBody>
      </p:sp>
      <p:pic>
        <p:nvPicPr>
          <p:cNvPr id="550915" name="Picture 3" descr="DS MONO6_7 CRACK"/>
          <p:cNvPicPr>
            <a:picLocks noChangeAspect="1" noChangeArrowheads="1"/>
          </p:cNvPicPr>
          <p:nvPr/>
        </p:nvPicPr>
        <p:blipFill>
          <a:blip r:embed="rId2" cstate="print"/>
          <a:srcRect/>
          <a:stretch>
            <a:fillRect/>
          </a:stretch>
        </p:blipFill>
        <p:spPr bwMode="auto">
          <a:xfrm>
            <a:off x="0" y="1143000"/>
            <a:ext cx="4292600" cy="3902075"/>
          </a:xfrm>
          <a:prstGeom prst="rect">
            <a:avLst/>
          </a:prstGeom>
          <a:noFill/>
          <a:ln w="9525">
            <a:noFill/>
            <a:miter lim="800000"/>
            <a:headEnd/>
            <a:tailEnd/>
          </a:ln>
        </p:spPr>
      </p:pic>
      <p:sp>
        <p:nvSpPr>
          <p:cNvPr id="550916" name="Text Box 4"/>
          <p:cNvSpPr txBox="1">
            <a:spLocks noChangeArrowheads="1"/>
          </p:cNvSpPr>
          <p:nvPr/>
        </p:nvSpPr>
        <p:spPr bwMode="auto">
          <a:xfrm>
            <a:off x="0" y="2514600"/>
            <a:ext cx="4309533" cy="830997"/>
          </a:xfrm>
          <a:prstGeom prst="rect">
            <a:avLst/>
          </a:prstGeom>
          <a:noFill/>
          <a:ln w="9525">
            <a:noFill/>
            <a:miter lim="800000"/>
            <a:headEnd/>
            <a:tailEnd/>
          </a:ln>
        </p:spPr>
        <p:txBody>
          <a:bodyPr>
            <a:spAutoFit/>
          </a:bodyPr>
          <a:lstStyle/>
          <a:p>
            <a:pPr>
              <a:spcBef>
                <a:spcPct val="50000"/>
              </a:spcBef>
            </a:pPr>
            <a:r>
              <a:rPr lang="en-US" sz="2400" dirty="0" err="1" smtClean="0">
                <a:solidFill>
                  <a:schemeClr val="tx1"/>
                </a:solidFill>
                <a:latin typeface="Tahoma" pitchFamily="34" charset="0"/>
              </a:rPr>
              <a:t>Mais</a:t>
            </a:r>
            <a:r>
              <a:rPr lang="en-US" sz="2400" dirty="0" smtClean="0">
                <a:solidFill>
                  <a:schemeClr val="tx1"/>
                </a:solidFill>
                <a:latin typeface="Tahoma" pitchFamily="34" charset="0"/>
              </a:rPr>
              <a:t> </a:t>
            </a:r>
            <a:r>
              <a:rPr lang="en-US" sz="2400" dirty="0" err="1" smtClean="0">
                <a:solidFill>
                  <a:schemeClr val="tx1"/>
                </a:solidFill>
                <a:latin typeface="Tahoma" pitchFamily="34" charset="0"/>
              </a:rPr>
              <a:t>fissuras</a:t>
            </a:r>
            <a:r>
              <a:rPr lang="en-US" sz="2400" dirty="0" smtClean="0">
                <a:solidFill>
                  <a:schemeClr val="tx1"/>
                </a:solidFill>
                <a:latin typeface="Tahoma" pitchFamily="34" charset="0"/>
              </a:rPr>
              <a:t> &amp; juntas de </a:t>
            </a:r>
            <a:r>
              <a:rPr lang="en-US" sz="2400" dirty="0" err="1" smtClean="0">
                <a:latin typeface="Tahoma" pitchFamily="34" charset="0"/>
              </a:rPr>
              <a:t>abertas</a:t>
            </a:r>
            <a:endParaRPr lang="en-US" sz="2400" dirty="0">
              <a:solidFill>
                <a:schemeClr val="tx1"/>
              </a:solidFill>
              <a:latin typeface="Tahoma" pitchFamily="34" charset="0"/>
            </a:endParaRPr>
          </a:p>
        </p:txBody>
      </p:sp>
      <p:pic>
        <p:nvPicPr>
          <p:cNvPr id="550917" name="Picture 5" descr="RBMD6-7"/>
          <p:cNvPicPr>
            <a:picLocks noChangeAspect="1" noChangeArrowheads="1"/>
          </p:cNvPicPr>
          <p:nvPr/>
        </p:nvPicPr>
        <p:blipFill>
          <a:blip r:embed="rId3" cstate="print"/>
          <a:srcRect/>
          <a:stretch>
            <a:fillRect/>
          </a:stretch>
        </p:blipFill>
        <p:spPr bwMode="auto">
          <a:xfrm>
            <a:off x="4724400" y="1143000"/>
            <a:ext cx="4419600" cy="3884613"/>
          </a:xfrm>
          <a:prstGeom prst="rect">
            <a:avLst/>
          </a:prstGeom>
          <a:noFill/>
          <a:ln w="9525">
            <a:noFill/>
            <a:miter lim="800000"/>
            <a:headEnd/>
            <a:tailEnd/>
          </a:ln>
        </p:spPr>
      </p:pic>
      <p:sp>
        <p:nvSpPr>
          <p:cNvPr id="550918" name="Text Box 6"/>
          <p:cNvSpPr txBox="1">
            <a:spLocks noChangeArrowheads="1"/>
          </p:cNvSpPr>
          <p:nvPr/>
        </p:nvSpPr>
        <p:spPr bwMode="auto">
          <a:xfrm>
            <a:off x="4696178" y="4114800"/>
            <a:ext cx="4447822" cy="830997"/>
          </a:xfrm>
          <a:prstGeom prst="rect">
            <a:avLst/>
          </a:prstGeom>
          <a:noFill/>
          <a:ln w="9525">
            <a:noFill/>
            <a:miter lim="800000"/>
            <a:headEnd/>
            <a:tailEnd/>
          </a:ln>
        </p:spPr>
        <p:txBody>
          <a:bodyPr>
            <a:spAutoFit/>
          </a:bodyPr>
          <a:lstStyle/>
          <a:p>
            <a:pPr>
              <a:spcBef>
                <a:spcPct val="50000"/>
              </a:spcBef>
            </a:pPr>
            <a:r>
              <a:rPr lang="en-US" sz="2400" dirty="0" err="1" smtClean="0">
                <a:solidFill>
                  <a:schemeClr val="tx1"/>
                </a:solidFill>
                <a:latin typeface="Tahoma" pitchFamily="34" charset="0"/>
              </a:rPr>
              <a:t>Desalinhamento</a:t>
            </a:r>
            <a:r>
              <a:rPr lang="en-US" sz="2400" dirty="0" smtClean="0">
                <a:solidFill>
                  <a:schemeClr val="tx1"/>
                </a:solidFill>
                <a:latin typeface="Tahoma" pitchFamily="34" charset="0"/>
              </a:rPr>
              <a:t> das Juntas </a:t>
            </a:r>
            <a:r>
              <a:rPr lang="en-US" sz="2400" dirty="0" err="1" smtClean="0">
                <a:solidFill>
                  <a:schemeClr val="tx1"/>
                </a:solidFill>
                <a:latin typeface="Tahoma" pitchFamily="34" charset="0"/>
              </a:rPr>
              <a:t>aumentou</a:t>
            </a:r>
            <a:endParaRPr lang="en-US" sz="2400" dirty="0">
              <a:solidFill>
                <a:schemeClr val="tx1"/>
              </a:solidFill>
              <a:latin typeface="Tahoma" pitchFamily="34" charset="0"/>
            </a:endParaRPr>
          </a:p>
        </p:txBody>
      </p:sp>
      <p:sp>
        <p:nvSpPr>
          <p:cNvPr id="550919" name="Text Box 7"/>
          <p:cNvSpPr txBox="1">
            <a:spLocks noChangeArrowheads="1"/>
          </p:cNvSpPr>
          <p:nvPr/>
        </p:nvSpPr>
        <p:spPr bwMode="auto">
          <a:xfrm>
            <a:off x="0" y="5181600"/>
            <a:ext cx="8579556" cy="830997"/>
          </a:xfrm>
          <a:prstGeom prst="rect">
            <a:avLst/>
          </a:prstGeom>
          <a:noFill/>
          <a:ln w="9525">
            <a:noFill/>
            <a:miter lim="800000"/>
            <a:headEnd/>
            <a:tailEnd/>
          </a:ln>
        </p:spPr>
        <p:txBody>
          <a:bodyPr>
            <a:spAutoFit/>
          </a:bodyPr>
          <a:lstStyle/>
          <a:p>
            <a:pPr>
              <a:spcBef>
                <a:spcPct val="50000"/>
              </a:spcBef>
            </a:pPr>
            <a:r>
              <a:rPr lang="en-US" sz="2400" dirty="0" err="1" smtClean="0">
                <a:solidFill>
                  <a:schemeClr val="tx1"/>
                </a:solidFill>
                <a:latin typeface="Tahoma" pitchFamily="34" charset="0"/>
              </a:rPr>
              <a:t>Comportas</a:t>
            </a:r>
            <a:r>
              <a:rPr lang="en-US" sz="2400" dirty="0" smtClean="0">
                <a:solidFill>
                  <a:schemeClr val="tx1"/>
                </a:solidFill>
                <a:latin typeface="Tahoma" pitchFamily="34" charset="0"/>
              </a:rPr>
              <a:t> 1 </a:t>
            </a:r>
            <a:r>
              <a:rPr lang="en-US" sz="2400" dirty="0">
                <a:solidFill>
                  <a:schemeClr val="tx1"/>
                </a:solidFill>
                <a:latin typeface="Tahoma" pitchFamily="34" charset="0"/>
              </a:rPr>
              <a:t>&amp; 8 </a:t>
            </a:r>
            <a:r>
              <a:rPr lang="en-US" sz="2400" dirty="0" smtClean="0">
                <a:solidFill>
                  <a:schemeClr val="tx1"/>
                </a:solidFill>
                <a:latin typeface="Tahoma" pitchFamily="34" charset="0"/>
              </a:rPr>
              <a:t>e </a:t>
            </a:r>
            <a:r>
              <a:rPr lang="en-US" sz="2400" dirty="0" err="1" smtClean="0">
                <a:solidFill>
                  <a:schemeClr val="tx1"/>
                </a:solidFill>
                <a:latin typeface="Tahoma" pitchFamily="34" charset="0"/>
              </a:rPr>
              <a:t>extremidades</a:t>
            </a:r>
            <a:r>
              <a:rPr lang="en-US" sz="2400" dirty="0" smtClean="0">
                <a:solidFill>
                  <a:schemeClr val="tx1"/>
                </a:solidFill>
                <a:latin typeface="Tahoma" pitchFamily="34" charset="0"/>
              </a:rPr>
              <a:t> dos </a:t>
            </a:r>
            <a:r>
              <a:rPr lang="en-US" sz="2400" dirty="0" err="1" smtClean="0">
                <a:solidFill>
                  <a:schemeClr val="tx1"/>
                </a:solidFill>
                <a:latin typeface="Tahoma" pitchFamily="34" charset="0"/>
              </a:rPr>
              <a:t>vãos</a:t>
            </a:r>
            <a:r>
              <a:rPr lang="en-US" sz="2400" dirty="0" smtClean="0">
                <a:solidFill>
                  <a:schemeClr val="tx1"/>
                </a:solidFill>
                <a:latin typeface="Tahoma" pitchFamily="34" charset="0"/>
              </a:rPr>
              <a:t> da Ponte </a:t>
            </a:r>
            <a:r>
              <a:rPr lang="en-US" sz="2400" dirty="0" err="1" smtClean="0">
                <a:latin typeface="Tahoma" pitchFamily="34" charset="0"/>
              </a:rPr>
              <a:t>precisam</a:t>
            </a:r>
            <a:r>
              <a:rPr lang="en-US" sz="2400" dirty="0" smtClean="0">
                <a:latin typeface="Tahoma" pitchFamily="34" charset="0"/>
              </a:rPr>
              <a:t> </a:t>
            </a:r>
            <a:r>
              <a:rPr lang="en-US" sz="2400" dirty="0" err="1" smtClean="0">
                <a:latin typeface="Tahoma" pitchFamily="34" charset="0"/>
              </a:rPr>
              <a:t>ser</a:t>
            </a:r>
            <a:r>
              <a:rPr lang="en-US" sz="2400" dirty="0" smtClean="0">
                <a:latin typeface="Tahoma" pitchFamily="34" charset="0"/>
              </a:rPr>
              <a:t> </a:t>
            </a:r>
            <a:r>
              <a:rPr lang="en-US" sz="2400" dirty="0" err="1" smtClean="0">
                <a:latin typeface="Tahoma" pitchFamily="34" charset="0"/>
              </a:rPr>
              <a:t>reduzidos</a:t>
            </a:r>
            <a:r>
              <a:rPr lang="en-US" sz="2400" dirty="0" smtClean="0">
                <a:latin typeface="Tahoma" pitchFamily="34" charset="0"/>
              </a:rPr>
              <a:t> </a:t>
            </a:r>
            <a:r>
              <a:rPr lang="en-US" sz="2400" dirty="0" err="1" smtClean="0">
                <a:latin typeface="Tahoma" pitchFamily="34" charset="0"/>
              </a:rPr>
              <a:t>ligeiramente</a:t>
            </a:r>
            <a:r>
              <a:rPr lang="en-US" sz="2400" dirty="0" smtClean="0">
                <a:latin typeface="Tahoma" pitchFamily="34" charset="0"/>
              </a:rPr>
              <a:t> </a:t>
            </a:r>
            <a:r>
              <a:rPr lang="en-US" sz="2400" dirty="0" smtClean="0">
                <a:solidFill>
                  <a:schemeClr val="tx1"/>
                </a:solidFill>
                <a:latin typeface="Tahoma" pitchFamily="34" charset="0"/>
              </a:rPr>
              <a:t>– </a:t>
            </a:r>
            <a:r>
              <a:rPr lang="en-US" sz="2400" b="1" i="1" dirty="0" smtClean="0">
                <a:latin typeface="Tahoma" pitchFamily="34" charset="0"/>
              </a:rPr>
              <a:t>DE NOVO</a:t>
            </a:r>
            <a:r>
              <a:rPr lang="en-US" sz="2400" b="1" i="1" dirty="0" smtClean="0">
                <a:solidFill>
                  <a:schemeClr val="tx1"/>
                </a:solidFill>
                <a:latin typeface="Tahoma" pitchFamily="34" charset="0"/>
              </a:rPr>
              <a:t>.</a:t>
            </a:r>
            <a:endParaRPr lang="en-US" sz="2400" b="1" i="1" dirty="0">
              <a:solidFill>
                <a:schemeClr val="tx1"/>
              </a:solidFill>
              <a:latin typeface="Tahoma" pitchFamily="34" charset="0"/>
            </a:endParaRPr>
          </a:p>
        </p:txBody>
      </p:sp>
      <p:sp>
        <p:nvSpPr>
          <p:cNvPr id="550920" name="Text Box 8"/>
          <p:cNvSpPr txBox="1">
            <a:spLocks noChangeArrowheads="1"/>
          </p:cNvSpPr>
          <p:nvPr/>
        </p:nvSpPr>
        <p:spPr bwMode="auto">
          <a:xfrm>
            <a:off x="457200" y="5943600"/>
            <a:ext cx="8173156" cy="457200"/>
          </a:xfrm>
          <a:prstGeom prst="rect">
            <a:avLst/>
          </a:prstGeom>
          <a:noFill/>
          <a:ln w="9525">
            <a:noFill/>
            <a:miter lim="800000"/>
            <a:headEnd/>
            <a:tailEnd/>
          </a:ln>
        </p:spPr>
        <p:txBody>
          <a:bodyPr>
            <a:spAutoFit/>
          </a:bodyPr>
          <a:lstStyle/>
          <a:p>
            <a:pPr algn="ctr">
              <a:spcBef>
                <a:spcPct val="50000"/>
              </a:spcBef>
            </a:pPr>
            <a:r>
              <a:rPr lang="en-US" sz="2400" b="1" dirty="0" smtClean="0">
                <a:latin typeface="Tahoma" pitchFamily="34" charset="0"/>
              </a:rPr>
              <a:t>HORA DE SER PROATIVO!</a:t>
            </a:r>
            <a:endParaRPr lang="en-US" sz="2400" b="1" dirty="0">
              <a:latin typeface="Tahom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550915"/>
                                        </p:tgtEl>
                                        <p:attrNameLst>
                                          <p:attrName>style.visibility</p:attrName>
                                        </p:attrNameLst>
                                      </p:cBhvr>
                                      <p:to>
                                        <p:strVal val="visible"/>
                                      </p:to>
                                    </p:set>
                                    <p:animEffect transition="in" filter="dissolve">
                                      <p:cBhvr>
                                        <p:cTn id="7" dur="500"/>
                                        <p:tgtEl>
                                          <p:spTgt spid="550915"/>
                                        </p:tgtEl>
                                      </p:cBhvr>
                                    </p:animEffect>
                                  </p:childTnLst>
                                </p:cTn>
                              </p:par>
                            </p:childTnLst>
                          </p:cTn>
                        </p:par>
                        <p:par>
                          <p:cTn id="8" fill="hold">
                            <p:stCondLst>
                              <p:cond delay="1500"/>
                            </p:stCondLst>
                            <p:childTnLst>
                              <p:par>
                                <p:cTn id="9" presetID="1" presetClass="entr" presetSubtype="0" fill="hold" grpId="0" nodeType="afterEffect">
                                  <p:stCondLst>
                                    <p:cond delay="0"/>
                                  </p:stCondLst>
                                  <p:childTnLst>
                                    <p:set>
                                      <p:cBhvr>
                                        <p:cTn id="10" dur="1" fill="hold">
                                          <p:stCondLst>
                                            <p:cond delay="499"/>
                                          </p:stCondLst>
                                        </p:cTn>
                                        <p:tgtEl>
                                          <p:spTgt spid="5509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50917"/>
                                        </p:tgtEl>
                                        <p:attrNameLst>
                                          <p:attrName>style.visibility</p:attrName>
                                        </p:attrNameLst>
                                      </p:cBhvr>
                                      <p:to>
                                        <p:strVal val="visible"/>
                                      </p:to>
                                    </p:set>
                                    <p:animEffect transition="in" filter="dissolve">
                                      <p:cBhvr>
                                        <p:cTn id="15" dur="500"/>
                                        <p:tgtEl>
                                          <p:spTgt spid="550917"/>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5509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509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50920"/>
                                        </p:tgtEl>
                                        <p:attrNameLst>
                                          <p:attrName>style.visibility</p:attrName>
                                        </p:attrNameLst>
                                      </p:cBhvr>
                                      <p:to>
                                        <p:strVal val="visible"/>
                                      </p:to>
                                    </p:set>
                                    <p:anim calcmode="lin" valueType="num">
                                      <p:cBhvr additive="base">
                                        <p:cTn id="27" dur="500" fill="hold"/>
                                        <p:tgtEl>
                                          <p:spTgt spid="550920"/>
                                        </p:tgtEl>
                                        <p:attrNameLst>
                                          <p:attrName>ppt_x</p:attrName>
                                        </p:attrNameLst>
                                      </p:cBhvr>
                                      <p:tavLst>
                                        <p:tav tm="0">
                                          <p:val>
                                            <p:strVal val="#ppt_x"/>
                                          </p:val>
                                        </p:tav>
                                        <p:tav tm="100000">
                                          <p:val>
                                            <p:strVal val="#ppt_x"/>
                                          </p:val>
                                        </p:tav>
                                      </p:tavLst>
                                    </p:anim>
                                    <p:anim calcmode="lin" valueType="num">
                                      <p:cBhvr additive="base">
                                        <p:cTn id="28" dur="500" fill="hold"/>
                                        <p:tgtEl>
                                          <p:spTgt spid="5509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16" grpId="0" autoUpdateAnimBg="0"/>
      <p:bldP spid="550918" grpId="0" autoUpdateAnimBg="0"/>
      <p:bldP spid="550919" grpId="0" autoUpdateAnimBg="0"/>
      <p:bldP spid="550920"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a:xfrm>
            <a:off x="0" y="0"/>
            <a:ext cx="9144000" cy="471488"/>
          </a:xfrm>
        </p:spPr>
        <p:txBody>
          <a:bodyPr/>
          <a:lstStyle/>
          <a:p>
            <a:pPr eaLnBrk="1" hangingPunct="1"/>
            <a:r>
              <a:rPr lang="en-US" sz="2100" b="0" dirty="0" smtClean="0">
                <a:solidFill>
                  <a:schemeClr val="tx1"/>
                </a:solidFill>
              </a:rPr>
              <a:t>BARRAGEM CENTER HILL – </a:t>
            </a:r>
            <a:r>
              <a:rPr lang="en-US" sz="2100" b="0" dirty="0" err="1" smtClean="0">
                <a:solidFill>
                  <a:schemeClr val="tx1"/>
                </a:solidFill>
              </a:rPr>
              <a:t>An</a:t>
            </a:r>
            <a:r>
              <a:rPr lang="en-US" sz="2100" dirty="0" err="1" smtClean="0">
                <a:solidFill>
                  <a:schemeClr val="tx1"/>
                </a:solidFill>
              </a:rPr>
              <a:t>álise</a:t>
            </a:r>
            <a:r>
              <a:rPr lang="en-US" sz="2100" dirty="0" smtClean="0">
                <a:solidFill>
                  <a:schemeClr val="tx1"/>
                </a:solidFill>
              </a:rPr>
              <a:t> de </a:t>
            </a:r>
            <a:r>
              <a:rPr lang="en-US" sz="2100" dirty="0" err="1" smtClean="0">
                <a:solidFill>
                  <a:schemeClr val="tx1"/>
                </a:solidFill>
              </a:rPr>
              <a:t>Elemento</a:t>
            </a:r>
            <a:r>
              <a:rPr lang="en-US" sz="2100" dirty="0" smtClean="0">
                <a:solidFill>
                  <a:schemeClr val="tx1"/>
                </a:solidFill>
              </a:rPr>
              <a:t> </a:t>
            </a:r>
            <a:r>
              <a:rPr lang="en-US" sz="2100" dirty="0" err="1" smtClean="0">
                <a:solidFill>
                  <a:schemeClr val="tx1"/>
                </a:solidFill>
              </a:rPr>
              <a:t>Finito</a:t>
            </a:r>
            <a:endParaRPr lang="en-US" sz="2100" b="0" dirty="0" smtClean="0">
              <a:solidFill>
                <a:schemeClr val="tx1"/>
              </a:solidFill>
            </a:endParaRPr>
          </a:p>
        </p:txBody>
      </p:sp>
      <p:sp>
        <p:nvSpPr>
          <p:cNvPr id="47107" name="Text Box 3"/>
          <p:cNvSpPr txBox="1">
            <a:spLocks noChangeArrowheads="1"/>
          </p:cNvSpPr>
          <p:nvPr/>
        </p:nvSpPr>
        <p:spPr bwMode="auto">
          <a:xfrm>
            <a:off x="5851878" y="2638426"/>
            <a:ext cx="1174044" cy="244475"/>
          </a:xfrm>
          <a:prstGeom prst="rect">
            <a:avLst/>
          </a:prstGeom>
          <a:noFill/>
          <a:ln w="9525">
            <a:noFill/>
            <a:miter lim="800000"/>
            <a:headEnd/>
            <a:tailEnd/>
          </a:ln>
        </p:spPr>
        <p:txBody>
          <a:bodyPr>
            <a:spAutoFit/>
          </a:bodyPr>
          <a:lstStyle/>
          <a:p>
            <a:endParaRPr lang="en-US" sz="1000" b="1">
              <a:solidFill>
                <a:schemeClr val="tx1"/>
              </a:solidFill>
              <a:latin typeface="Tahoma" pitchFamily="34" charset="0"/>
            </a:endParaRPr>
          </a:p>
        </p:txBody>
      </p:sp>
      <p:sp>
        <p:nvSpPr>
          <p:cNvPr id="785412" name="Text Box 4"/>
          <p:cNvSpPr txBox="1">
            <a:spLocks noChangeArrowheads="1"/>
          </p:cNvSpPr>
          <p:nvPr/>
        </p:nvSpPr>
        <p:spPr bwMode="auto">
          <a:xfrm>
            <a:off x="0" y="3114675"/>
            <a:ext cx="9144000" cy="2262158"/>
          </a:xfrm>
          <a:prstGeom prst="rect">
            <a:avLst/>
          </a:prstGeom>
          <a:noFill/>
          <a:ln w="9525">
            <a:noFill/>
            <a:miter lim="800000"/>
            <a:headEnd/>
            <a:tailEnd/>
          </a:ln>
        </p:spPr>
        <p:txBody>
          <a:bodyPr>
            <a:spAutoFit/>
          </a:bodyPr>
          <a:lstStyle/>
          <a:p>
            <a:pPr>
              <a:spcBef>
                <a:spcPct val="50000"/>
              </a:spcBef>
              <a:buFontTx/>
              <a:buChar char="•"/>
              <a:tabLst>
                <a:tab pos="228600" algn="l"/>
              </a:tabLst>
            </a:pPr>
            <a:r>
              <a:rPr lang="en-US" sz="2400" dirty="0">
                <a:solidFill>
                  <a:schemeClr val="tx1"/>
                </a:solidFill>
                <a:latin typeface="Tahoma" pitchFamily="34" charset="0"/>
              </a:rPr>
              <a:t> </a:t>
            </a:r>
            <a:r>
              <a:rPr lang="en-US" dirty="0" err="1" smtClean="0">
                <a:solidFill>
                  <a:schemeClr val="tx1"/>
                </a:solidFill>
                <a:latin typeface="Tahoma" pitchFamily="34" charset="0"/>
              </a:rPr>
              <a:t>Em</a:t>
            </a:r>
            <a:r>
              <a:rPr lang="en-US" dirty="0" smtClean="0">
                <a:solidFill>
                  <a:schemeClr val="tx1"/>
                </a:solidFill>
                <a:latin typeface="Tahoma" pitchFamily="34" charset="0"/>
              </a:rPr>
              <a:t> </a:t>
            </a:r>
            <a:r>
              <a:rPr lang="en-US" dirty="0">
                <a:solidFill>
                  <a:schemeClr val="tx1"/>
                </a:solidFill>
                <a:latin typeface="Tahoma" pitchFamily="34" charset="0"/>
              </a:rPr>
              <a:t>2001, </a:t>
            </a:r>
            <a:r>
              <a:rPr lang="en-US" dirty="0" smtClean="0">
                <a:solidFill>
                  <a:schemeClr val="tx1"/>
                </a:solidFill>
                <a:latin typeface="Tahoma" pitchFamily="34" charset="0"/>
              </a:rPr>
              <a:t>o ACRES </a:t>
            </a:r>
            <a:r>
              <a:rPr lang="en-US" dirty="0">
                <a:solidFill>
                  <a:schemeClr val="tx1"/>
                </a:solidFill>
                <a:latin typeface="Tahoma" pitchFamily="34" charset="0"/>
              </a:rPr>
              <a:t>International </a:t>
            </a:r>
            <a:r>
              <a:rPr lang="en-US" dirty="0" smtClean="0">
                <a:solidFill>
                  <a:schemeClr val="tx1"/>
                </a:solidFill>
                <a:latin typeface="Tahoma" pitchFamily="34" charset="0"/>
              </a:rPr>
              <a:t>(agora Hatch </a:t>
            </a:r>
            <a:r>
              <a:rPr lang="en-US" dirty="0">
                <a:solidFill>
                  <a:schemeClr val="tx1"/>
                </a:solidFill>
                <a:latin typeface="Tahoma" pitchFamily="34" charset="0"/>
              </a:rPr>
              <a:t>Energy) </a:t>
            </a:r>
            <a:r>
              <a:rPr lang="en-US" dirty="0" err="1" smtClean="0">
                <a:solidFill>
                  <a:schemeClr val="tx1"/>
                </a:solidFill>
                <a:latin typeface="Tahoma" pitchFamily="34" charset="0"/>
              </a:rPr>
              <a:t>fo</a:t>
            </a:r>
            <a:r>
              <a:rPr lang="en-US" dirty="0" err="1" smtClean="0">
                <a:latin typeface="Tahoma" pitchFamily="34" charset="0"/>
              </a:rPr>
              <a:t>i</a:t>
            </a:r>
            <a:r>
              <a:rPr lang="en-US" dirty="0" smtClean="0">
                <a:latin typeface="Tahoma" pitchFamily="34" charset="0"/>
              </a:rPr>
              <a:t> </a:t>
            </a:r>
            <a:r>
              <a:rPr lang="en-US" dirty="0" err="1" smtClean="0">
                <a:latin typeface="Tahoma" pitchFamily="34" charset="0"/>
              </a:rPr>
              <a:t>contratado</a:t>
            </a:r>
            <a:r>
              <a:rPr lang="en-US" dirty="0" smtClean="0">
                <a:latin typeface="Tahoma" pitchFamily="34" charset="0"/>
              </a:rPr>
              <a:t> </a:t>
            </a:r>
            <a:r>
              <a:rPr lang="en-US" dirty="0" err="1" smtClean="0">
                <a:latin typeface="Tahoma" pitchFamily="34" charset="0"/>
              </a:rPr>
              <a:t>pelo</a:t>
            </a:r>
            <a:r>
              <a:rPr lang="en-US" dirty="0" smtClean="0">
                <a:latin typeface="Tahoma" pitchFamily="34" charset="0"/>
              </a:rPr>
              <a:t> </a:t>
            </a:r>
            <a:r>
              <a:rPr lang="en-US" dirty="0" smtClean="0">
                <a:solidFill>
                  <a:schemeClr val="tx1"/>
                </a:solidFill>
                <a:latin typeface="Tahoma" pitchFamily="34" charset="0"/>
              </a:rPr>
              <a:t>CELRN </a:t>
            </a:r>
            <a:r>
              <a:rPr lang="en-US" dirty="0" err="1" smtClean="0">
                <a:solidFill>
                  <a:schemeClr val="tx1"/>
                </a:solidFill>
                <a:latin typeface="Tahoma" pitchFamily="34" charset="0"/>
              </a:rPr>
              <a:t>para</a:t>
            </a:r>
            <a:r>
              <a:rPr lang="en-US" dirty="0" smtClean="0">
                <a:solidFill>
                  <a:schemeClr val="tx1"/>
                </a:solidFill>
                <a:latin typeface="Tahoma" pitchFamily="34" charset="0"/>
              </a:rPr>
              <a:t>  </a:t>
            </a:r>
            <a:r>
              <a:rPr lang="en-US" dirty="0" err="1" smtClean="0">
                <a:latin typeface="Tahoma" pitchFamily="34" charset="0"/>
              </a:rPr>
              <a:t>desenvolver</a:t>
            </a:r>
            <a:r>
              <a:rPr lang="en-US" dirty="0" smtClean="0">
                <a:latin typeface="Tahoma" pitchFamily="34" charset="0"/>
              </a:rPr>
              <a:t> um </a:t>
            </a:r>
            <a:r>
              <a:rPr lang="en-US" dirty="0" err="1" smtClean="0">
                <a:latin typeface="Tahoma" pitchFamily="34" charset="0"/>
              </a:rPr>
              <a:t>modelo</a:t>
            </a:r>
            <a:r>
              <a:rPr lang="en-US" dirty="0" smtClean="0">
                <a:latin typeface="Tahoma" pitchFamily="34" charset="0"/>
              </a:rPr>
              <a:t> </a:t>
            </a:r>
            <a:r>
              <a:rPr lang="en-US" dirty="0" err="1" smtClean="0">
                <a:latin typeface="Tahoma" pitchFamily="34" charset="0"/>
              </a:rPr>
              <a:t>para</a:t>
            </a:r>
            <a:r>
              <a:rPr lang="en-US" dirty="0" smtClean="0">
                <a:latin typeface="Tahoma" pitchFamily="34" charset="0"/>
              </a:rPr>
              <a:t> </a:t>
            </a:r>
            <a:r>
              <a:rPr lang="en-US" dirty="0" err="1" smtClean="0">
                <a:latin typeface="Tahoma" pitchFamily="34" charset="0"/>
              </a:rPr>
              <a:t>análise</a:t>
            </a:r>
            <a:r>
              <a:rPr lang="en-US" dirty="0" smtClean="0">
                <a:latin typeface="Tahoma" pitchFamily="34" charset="0"/>
              </a:rPr>
              <a:t> de </a:t>
            </a:r>
            <a:r>
              <a:rPr lang="en-US" dirty="0" err="1" smtClean="0">
                <a:latin typeface="Tahoma" pitchFamily="34" charset="0"/>
              </a:rPr>
              <a:t>elemento</a:t>
            </a:r>
            <a:r>
              <a:rPr lang="en-US" dirty="0" smtClean="0">
                <a:latin typeface="Tahoma" pitchFamily="34" charset="0"/>
              </a:rPr>
              <a:t> </a:t>
            </a:r>
            <a:r>
              <a:rPr lang="en-US" dirty="0" err="1" smtClean="0">
                <a:latin typeface="Tahoma" pitchFamily="34" charset="0"/>
              </a:rPr>
              <a:t>finito</a:t>
            </a:r>
            <a:r>
              <a:rPr lang="en-US" dirty="0" smtClean="0">
                <a:latin typeface="Tahoma" pitchFamily="34" charset="0"/>
              </a:rPr>
              <a:t> </a:t>
            </a:r>
            <a:r>
              <a:rPr lang="en-US" dirty="0" smtClean="0">
                <a:solidFill>
                  <a:schemeClr val="tx1"/>
                </a:solidFill>
                <a:latin typeface="Tahoma" pitchFamily="34" charset="0"/>
              </a:rPr>
              <a:t>da </a:t>
            </a:r>
            <a:r>
              <a:rPr lang="en-US" dirty="0" err="1" smtClean="0">
                <a:solidFill>
                  <a:schemeClr val="tx1"/>
                </a:solidFill>
                <a:latin typeface="Tahoma" pitchFamily="34" charset="0"/>
              </a:rPr>
              <a:t>porção</a:t>
            </a:r>
            <a:r>
              <a:rPr lang="en-US" dirty="0" smtClean="0">
                <a:solidFill>
                  <a:schemeClr val="tx1"/>
                </a:solidFill>
                <a:latin typeface="Tahoma" pitchFamily="34" charset="0"/>
              </a:rPr>
              <a:t> de </a:t>
            </a:r>
            <a:r>
              <a:rPr lang="en-US" dirty="0" err="1" smtClean="0">
                <a:solidFill>
                  <a:schemeClr val="tx1"/>
                </a:solidFill>
                <a:latin typeface="Tahoma" pitchFamily="34" charset="0"/>
              </a:rPr>
              <a:t>concreto</a:t>
            </a:r>
            <a:r>
              <a:rPr lang="en-US" dirty="0" smtClean="0">
                <a:solidFill>
                  <a:schemeClr val="tx1"/>
                </a:solidFill>
                <a:latin typeface="Tahoma" pitchFamily="34" charset="0"/>
              </a:rPr>
              <a:t> da BARRAGEM CENTER HILL e </a:t>
            </a:r>
            <a:r>
              <a:rPr lang="en-US" dirty="0" err="1" smtClean="0">
                <a:solidFill>
                  <a:schemeClr val="tx1"/>
                </a:solidFill>
                <a:latin typeface="Tahoma" pitchFamily="34" charset="0"/>
              </a:rPr>
              <a:t>investigar</a:t>
            </a:r>
            <a:r>
              <a:rPr lang="en-US" dirty="0" smtClean="0">
                <a:solidFill>
                  <a:schemeClr val="tx1"/>
                </a:solidFill>
                <a:latin typeface="Tahoma" pitchFamily="34" charset="0"/>
              </a:rPr>
              <a:t> </a:t>
            </a:r>
            <a:r>
              <a:rPr lang="en-US" dirty="0" err="1" smtClean="0">
                <a:solidFill>
                  <a:schemeClr val="tx1"/>
                </a:solidFill>
                <a:latin typeface="Tahoma" pitchFamily="34" charset="0"/>
              </a:rPr>
              <a:t>os</a:t>
            </a:r>
            <a:r>
              <a:rPr lang="en-US" dirty="0" smtClean="0">
                <a:solidFill>
                  <a:schemeClr val="tx1"/>
                </a:solidFill>
                <a:latin typeface="Tahoma" pitchFamily="34" charset="0"/>
              </a:rPr>
              <a:t> </a:t>
            </a:r>
            <a:r>
              <a:rPr lang="en-US" dirty="0" err="1" smtClean="0">
                <a:solidFill>
                  <a:schemeClr val="tx1"/>
                </a:solidFill>
                <a:latin typeface="Tahoma" pitchFamily="34" charset="0"/>
              </a:rPr>
              <a:t>efeitos</a:t>
            </a:r>
            <a:r>
              <a:rPr lang="en-US" dirty="0" smtClean="0">
                <a:solidFill>
                  <a:schemeClr val="tx1"/>
                </a:solidFill>
                <a:latin typeface="Tahoma" pitchFamily="34" charset="0"/>
              </a:rPr>
              <a:t> de AAR </a:t>
            </a:r>
            <a:r>
              <a:rPr lang="en-US" dirty="0" err="1" smtClean="0">
                <a:solidFill>
                  <a:schemeClr val="tx1"/>
                </a:solidFill>
                <a:latin typeface="Tahoma" pitchFamily="34" charset="0"/>
              </a:rPr>
              <a:t>na</a:t>
            </a:r>
            <a:r>
              <a:rPr lang="en-US" dirty="0" smtClean="0">
                <a:solidFill>
                  <a:schemeClr val="tx1"/>
                </a:solidFill>
                <a:latin typeface="Tahoma" pitchFamily="34" charset="0"/>
              </a:rPr>
              <a:t> </a:t>
            </a:r>
            <a:r>
              <a:rPr lang="en-US" dirty="0" err="1" smtClean="0">
                <a:solidFill>
                  <a:schemeClr val="tx1"/>
                </a:solidFill>
                <a:latin typeface="Tahoma" pitchFamily="34" charset="0"/>
              </a:rPr>
              <a:t>estrutura</a:t>
            </a:r>
            <a:r>
              <a:rPr lang="en-US" dirty="0" smtClean="0">
                <a:solidFill>
                  <a:schemeClr val="tx1"/>
                </a:solidFill>
                <a:latin typeface="Tahoma" pitchFamily="34" charset="0"/>
              </a:rPr>
              <a:t>.</a:t>
            </a:r>
            <a:endParaRPr lang="en-US" dirty="0">
              <a:solidFill>
                <a:schemeClr val="tx1"/>
              </a:solidFill>
              <a:latin typeface="Tahoma" pitchFamily="34" charset="0"/>
            </a:endParaRPr>
          </a:p>
          <a:p>
            <a:pPr>
              <a:spcBef>
                <a:spcPct val="50000"/>
              </a:spcBef>
              <a:buFontTx/>
              <a:buChar char="•"/>
              <a:tabLst>
                <a:tab pos="228600" algn="l"/>
              </a:tabLst>
            </a:pPr>
            <a:r>
              <a:rPr lang="en-US" dirty="0">
                <a:solidFill>
                  <a:schemeClr val="tx1"/>
                </a:solidFill>
                <a:latin typeface="Tahoma" pitchFamily="34" charset="0"/>
              </a:rPr>
              <a:t> </a:t>
            </a:r>
            <a:r>
              <a:rPr lang="en-US" dirty="0" err="1" smtClean="0">
                <a:solidFill>
                  <a:schemeClr val="tx1"/>
                </a:solidFill>
                <a:latin typeface="Tahoma" pitchFamily="34" charset="0"/>
              </a:rPr>
              <a:t>Foi</a:t>
            </a:r>
            <a:r>
              <a:rPr lang="en-US" dirty="0" smtClean="0">
                <a:solidFill>
                  <a:schemeClr val="tx1"/>
                </a:solidFill>
                <a:latin typeface="Tahoma" pitchFamily="34" charset="0"/>
              </a:rPr>
              <a:t> </a:t>
            </a:r>
            <a:r>
              <a:rPr lang="en-US" dirty="0" err="1" smtClean="0">
                <a:solidFill>
                  <a:schemeClr val="tx1"/>
                </a:solidFill>
                <a:latin typeface="Tahoma" pitchFamily="34" charset="0"/>
              </a:rPr>
              <a:t>feita</a:t>
            </a:r>
            <a:r>
              <a:rPr lang="en-US" dirty="0" smtClean="0">
                <a:solidFill>
                  <a:schemeClr val="tx1"/>
                </a:solidFill>
                <a:latin typeface="Tahoma" pitchFamily="34" charset="0"/>
              </a:rPr>
              <a:t> </a:t>
            </a:r>
            <a:r>
              <a:rPr lang="en-US" dirty="0" err="1" smtClean="0">
                <a:solidFill>
                  <a:schemeClr val="tx1"/>
                </a:solidFill>
                <a:latin typeface="Tahoma" pitchFamily="34" charset="0"/>
              </a:rPr>
              <a:t>uma</a:t>
            </a:r>
            <a:r>
              <a:rPr lang="en-US" dirty="0" smtClean="0">
                <a:solidFill>
                  <a:schemeClr val="tx1"/>
                </a:solidFill>
                <a:latin typeface="Tahoma" pitchFamily="34" charset="0"/>
              </a:rPr>
              <a:t> </a:t>
            </a:r>
            <a:r>
              <a:rPr lang="en-US" dirty="0" err="1" smtClean="0">
                <a:solidFill>
                  <a:schemeClr val="tx1"/>
                </a:solidFill>
                <a:latin typeface="Tahoma" pitchFamily="34" charset="0"/>
              </a:rPr>
              <a:t>a</a:t>
            </a:r>
            <a:r>
              <a:rPr lang="en-US" dirty="0" err="1" smtClean="0">
                <a:latin typeface="Tahoma" pitchFamily="34" charset="0"/>
              </a:rPr>
              <a:t>nálise</a:t>
            </a:r>
            <a:r>
              <a:rPr lang="en-US" dirty="0" smtClean="0">
                <a:latin typeface="Tahoma" pitchFamily="34" charset="0"/>
              </a:rPr>
              <a:t> temporal do </a:t>
            </a:r>
            <a:r>
              <a:rPr lang="en-US" dirty="0" err="1" smtClean="0">
                <a:latin typeface="Tahoma" pitchFamily="34" charset="0"/>
              </a:rPr>
              <a:t>comportamento</a:t>
            </a:r>
            <a:r>
              <a:rPr lang="en-US" dirty="0" smtClean="0">
                <a:latin typeface="Tahoma" pitchFamily="34" charset="0"/>
              </a:rPr>
              <a:t> das </a:t>
            </a:r>
            <a:r>
              <a:rPr lang="en-US" dirty="0" err="1" smtClean="0">
                <a:latin typeface="Tahoma" pitchFamily="34" charset="0"/>
              </a:rPr>
              <a:t>estruturas</a:t>
            </a:r>
            <a:r>
              <a:rPr lang="en-US" dirty="0" smtClean="0">
                <a:latin typeface="Tahoma" pitchFamily="34" charset="0"/>
              </a:rPr>
              <a:t> no </a:t>
            </a:r>
            <a:r>
              <a:rPr lang="en-US" dirty="0" err="1" smtClean="0">
                <a:latin typeface="Tahoma" pitchFamily="34" charset="0"/>
              </a:rPr>
              <a:t>passado</a:t>
            </a:r>
            <a:r>
              <a:rPr lang="en-US" dirty="0" smtClean="0">
                <a:latin typeface="Tahoma" pitchFamily="34" charset="0"/>
              </a:rPr>
              <a:t>, </a:t>
            </a:r>
            <a:r>
              <a:rPr lang="en-US" dirty="0" err="1" smtClean="0">
                <a:latin typeface="Tahoma" pitchFamily="34" charset="0"/>
              </a:rPr>
              <a:t>presente</a:t>
            </a:r>
            <a:r>
              <a:rPr lang="en-US" dirty="0" smtClean="0">
                <a:latin typeface="Tahoma" pitchFamily="34" charset="0"/>
              </a:rPr>
              <a:t> e </a:t>
            </a:r>
            <a:r>
              <a:rPr lang="en-US" dirty="0" err="1" smtClean="0">
                <a:latin typeface="Tahoma" pitchFamily="34" charset="0"/>
              </a:rPr>
              <a:t>futuro</a:t>
            </a:r>
            <a:r>
              <a:rPr lang="en-US" dirty="0" smtClean="0">
                <a:latin typeface="Tahoma" pitchFamily="34" charset="0"/>
              </a:rPr>
              <a:t> </a:t>
            </a:r>
            <a:r>
              <a:rPr lang="en-US" dirty="0" err="1" smtClean="0">
                <a:latin typeface="Tahoma" pitchFamily="34" charset="0"/>
              </a:rPr>
              <a:t>decorrente</a:t>
            </a:r>
            <a:r>
              <a:rPr lang="en-US" dirty="0" smtClean="0">
                <a:latin typeface="Tahoma" pitchFamily="34" charset="0"/>
              </a:rPr>
              <a:t> da </a:t>
            </a:r>
            <a:r>
              <a:rPr lang="en-US" dirty="0" err="1" smtClean="0">
                <a:latin typeface="Tahoma" pitchFamily="34" charset="0"/>
              </a:rPr>
              <a:t>expansão</a:t>
            </a:r>
            <a:r>
              <a:rPr lang="en-US" dirty="0" smtClean="0">
                <a:latin typeface="Tahoma" pitchFamily="34" charset="0"/>
              </a:rPr>
              <a:t> </a:t>
            </a:r>
            <a:r>
              <a:rPr lang="en-US" dirty="0" smtClean="0">
                <a:latin typeface="Tahoma" pitchFamily="34" charset="0"/>
              </a:rPr>
              <a:t>da </a:t>
            </a:r>
            <a:r>
              <a:rPr lang="en-US" dirty="0" smtClean="0">
                <a:solidFill>
                  <a:schemeClr val="tx1"/>
                </a:solidFill>
                <a:latin typeface="Tahoma" pitchFamily="34" charset="0"/>
              </a:rPr>
              <a:t>AAR </a:t>
            </a:r>
            <a:r>
              <a:rPr lang="en-US" dirty="0" err="1" smtClean="0">
                <a:solidFill>
                  <a:schemeClr val="tx1"/>
                </a:solidFill>
                <a:latin typeface="Tahoma" pitchFamily="34" charset="0"/>
              </a:rPr>
              <a:t>utilizando</a:t>
            </a:r>
            <a:r>
              <a:rPr lang="en-US" dirty="0" smtClean="0">
                <a:solidFill>
                  <a:schemeClr val="tx1"/>
                </a:solidFill>
                <a:latin typeface="Tahoma" pitchFamily="34" charset="0"/>
              </a:rPr>
              <a:t> GROW3D (</a:t>
            </a:r>
            <a:r>
              <a:rPr lang="en-US" dirty="0" err="1" smtClean="0">
                <a:solidFill>
                  <a:schemeClr val="tx1"/>
                </a:solidFill>
                <a:latin typeface="Tahoma" pitchFamily="34" charset="0"/>
              </a:rPr>
              <a:t>programa</a:t>
            </a:r>
            <a:r>
              <a:rPr lang="en-US" dirty="0" smtClean="0">
                <a:solidFill>
                  <a:schemeClr val="tx1"/>
                </a:solidFill>
                <a:latin typeface="Tahoma" pitchFamily="34" charset="0"/>
              </a:rPr>
              <a:t> </a:t>
            </a:r>
            <a:r>
              <a:rPr lang="en-US" dirty="0" err="1" smtClean="0">
                <a:solidFill>
                  <a:schemeClr val="tx1"/>
                </a:solidFill>
                <a:latin typeface="Tahoma" pitchFamily="34" charset="0"/>
              </a:rPr>
              <a:t>não</a:t>
            </a:r>
            <a:r>
              <a:rPr lang="en-US" dirty="0" smtClean="0">
                <a:solidFill>
                  <a:schemeClr val="tx1"/>
                </a:solidFill>
                <a:latin typeface="Tahoma" pitchFamily="34" charset="0"/>
              </a:rPr>
              <a:t> linear </a:t>
            </a:r>
            <a:r>
              <a:rPr lang="en-US" dirty="0" smtClean="0">
                <a:latin typeface="Tahoma" pitchFamily="34" charset="0"/>
              </a:rPr>
              <a:t>FE </a:t>
            </a:r>
            <a:r>
              <a:rPr lang="en-US" dirty="0" err="1" smtClean="0">
                <a:solidFill>
                  <a:schemeClr val="tx1"/>
                </a:solidFill>
                <a:latin typeface="Tahoma" pitchFamily="34" charset="0"/>
              </a:rPr>
              <a:t>proprietário</a:t>
            </a:r>
            <a:r>
              <a:rPr lang="en-US" dirty="0" smtClean="0">
                <a:solidFill>
                  <a:schemeClr val="tx1"/>
                </a:solidFill>
                <a:latin typeface="Tahoma" pitchFamily="34" charset="0"/>
              </a:rPr>
              <a:t>)</a:t>
            </a:r>
            <a:r>
              <a:rPr lang="en-US" dirty="0">
                <a:solidFill>
                  <a:schemeClr val="tx1"/>
                </a:solidFill>
                <a:latin typeface="Tahoma" pitchFamily="34" charset="0"/>
              </a:rPr>
              <a:t>.  </a:t>
            </a:r>
            <a:r>
              <a:rPr lang="en-US" dirty="0" smtClean="0">
                <a:solidFill>
                  <a:schemeClr val="tx1"/>
                </a:solidFill>
                <a:latin typeface="Tahoma" pitchFamily="34" charset="0"/>
              </a:rPr>
              <a:t>O </a:t>
            </a:r>
            <a:r>
              <a:rPr lang="en-US" dirty="0" err="1" smtClean="0">
                <a:latin typeface="Tahoma" pitchFamily="34" charset="0"/>
              </a:rPr>
              <a:t>modelo</a:t>
            </a:r>
            <a:r>
              <a:rPr lang="en-US" dirty="0" smtClean="0">
                <a:latin typeface="Tahoma" pitchFamily="34" charset="0"/>
              </a:rPr>
              <a:t> </a:t>
            </a:r>
            <a:r>
              <a:rPr lang="en-US" dirty="0" err="1" smtClean="0">
                <a:latin typeface="Tahoma" pitchFamily="34" charset="0"/>
              </a:rPr>
              <a:t>foi</a:t>
            </a:r>
            <a:r>
              <a:rPr lang="en-US" dirty="0" smtClean="0">
                <a:latin typeface="Tahoma" pitchFamily="34" charset="0"/>
              </a:rPr>
              <a:t> </a:t>
            </a:r>
            <a:r>
              <a:rPr lang="en-US" dirty="0" err="1" smtClean="0">
                <a:latin typeface="Tahoma" pitchFamily="34" charset="0"/>
              </a:rPr>
              <a:t>calibrado</a:t>
            </a:r>
            <a:r>
              <a:rPr lang="en-US" dirty="0" smtClean="0">
                <a:latin typeface="Tahoma" pitchFamily="34" charset="0"/>
              </a:rPr>
              <a:t> </a:t>
            </a:r>
            <a:r>
              <a:rPr lang="en-US" dirty="0" err="1" smtClean="0">
                <a:latin typeface="Tahoma" pitchFamily="34" charset="0"/>
              </a:rPr>
              <a:t>conforme</a:t>
            </a:r>
            <a:r>
              <a:rPr lang="en-US" dirty="0" smtClean="0">
                <a:latin typeface="Tahoma" pitchFamily="34" charset="0"/>
              </a:rPr>
              <a:t> </a:t>
            </a:r>
            <a:r>
              <a:rPr lang="en-US" dirty="0" err="1" smtClean="0">
                <a:latin typeface="Tahoma" pitchFamily="34" charset="0"/>
              </a:rPr>
              <a:t>deslocamentos</a:t>
            </a:r>
            <a:r>
              <a:rPr lang="en-US" dirty="0" smtClean="0">
                <a:latin typeface="Tahoma" pitchFamily="34" charset="0"/>
              </a:rPr>
              <a:t> </a:t>
            </a:r>
            <a:r>
              <a:rPr lang="en-US" dirty="0" err="1" smtClean="0">
                <a:latin typeface="Tahoma" pitchFamily="34" charset="0"/>
              </a:rPr>
              <a:t>históricos</a:t>
            </a:r>
            <a:r>
              <a:rPr lang="en-US" dirty="0" smtClean="0">
                <a:latin typeface="Tahoma" pitchFamily="34" charset="0"/>
              </a:rPr>
              <a:t> </a:t>
            </a:r>
            <a:r>
              <a:rPr lang="en-US" dirty="0" err="1" smtClean="0">
                <a:latin typeface="Tahoma" pitchFamily="34" charset="0"/>
              </a:rPr>
              <a:t>conhecidos</a:t>
            </a:r>
            <a:r>
              <a:rPr lang="en-US" dirty="0" smtClean="0">
                <a:latin typeface="Tahoma" pitchFamily="34" charset="0"/>
              </a:rPr>
              <a:t>, com </a:t>
            </a:r>
            <a:r>
              <a:rPr lang="en-US" dirty="0" err="1" smtClean="0">
                <a:latin typeface="Tahoma" pitchFamily="34" charset="0"/>
              </a:rPr>
              <a:t>variação</a:t>
            </a:r>
            <a:r>
              <a:rPr lang="en-US" dirty="0" smtClean="0">
                <a:latin typeface="Tahoma" pitchFamily="34" charset="0"/>
              </a:rPr>
              <a:t> </a:t>
            </a:r>
            <a:r>
              <a:rPr lang="en-US" dirty="0" err="1" smtClean="0">
                <a:latin typeface="Tahoma" pitchFamily="34" charset="0"/>
              </a:rPr>
              <a:t>na</a:t>
            </a:r>
            <a:r>
              <a:rPr lang="en-US" dirty="0" smtClean="0">
                <a:latin typeface="Tahoma" pitchFamily="34" charset="0"/>
              </a:rPr>
              <a:t> taxa de </a:t>
            </a:r>
            <a:r>
              <a:rPr lang="en-US" dirty="0" err="1" smtClean="0">
                <a:latin typeface="Tahoma" pitchFamily="34" charset="0"/>
              </a:rPr>
              <a:t>crescimento</a:t>
            </a:r>
            <a:r>
              <a:rPr lang="en-US" dirty="0" smtClean="0">
                <a:latin typeface="Tahoma" pitchFamily="34" charset="0"/>
              </a:rPr>
              <a:t> </a:t>
            </a:r>
            <a:r>
              <a:rPr lang="en-US" dirty="0" err="1" smtClean="0">
                <a:solidFill>
                  <a:schemeClr val="tx1"/>
                </a:solidFill>
                <a:latin typeface="Tahoma" pitchFamily="34" charset="0"/>
              </a:rPr>
              <a:t>na</a:t>
            </a:r>
            <a:r>
              <a:rPr lang="en-US" dirty="0" smtClean="0">
                <a:solidFill>
                  <a:schemeClr val="tx1"/>
                </a:solidFill>
                <a:latin typeface="Tahoma" pitchFamily="34" charset="0"/>
              </a:rPr>
              <a:t> </a:t>
            </a:r>
            <a:r>
              <a:rPr lang="en-US" dirty="0" err="1" smtClean="0">
                <a:solidFill>
                  <a:schemeClr val="tx1"/>
                </a:solidFill>
                <a:latin typeface="Tahoma" pitchFamily="34" charset="0"/>
              </a:rPr>
              <a:t>estrutura</a:t>
            </a:r>
            <a:r>
              <a:rPr lang="en-US" dirty="0" smtClean="0">
                <a:solidFill>
                  <a:schemeClr val="tx1"/>
                </a:solidFill>
                <a:latin typeface="Tahoma" pitchFamily="34" charset="0"/>
              </a:rPr>
              <a:t> </a:t>
            </a:r>
            <a:r>
              <a:rPr lang="en-US" dirty="0" err="1" smtClean="0">
                <a:solidFill>
                  <a:schemeClr val="tx1"/>
                </a:solidFill>
                <a:latin typeface="Tahoma" pitchFamily="34" charset="0"/>
              </a:rPr>
              <a:t>como</a:t>
            </a:r>
            <a:r>
              <a:rPr lang="en-US" dirty="0" smtClean="0">
                <a:solidFill>
                  <a:schemeClr val="tx1"/>
                </a:solidFill>
                <a:latin typeface="Tahoma" pitchFamily="34" charset="0"/>
              </a:rPr>
              <a:t> um </a:t>
            </a:r>
            <a:r>
              <a:rPr lang="en-US" dirty="0" err="1" smtClean="0">
                <a:solidFill>
                  <a:schemeClr val="tx1"/>
                </a:solidFill>
                <a:latin typeface="Tahoma" pitchFamily="34" charset="0"/>
              </a:rPr>
              <a:t>todo</a:t>
            </a:r>
            <a:r>
              <a:rPr lang="en-US" dirty="0" smtClean="0">
                <a:solidFill>
                  <a:schemeClr val="tx1"/>
                </a:solidFill>
                <a:latin typeface="Tahoma" pitchFamily="34" charset="0"/>
              </a:rPr>
              <a:t>. </a:t>
            </a:r>
            <a:endParaRPr lang="en-US" dirty="0">
              <a:solidFill>
                <a:schemeClr val="tx1"/>
              </a:solidFill>
              <a:latin typeface="Tahoma" pitchFamily="34" charset="0"/>
            </a:endParaRPr>
          </a:p>
        </p:txBody>
      </p:sp>
      <p:pic>
        <p:nvPicPr>
          <p:cNvPr id="47109" name="Picture 5"/>
          <p:cNvPicPr>
            <a:picLocks noChangeAspect="1" noChangeArrowheads="1"/>
          </p:cNvPicPr>
          <p:nvPr/>
        </p:nvPicPr>
        <p:blipFill>
          <a:blip r:embed="rId2" cstate="print"/>
          <a:srcRect t="2528" b="3612"/>
          <a:stretch>
            <a:fillRect/>
          </a:stretch>
        </p:blipFill>
        <p:spPr bwMode="auto">
          <a:xfrm>
            <a:off x="0" y="415926"/>
            <a:ext cx="9144000" cy="26130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854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854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5412"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EN-SX"/>
          <p:cNvPicPr>
            <a:picLocks noChangeAspect="1" noChangeArrowheads="1"/>
          </p:cNvPicPr>
          <p:nvPr/>
        </p:nvPicPr>
        <p:blipFill>
          <a:blip r:embed="rId3" cstate="print"/>
          <a:srcRect/>
          <a:stretch>
            <a:fillRect/>
          </a:stretch>
        </p:blipFill>
        <p:spPr bwMode="auto">
          <a:xfrm>
            <a:off x="0" y="0"/>
            <a:ext cx="9144000" cy="6870700"/>
          </a:xfrm>
          <a:prstGeom prst="rect">
            <a:avLst/>
          </a:prstGeom>
          <a:noFill/>
          <a:ln w="9525">
            <a:solidFill>
              <a:srgbClr val="020010"/>
            </a:solidFill>
            <a:miter lim="800000"/>
            <a:headEnd/>
            <a:tailEnd/>
          </a:ln>
        </p:spPr>
      </p:pic>
      <p:sp>
        <p:nvSpPr>
          <p:cNvPr id="48131" name="Text Box 3"/>
          <p:cNvSpPr txBox="1">
            <a:spLocks noChangeArrowheads="1"/>
          </p:cNvSpPr>
          <p:nvPr/>
        </p:nvSpPr>
        <p:spPr bwMode="auto">
          <a:xfrm>
            <a:off x="0" y="303214"/>
            <a:ext cx="7127523" cy="646331"/>
          </a:xfrm>
          <a:prstGeom prst="rect">
            <a:avLst/>
          </a:prstGeom>
          <a:noFill/>
          <a:ln w="9525">
            <a:noFill/>
            <a:miter lim="800000"/>
            <a:headEnd/>
            <a:tailEnd/>
          </a:ln>
        </p:spPr>
        <p:txBody>
          <a:bodyPr>
            <a:spAutoFit/>
          </a:bodyPr>
          <a:lstStyle/>
          <a:p>
            <a:pPr>
              <a:spcBef>
                <a:spcPct val="50000"/>
              </a:spcBef>
            </a:pPr>
            <a:r>
              <a:rPr lang="en-US" dirty="0" smtClean="0">
                <a:solidFill>
                  <a:schemeClr val="bg1"/>
                </a:solidFill>
                <a:latin typeface="Tahoma" pitchFamily="34" charset="0"/>
              </a:rPr>
              <a:t>BARRAGEM CENTER HILL </a:t>
            </a:r>
            <a:r>
              <a:rPr lang="en-US" dirty="0">
                <a:solidFill>
                  <a:schemeClr val="bg1"/>
                </a:solidFill>
                <a:latin typeface="Tahoma" pitchFamily="34" charset="0"/>
              </a:rPr>
              <a:t>– FE Analysis indicates potential dam safety 		   problem at pier to spillway interface.</a:t>
            </a:r>
          </a:p>
        </p:txBody>
      </p:sp>
      <p:sp>
        <p:nvSpPr>
          <p:cNvPr id="787460" name="Text Box 4"/>
          <p:cNvSpPr txBox="1">
            <a:spLocks noChangeArrowheads="1"/>
          </p:cNvSpPr>
          <p:nvPr/>
        </p:nvSpPr>
        <p:spPr bwMode="auto">
          <a:xfrm>
            <a:off x="533400" y="5338764"/>
            <a:ext cx="6527800" cy="369332"/>
          </a:xfrm>
          <a:prstGeom prst="rect">
            <a:avLst/>
          </a:prstGeom>
          <a:noFill/>
          <a:ln w="9525">
            <a:noFill/>
            <a:miter lim="800000"/>
            <a:headEnd/>
            <a:tailEnd/>
          </a:ln>
        </p:spPr>
        <p:txBody>
          <a:bodyPr>
            <a:spAutoFit/>
          </a:bodyPr>
          <a:lstStyle/>
          <a:p>
            <a:pPr algn="ctr">
              <a:spcBef>
                <a:spcPct val="50000"/>
              </a:spcBef>
            </a:pPr>
            <a:r>
              <a:rPr lang="en-US" dirty="0" err="1" smtClean="0">
                <a:solidFill>
                  <a:srgbClr val="020010"/>
                </a:solidFill>
                <a:latin typeface="Tahoma" pitchFamily="34" charset="0"/>
              </a:rPr>
              <a:t>Estresse</a:t>
            </a:r>
            <a:r>
              <a:rPr lang="en-US" dirty="0" smtClean="0">
                <a:solidFill>
                  <a:srgbClr val="020010"/>
                </a:solidFill>
                <a:latin typeface="Tahoma" pitchFamily="34" charset="0"/>
              </a:rPr>
              <a:t> Max</a:t>
            </a:r>
            <a:r>
              <a:rPr lang="en-US" dirty="0">
                <a:solidFill>
                  <a:srgbClr val="020010"/>
                </a:solidFill>
                <a:latin typeface="Tahoma" pitchFamily="34" charset="0"/>
              </a:rPr>
              <a:t>. </a:t>
            </a:r>
            <a:r>
              <a:rPr lang="en-US" dirty="0" err="1" smtClean="0">
                <a:solidFill>
                  <a:srgbClr val="020010"/>
                </a:solidFill>
                <a:latin typeface="Tahoma" pitchFamily="34" charset="0"/>
              </a:rPr>
              <a:t>aproximado</a:t>
            </a:r>
            <a:r>
              <a:rPr lang="en-US" dirty="0" smtClean="0">
                <a:solidFill>
                  <a:srgbClr val="020010"/>
                </a:solidFill>
                <a:latin typeface="Tahoma" pitchFamily="34" charset="0"/>
              </a:rPr>
              <a:t>. 10340 </a:t>
            </a:r>
            <a:r>
              <a:rPr lang="en-US" dirty="0" err="1" smtClean="0">
                <a:solidFill>
                  <a:srgbClr val="020010"/>
                </a:solidFill>
                <a:latin typeface="Tahoma" pitchFamily="34" charset="0"/>
              </a:rPr>
              <a:t>kPa</a:t>
            </a:r>
            <a:endParaRPr lang="en-US" dirty="0">
              <a:solidFill>
                <a:srgbClr val="020010"/>
              </a:solidFill>
              <a:latin typeface="Tahoma" pitchFamily="34" charset="0"/>
            </a:endParaRPr>
          </a:p>
        </p:txBody>
      </p:sp>
      <p:sp>
        <p:nvSpPr>
          <p:cNvPr id="787461" name="Line 5"/>
          <p:cNvSpPr>
            <a:spLocks noChangeShapeType="1"/>
          </p:cNvSpPr>
          <p:nvPr/>
        </p:nvSpPr>
        <p:spPr bwMode="auto">
          <a:xfrm flipV="1">
            <a:off x="5778501" y="5562600"/>
            <a:ext cx="673100" cy="0"/>
          </a:xfrm>
          <a:prstGeom prst="line">
            <a:avLst/>
          </a:prstGeom>
          <a:noFill/>
          <a:ln w="28575">
            <a:solidFill>
              <a:srgbClr val="020010"/>
            </a:solidFill>
            <a:miter lim="800000"/>
            <a:headEnd/>
            <a:tailEnd/>
          </a:ln>
        </p:spPr>
        <p:txBody>
          <a:bodyPr wrap="none"/>
          <a:lstStyle/>
          <a:p>
            <a:endParaRPr lang="en-US"/>
          </a:p>
        </p:txBody>
      </p:sp>
      <p:sp>
        <p:nvSpPr>
          <p:cNvPr id="787462" name="Line 6"/>
          <p:cNvSpPr>
            <a:spLocks noChangeShapeType="1"/>
          </p:cNvSpPr>
          <p:nvPr/>
        </p:nvSpPr>
        <p:spPr bwMode="auto">
          <a:xfrm flipH="1" flipV="1">
            <a:off x="6070600" y="1981200"/>
            <a:ext cx="355600" cy="3568700"/>
          </a:xfrm>
          <a:prstGeom prst="line">
            <a:avLst/>
          </a:prstGeom>
          <a:noFill/>
          <a:ln w="28575">
            <a:solidFill>
              <a:srgbClr val="020010"/>
            </a:solidFill>
            <a:miter lim="800000"/>
            <a:headEnd/>
            <a:tailEnd type="triangle" w="med" len="med"/>
          </a:ln>
        </p:spPr>
        <p:txBody>
          <a:bodyPr wrap="none"/>
          <a:lstStyle/>
          <a:p>
            <a:endParaRPr lang="en-US"/>
          </a:p>
        </p:txBody>
      </p:sp>
      <p:sp>
        <p:nvSpPr>
          <p:cNvPr id="787463" name="Line 7"/>
          <p:cNvSpPr>
            <a:spLocks noChangeShapeType="1"/>
          </p:cNvSpPr>
          <p:nvPr/>
        </p:nvSpPr>
        <p:spPr bwMode="auto">
          <a:xfrm flipH="1" flipV="1">
            <a:off x="2476501" y="2844800"/>
            <a:ext cx="3937000" cy="2717800"/>
          </a:xfrm>
          <a:prstGeom prst="line">
            <a:avLst/>
          </a:prstGeom>
          <a:noFill/>
          <a:ln w="28575">
            <a:solidFill>
              <a:srgbClr val="020010"/>
            </a:solidFill>
            <a:miter lim="800000"/>
            <a:headEnd/>
            <a:tailEnd type="triangle" w="med" len="med"/>
          </a:ln>
        </p:spPr>
        <p:txBody>
          <a:bodyPr wrap="none"/>
          <a:lstStyle/>
          <a:p>
            <a:endParaRPr lang="en-US"/>
          </a:p>
        </p:txBody>
      </p:sp>
      <p:sp>
        <p:nvSpPr>
          <p:cNvPr id="787464" name="Text Box 8"/>
          <p:cNvSpPr txBox="1">
            <a:spLocks noChangeArrowheads="1"/>
          </p:cNvSpPr>
          <p:nvPr/>
        </p:nvSpPr>
        <p:spPr bwMode="auto">
          <a:xfrm rot="-769331">
            <a:off x="0" y="1640960"/>
            <a:ext cx="6527800" cy="369332"/>
          </a:xfrm>
          <a:prstGeom prst="rect">
            <a:avLst/>
          </a:prstGeom>
          <a:noFill/>
          <a:ln w="9525">
            <a:noFill/>
            <a:miter lim="800000"/>
            <a:headEnd/>
            <a:tailEnd/>
          </a:ln>
        </p:spPr>
        <p:txBody>
          <a:bodyPr>
            <a:spAutoFit/>
          </a:bodyPr>
          <a:lstStyle/>
          <a:p>
            <a:pPr>
              <a:spcBef>
                <a:spcPct val="50000"/>
              </a:spcBef>
            </a:pPr>
            <a:r>
              <a:rPr lang="en-US" dirty="0" err="1" smtClean="0">
                <a:solidFill>
                  <a:srgbClr val="000000"/>
                </a:solidFill>
                <a:latin typeface="Tahoma" pitchFamily="34" charset="0"/>
              </a:rPr>
              <a:t>Estresse</a:t>
            </a:r>
            <a:r>
              <a:rPr lang="en-US" dirty="0" smtClean="0">
                <a:solidFill>
                  <a:srgbClr val="000000"/>
                </a:solidFill>
                <a:latin typeface="Tahoma" pitchFamily="34" charset="0"/>
              </a:rPr>
              <a:t> Longitudinal no </a:t>
            </a:r>
            <a:r>
              <a:rPr lang="en-US" dirty="0" err="1" smtClean="0">
                <a:solidFill>
                  <a:srgbClr val="000000"/>
                </a:solidFill>
                <a:latin typeface="Tahoma" pitchFamily="34" charset="0"/>
              </a:rPr>
              <a:t>concreto</a:t>
            </a:r>
            <a:r>
              <a:rPr lang="en-US" dirty="0" smtClean="0">
                <a:solidFill>
                  <a:srgbClr val="000000"/>
                </a:solidFill>
                <a:latin typeface="Tahoma" pitchFamily="34" charset="0"/>
              </a:rPr>
              <a:t> </a:t>
            </a:r>
            <a:r>
              <a:rPr lang="en-US" dirty="0" err="1" smtClean="0">
                <a:solidFill>
                  <a:srgbClr val="000000"/>
                </a:solidFill>
                <a:latin typeface="Tahoma" pitchFamily="34" charset="0"/>
              </a:rPr>
              <a:t>em</a:t>
            </a:r>
            <a:r>
              <a:rPr lang="en-US" dirty="0" smtClean="0">
                <a:solidFill>
                  <a:srgbClr val="000000"/>
                </a:solidFill>
                <a:latin typeface="Tahoma" pitchFamily="34" charset="0"/>
              </a:rPr>
              <a:t> 2002 </a:t>
            </a:r>
            <a:r>
              <a:rPr lang="en-US" dirty="0" err="1" smtClean="0">
                <a:solidFill>
                  <a:srgbClr val="000000"/>
                </a:solidFill>
                <a:latin typeface="Tahoma" pitchFamily="34" charset="0"/>
              </a:rPr>
              <a:t>resultante</a:t>
            </a:r>
            <a:r>
              <a:rPr lang="en-US" dirty="0" smtClean="0">
                <a:solidFill>
                  <a:srgbClr val="000000"/>
                </a:solidFill>
                <a:latin typeface="Tahoma" pitchFamily="34" charset="0"/>
              </a:rPr>
              <a:t> de AAR</a:t>
            </a:r>
            <a:endParaRPr lang="en-US" dirty="0">
              <a:solidFill>
                <a:srgbClr val="000000"/>
              </a:solidFill>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87464">
                                            <p:txEl>
                                              <p:pRg st="0" end="0"/>
                                            </p:txEl>
                                          </p:spTgt>
                                        </p:tgtEl>
                                        <p:attrNameLst>
                                          <p:attrName>style.visibility</p:attrName>
                                        </p:attrNameLst>
                                      </p:cBhvr>
                                      <p:to>
                                        <p:strVal val="visible"/>
                                      </p:to>
                                    </p:set>
                                    <p:animEffect transition="in" filter="blinds(horizontal)">
                                      <p:cBhvr>
                                        <p:cTn id="7" dur="500"/>
                                        <p:tgtEl>
                                          <p:spTgt spid="787464">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87460"/>
                                        </p:tgtEl>
                                        <p:attrNameLst>
                                          <p:attrName>style.visibility</p:attrName>
                                        </p:attrNameLst>
                                      </p:cBhvr>
                                      <p:to>
                                        <p:strVal val="visible"/>
                                      </p:to>
                                    </p:set>
                                    <p:animEffect transition="in" filter="blinds(horizontal)">
                                      <p:cBhvr>
                                        <p:cTn id="10" dur="500"/>
                                        <p:tgtEl>
                                          <p:spTgt spid="78746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87463"/>
                                        </p:tgtEl>
                                        <p:attrNameLst>
                                          <p:attrName>style.visibility</p:attrName>
                                        </p:attrNameLst>
                                      </p:cBhvr>
                                      <p:to>
                                        <p:strVal val="visible"/>
                                      </p:to>
                                    </p:set>
                                    <p:animEffect transition="in" filter="blinds(horizontal)">
                                      <p:cBhvr>
                                        <p:cTn id="13" dur="500"/>
                                        <p:tgtEl>
                                          <p:spTgt spid="787463"/>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787462"/>
                                        </p:tgtEl>
                                        <p:attrNameLst>
                                          <p:attrName>style.visibility</p:attrName>
                                        </p:attrNameLst>
                                      </p:cBhvr>
                                      <p:to>
                                        <p:strVal val="visible"/>
                                      </p:to>
                                    </p:set>
                                    <p:animEffect transition="in" filter="blinds(horizontal)">
                                      <p:cBhvr>
                                        <p:cTn id="16" dur="500"/>
                                        <p:tgtEl>
                                          <p:spTgt spid="787462"/>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787461"/>
                                        </p:tgtEl>
                                        <p:attrNameLst>
                                          <p:attrName>style.visibility</p:attrName>
                                        </p:attrNameLst>
                                      </p:cBhvr>
                                      <p:to>
                                        <p:strVal val="visible"/>
                                      </p:to>
                                    </p:set>
                                    <p:animEffect transition="in" filter="blinds(horizontal)">
                                      <p:cBhvr>
                                        <p:cTn id="19" dur="500"/>
                                        <p:tgtEl>
                                          <p:spTgt spid="787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7460" grpId="0"/>
      <p:bldP spid="787461" grpId="0" animBg="1"/>
      <p:bldP spid="787462" grpId="0" animBg="1"/>
      <p:bldP spid="78746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2" name="Picture 2"/>
          <p:cNvPicPr>
            <a:picLocks noChangeAspect="1" noChangeArrowheads="1"/>
          </p:cNvPicPr>
          <p:nvPr/>
        </p:nvPicPr>
        <p:blipFill>
          <a:blip r:embed="rId2" cstate="print"/>
          <a:srcRect/>
          <a:stretch>
            <a:fillRect/>
          </a:stretch>
        </p:blipFill>
        <p:spPr bwMode="auto">
          <a:xfrm>
            <a:off x="0" y="1949450"/>
            <a:ext cx="9144000" cy="4908550"/>
          </a:xfrm>
          <a:prstGeom prst="rect">
            <a:avLst/>
          </a:prstGeom>
          <a:noFill/>
          <a:ln w="9525">
            <a:solidFill>
              <a:schemeClr val="bg1"/>
            </a:solidFill>
            <a:miter lim="800000"/>
            <a:headEnd/>
            <a:tailEnd/>
          </a:ln>
        </p:spPr>
      </p:pic>
      <p:pic>
        <p:nvPicPr>
          <p:cNvPr id="49155" name="Picture 3" descr="PE01023_"/>
          <p:cNvPicPr>
            <a:picLocks noChangeAspect="1" noChangeArrowheads="1"/>
          </p:cNvPicPr>
          <p:nvPr/>
        </p:nvPicPr>
        <p:blipFill>
          <a:blip r:embed="rId3" cstate="print"/>
          <a:srcRect/>
          <a:stretch>
            <a:fillRect/>
          </a:stretch>
        </p:blipFill>
        <p:spPr bwMode="auto">
          <a:xfrm>
            <a:off x="601134" y="0"/>
            <a:ext cx="1330678" cy="2089150"/>
          </a:xfrm>
          <a:prstGeom prst="rect">
            <a:avLst/>
          </a:prstGeom>
          <a:noFill/>
          <a:ln w="9525">
            <a:noFill/>
            <a:miter lim="800000"/>
            <a:headEnd/>
            <a:tailEnd/>
          </a:ln>
        </p:spPr>
      </p:pic>
      <p:sp>
        <p:nvSpPr>
          <p:cNvPr id="788484" name="Freeform 4"/>
          <p:cNvSpPr>
            <a:spLocks/>
          </p:cNvSpPr>
          <p:nvPr/>
        </p:nvSpPr>
        <p:spPr bwMode="auto">
          <a:xfrm>
            <a:off x="1713089" y="1"/>
            <a:ext cx="6118578" cy="1089025"/>
          </a:xfrm>
          <a:custGeom>
            <a:avLst/>
            <a:gdLst>
              <a:gd name="T0" fmla="*/ 0 w 1472"/>
              <a:gd name="T1" fmla="*/ 560 h 568"/>
              <a:gd name="T2" fmla="*/ 120 w 1472"/>
              <a:gd name="T3" fmla="*/ 344 h 568"/>
              <a:gd name="T4" fmla="*/ 288 w 1472"/>
              <a:gd name="T5" fmla="*/ 160 h 568"/>
              <a:gd name="T6" fmla="*/ 392 w 1472"/>
              <a:gd name="T7" fmla="*/ 40 h 568"/>
              <a:gd name="T8" fmla="*/ 568 w 1472"/>
              <a:gd name="T9" fmla="*/ 8 h 568"/>
              <a:gd name="T10" fmla="*/ 784 w 1472"/>
              <a:gd name="T11" fmla="*/ 0 h 568"/>
              <a:gd name="T12" fmla="*/ 1032 w 1472"/>
              <a:gd name="T13" fmla="*/ 0 h 568"/>
              <a:gd name="T14" fmla="*/ 1256 w 1472"/>
              <a:gd name="T15" fmla="*/ 56 h 568"/>
              <a:gd name="T16" fmla="*/ 1392 w 1472"/>
              <a:gd name="T17" fmla="*/ 128 h 568"/>
              <a:gd name="T18" fmla="*/ 1464 w 1472"/>
              <a:gd name="T19" fmla="*/ 216 h 568"/>
              <a:gd name="T20" fmla="*/ 1472 w 1472"/>
              <a:gd name="T21" fmla="*/ 328 h 568"/>
              <a:gd name="T22" fmla="*/ 1440 w 1472"/>
              <a:gd name="T23" fmla="*/ 416 h 568"/>
              <a:gd name="T24" fmla="*/ 1384 w 1472"/>
              <a:gd name="T25" fmla="*/ 504 h 568"/>
              <a:gd name="T26" fmla="*/ 1232 w 1472"/>
              <a:gd name="T27" fmla="*/ 536 h 568"/>
              <a:gd name="T28" fmla="*/ 1056 w 1472"/>
              <a:gd name="T29" fmla="*/ 568 h 568"/>
              <a:gd name="T30" fmla="*/ 960 w 1472"/>
              <a:gd name="T31" fmla="*/ 560 h 568"/>
              <a:gd name="T32" fmla="*/ 720 w 1472"/>
              <a:gd name="T33" fmla="*/ 544 h 568"/>
              <a:gd name="T34" fmla="*/ 528 w 1472"/>
              <a:gd name="T35" fmla="*/ 496 h 568"/>
              <a:gd name="T36" fmla="*/ 376 w 1472"/>
              <a:gd name="T37" fmla="*/ 464 h 568"/>
              <a:gd name="T38" fmla="*/ 328 w 1472"/>
              <a:gd name="T39" fmla="*/ 448 h 568"/>
              <a:gd name="T40" fmla="*/ 200 w 1472"/>
              <a:gd name="T41" fmla="*/ 424 h 568"/>
              <a:gd name="T42" fmla="*/ 120 w 1472"/>
              <a:gd name="T43" fmla="*/ 424 h 568"/>
              <a:gd name="T44" fmla="*/ 64 w 1472"/>
              <a:gd name="T45" fmla="*/ 472 h 568"/>
              <a:gd name="T46" fmla="*/ 0 w 1472"/>
              <a:gd name="T47" fmla="*/ 560 h 5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72"/>
              <a:gd name="T73" fmla="*/ 0 h 568"/>
              <a:gd name="T74" fmla="*/ 1472 w 1472"/>
              <a:gd name="T75" fmla="*/ 568 h 5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72" h="568">
                <a:moveTo>
                  <a:pt x="0" y="560"/>
                </a:moveTo>
                <a:lnTo>
                  <a:pt x="120" y="344"/>
                </a:lnTo>
                <a:lnTo>
                  <a:pt x="288" y="160"/>
                </a:lnTo>
                <a:lnTo>
                  <a:pt x="392" y="40"/>
                </a:lnTo>
                <a:lnTo>
                  <a:pt x="568" y="8"/>
                </a:lnTo>
                <a:lnTo>
                  <a:pt x="784" y="0"/>
                </a:lnTo>
                <a:lnTo>
                  <a:pt x="1032" y="0"/>
                </a:lnTo>
                <a:lnTo>
                  <a:pt x="1256" y="56"/>
                </a:lnTo>
                <a:lnTo>
                  <a:pt x="1392" y="128"/>
                </a:lnTo>
                <a:lnTo>
                  <a:pt x="1464" y="216"/>
                </a:lnTo>
                <a:lnTo>
                  <a:pt x="1472" y="328"/>
                </a:lnTo>
                <a:lnTo>
                  <a:pt x="1440" y="416"/>
                </a:lnTo>
                <a:lnTo>
                  <a:pt x="1384" y="504"/>
                </a:lnTo>
                <a:lnTo>
                  <a:pt x="1232" y="536"/>
                </a:lnTo>
                <a:lnTo>
                  <a:pt x="1056" y="568"/>
                </a:lnTo>
                <a:lnTo>
                  <a:pt x="960" y="560"/>
                </a:lnTo>
                <a:lnTo>
                  <a:pt x="720" y="544"/>
                </a:lnTo>
                <a:lnTo>
                  <a:pt x="528" y="496"/>
                </a:lnTo>
                <a:lnTo>
                  <a:pt x="376" y="464"/>
                </a:lnTo>
                <a:lnTo>
                  <a:pt x="328" y="448"/>
                </a:lnTo>
                <a:lnTo>
                  <a:pt x="200" y="424"/>
                </a:lnTo>
                <a:lnTo>
                  <a:pt x="120" y="424"/>
                </a:lnTo>
                <a:lnTo>
                  <a:pt x="64" y="472"/>
                </a:lnTo>
                <a:lnTo>
                  <a:pt x="0" y="560"/>
                </a:lnTo>
                <a:close/>
              </a:path>
            </a:pathLst>
          </a:custGeom>
          <a:solidFill>
            <a:schemeClr val="bg1"/>
          </a:solidFill>
          <a:ln w="9525" cap="flat" cmpd="sng">
            <a:solidFill>
              <a:schemeClr val="tx1"/>
            </a:solidFill>
            <a:prstDash val="solid"/>
            <a:miter lim="800000"/>
            <a:headEnd type="none" w="med" len="med"/>
            <a:tailEnd type="none" w="med" len="med"/>
          </a:ln>
        </p:spPr>
        <p:txBody>
          <a:bodyPr wrap="none"/>
          <a:lstStyle/>
          <a:p>
            <a:endParaRPr lang="en-US"/>
          </a:p>
        </p:txBody>
      </p:sp>
      <p:sp>
        <p:nvSpPr>
          <p:cNvPr id="788485" name="Text Box 5"/>
          <p:cNvSpPr txBox="1">
            <a:spLocks noChangeArrowheads="1"/>
          </p:cNvSpPr>
          <p:nvPr/>
        </p:nvSpPr>
        <p:spPr bwMode="auto">
          <a:xfrm>
            <a:off x="2750256" y="228601"/>
            <a:ext cx="4896556" cy="646331"/>
          </a:xfrm>
          <a:prstGeom prst="rect">
            <a:avLst/>
          </a:prstGeom>
          <a:noFill/>
          <a:ln w="9525">
            <a:noFill/>
            <a:miter lim="800000"/>
            <a:headEnd/>
            <a:tailEnd/>
          </a:ln>
        </p:spPr>
        <p:txBody>
          <a:bodyPr>
            <a:spAutoFit/>
          </a:bodyPr>
          <a:lstStyle/>
          <a:p>
            <a:pPr algn="ctr">
              <a:spcBef>
                <a:spcPct val="50000"/>
              </a:spcBef>
            </a:pPr>
            <a:r>
              <a:rPr lang="en-US" dirty="0" err="1" smtClean="0">
                <a:solidFill>
                  <a:schemeClr val="tx1"/>
                </a:solidFill>
                <a:latin typeface="Monotype Corsiva" pitchFamily="66" charset="0"/>
              </a:rPr>
              <a:t>Há</a:t>
            </a:r>
            <a:r>
              <a:rPr lang="en-US" dirty="0" smtClean="0">
                <a:solidFill>
                  <a:schemeClr val="tx1"/>
                </a:solidFill>
                <a:latin typeface="Monotype Corsiva" pitchFamily="66" charset="0"/>
              </a:rPr>
              <a:t> um </a:t>
            </a:r>
            <a:r>
              <a:rPr lang="en-US" dirty="0" err="1" smtClean="0">
                <a:solidFill>
                  <a:schemeClr val="tx1"/>
                </a:solidFill>
                <a:latin typeface="Monotype Corsiva" pitchFamily="66" charset="0"/>
              </a:rPr>
              <a:t>tratamento</a:t>
            </a:r>
            <a:r>
              <a:rPr lang="en-US" dirty="0" smtClean="0">
                <a:solidFill>
                  <a:schemeClr val="tx1"/>
                </a:solidFill>
                <a:latin typeface="Monotype Corsiva" pitchFamily="66" charset="0"/>
              </a:rPr>
              <a:t> </a:t>
            </a:r>
            <a:r>
              <a:rPr lang="en-US" dirty="0" err="1" smtClean="0">
                <a:latin typeface="Monotype Corsiva" pitchFamily="66" charset="0"/>
              </a:rPr>
              <a:t>provado</a:t>
            </a:r>
            <a:r>
              <a:rPr lang="en-US" dirty="0" smtClean="0">
                <a:latin typeface="Monotype Corsiva" pitchFamily="66" charset="0"/>
              </a:rPr>
              <a:t> </a:t>
            </a:r>
            <a:r>
              <a:rPr lang="en-US" dirty="0" err="1" smtClean="0">
                <a:latin typeface="Monotype Corsiva" pitchFamily="66" charset="0"/>
              </a:rPr>
              <a:t>como</a:t>
            </a:r>
            <a:r>
              <a:rPr lang="en-US" dirty="0" smtClean="0">
                <a:latin typeface="Monotype Corsiva" pitchFamily="66" charset="0"/>
              </a:rPr>
              <a:t> </a:t>
            </a:r>
            <a:r>
              <a:rPr lang="en-US" dirty="0" err="1" smtClean="0">
                <a:latin typeface="Monotype Corsiva" pitchFamily="66" charset="0"/>
              </a:rPr>
              <a:t>exitoso</a:t>
            </a:r>
            <a:r>
              <a:rPr lang="en-US" dirty="0" smtClean="0">
                <a:latin typeface="Monotype Corsiva" pitchFamily="66" charset="0"/>
              </a:rPr>
              <a:t> </a:t>
            </a:r>
            <a:r>
              <a:rPr lang="en-US" dirty="0" err="1" smtClean="0">
                <a:latin typeface="Monotype Corsiva" pitchFamily="66" charset="0"/>
              </a:rPr>
              <a:t>para</a:t>
            </a:r>
            <a:r>
              <a:rPr lang="en-US" dirty="0" smtClean="0">
                <a:latin typeface="Monotype Corsiva" pitchFamily="66" charset="0"/>
              </a:rPr>
              <a:t> resolver </a:t>
            </a:r>
            <a:r>
              <a:rPr lang="en-US" dirty="0" err="1" smtClean="0">
                <a:latin typeface="Monotype Corsiva" pitchFamily="66" charset="0"/>
              </a:rPr>
              <a:t>este</a:t>
            </a:r>
            <a:r>
              <a:rPr lang="en-US" dirty="0" smtClean="0">
                <a:latin typeface="Monotype Corsiva" pitchFamily="66" charset="0"/>
              </a:rPr>
              <a:t> </a:t>
            </a:r>
            <a:r>
              <a:rPr lang="en-US" dirty="0" err="1" smtClean="0">
                <a:latin typeface="Monotype Corsiva" pitchFamily="66" charset="0"/>
              </a:rPr>
              <a:t>problema</a:t>
            </a:r>
            <a:r>
              <a:rPr lang="en-US" dirty="0" smtClean="0">
                <a:latin typeface="Monotype Corsiva" pitchFamily="66" charset="0"/>
              </a:rPr>
              <a:t>, mas </a:t>
            </a:r>
            <a:r>
              <a:rPr lang="en-US" dirty="0" err="1" smtClean="0">
                <a:latin typeface="Monotype Corsiva" pitchFamily="66" charset="0"/>
              </a:rPr>
              <a:t>vamos</a:t>
            </a:r>
            <a:r>
              <a:rPr lang="en-US" dirty="0" smtClean="0">
                <a:latin typeface="Monotype Corsiva" pitchFamily="66" charset="0"/>
              </a:rPr>
              <a:t> </a:t>
            </a:r>
            <a:r>
              <a:rPr lang="en-US" dirty="0" err="1" smtClean="0">
                <a:latin typeface="Monotype Corsiva" pitchFamily="66" charset="0"/>
              </a:rPr>
              <a:t>precisar</a:t>
            </a:r>
            <a:r>
              <a:rPr lang="en-US" dirty="0" smtClean="0">
                <a:latin typeface="Monotype Corsiva" pitchFamily="66" charset="0"/>
              </a:rPr>
              <a:t> </a:t>
            </a:r>
            <a:r>
              <a:rPr lang="en-US" dirty="0" err="1" smtClean="0">
                <a:latin typeface="Monotype Corsiva" pitchFamily="66" charset="0"/>
              </a:rPr>
              <a:t>cortar</a:t>
            </a:r>
            <a:r>
              <a:rPr lang="en-US" dirty="0" smtClean="0">
                <a:latin typeface="Monotype Corsiva" pitchFamily="66" charset="0"/>
              </a:rPr>
              <a:t> um </a:t>
            </a:r>
            <a:r>
              <a:rPr lang="en-US" dirty="0" err="1" smtClean="0">
                <a:latin typeface="Monotype Corsiva" pitchFamily="66" charset="0"/>
              </a:rPr>
              <a:t>pouco</a:t>
            </a:r>
            <a:endParaRPr lang="en-US" dirty="0">
              <a:solidFill>
                <a:schemeClr val="tx1"/>
              </a:solidFill>
              <a:latin typeface="Monotype Corsiva" pitchFamily="66" charset="0"/>
            </a:endParaRPr>
          </a:p>
        </p:txBody>
      </p:sp>
      <p:sp>
        <p:nvSpPr>
          <p:cNvPr id="788486" name="Text Box 6"/>
          <p:cNvSpPr txBox="1">
            <a:spLocks noChangeArrowheads="1"/>
          </p:cNvSpPr>
          <p:nvPr/>
        </p:nvSpPr>
        <p:spPr bwMode="auto">
          <a:xfrm>
            <a:off x="962378" y="1139825"/>
            <a:ext cx="8181622" cy="457200"/>
          </a:xfrm>
          <a:prstGeom prst="rect">
            <a:avLst/>
          </a:prstGeom>
          <a:noFill/>
          <a:ln w="9525">
            <a:noFill/>
            <a:miter lim="800000"/>
            <a:headEnd/>
            <a:tailEnd/>
          </a:ln>
        </p:spPr>
        <p:txBody>
          <a:bodyPr>
            <a:spAutoFit/>
          </a:bodyPr>
          <a:lstStyle/>
          <a:p>
            <a:pPr algn="ctr">
              <a:spcBef>
                <a:spcPct val="50000"/>
              </a:spcBef>
            </a:pPr>
            <a:r>
              <a:rPr lang="en-US" sz="2400" b="1" dirty="0" smtClean="0">
                <a:solidFill>
                  <a:srgbClr val="0A0054"/>
                </a:solidFill>
                <a:latin typeface="Tahoma" pitchFamily="34" charset="0"/>
              </a:rPr>
              <a:t>Cortes de 15mm </a:t>
            </a:r>
            <a:r>
              <a:rPr lang="en-US" sz="2400" b="1" dirty="0">
                <a:solidFill>
                  <a:srgbClr val="0A0054"/>
                </a:solidFill>
                <a:latin typeface="Tahoma" pitchFamily="34" charset="0"/>
              </a:rPr>
              <a:t>(.59”</a:t>
            </a:r>
            <a:r>
              <a:rPr lang="en-US" sz="2400" b="1" dirty="0" smtClean="0">
                <a:solidFill>
                  <a:srgbClr val="0A0054"/>
                </a:solidFill>
                <a:latin typeface="Tahoma" pitchFamily="34" charset="0"/>
              </a:rPr>
              <a:t>)</a:t>
            </a:r>
            <a:endParaRPr lang="en-US" b="1" dirty="0">
              <a:solidFill>
                <a:srgbClr val="0A0054"/>
              </a:solidFill>
              <a:latin typeface="Tahoma" pitchFamily="34" charset="0"/>
            </a:endParaRPr>
          </a:p>
        </p:txBody>
      </p:sp>
      <p:sp>
        <p:nvSpPr>
          <p:cNvPr id="788487" name="Line 7"/>
          <p:cNvSpPr>
            <a:spLocks noChangeShapeType="1"/>
          </p:cNvSpPr>
          <p:nvPr/>
        </p:nvSpPr>
        <p:spPr bwMode="auto">
          <a:xfrm>
            <a:off x="1944511" y="3192463"/>
            <a:ext cx="86078" cy="169862"/>
          </a:xfrm>
          <a:prstGeom prst="line">
            <a:avLst/>
          </a:prstGeom>
          <a:noFill/>
          <a:ln w="76200">
            <a:solidFill>
              <a:srgbClr val="0099CC"/>
            </a:solidFill>
            <a:miter lim="800000"/>
            <a:headEnd/>
            <a:tailEnd/>
          </a:ln>
        </p:spPr>
        <p:txBody>
          <a:bodyPr wrap="none"/>
          <a:lstStyle/>
          <a:p>
            <a:endParaRPr lang="en-US"/>
          </a:p>
        </p:txBody>
      </p:sp>
      <p:sp>
        <p:nvSpPr>
          <p:cNvPr id="788488" name="Line 8"/>
          <p:cNvSpPr>
            <a:spLocks noChangeShapeType="1"/>
          </p:cNvSpPr>
          <p:nvPr/>
        </p:nvSpPr>
        <p:spPr bwMode="auto">
          <a:xfrm>
            <a:off x="2017889" y="3338514"/>
            <a:ext cx="231422" cy="1322387"/>
          </a:xfrm>
          <a:prstGeom prst="line">
            <a:avLst/>
          </a:prstGeom>
          <a:noFill/>
          <a:ln w="76200">
            <a:solidFill>
              <a:srgbClr val="0099CC"/>
            </a:solidFill>
            <a:miter lim="800000"/>
            <a:headEnd/>
            <a:tailEnd/>
          </a:ln>
        </p:spPr>
        <p:txBody>
          <a:bodyPr wrap="none"/>
          <a:lstStyle/>
          <a:p>
            <a:endParaRPr lang="en-US"/>
          </a:p>
        </p:txBody>
      </p:sp>
      <p:sp>
        <p:nvSpPr>
          <p:cNvPr id="788489" name="Line 9"/>
          <p:cNvSpPr>
            <a:spLocks noChangeShapeType="1"/>
          </p:cNvSpPr>
          <p:nvPr/>
        </p:nvSpPr>
        <p:spPr bwMode="auto">
          <a:xfrm>
            <a:off x="8335434" y="2166938"/>
            <a:ext cx="198966" cy="184150"/>
          </a:xfrm>
          <a:prstGeom prst="line">
            <a:avLst/>
          </a:prstGeom>
          <a:noFill/>
          <a:ln w="76200">
            <a:solidFill>
              <a:srgbClr val="0099CC"/>
            </a:solidFill>
            <a:miter lim="800000"/>
            <a:headEnd/>
            <a:tailEnd/>
          </a:ln>
        </p:spPr>
        <p:txBody>
          <a:bodyPr wrap="none"/>
          <a:lstStyle/>
          <a:p>
            <a:endParaRPr lang="en-US"/>
          </a:p>
        </p:txBody>
      </p:sp>
      <p:sp>
        <p:nvSpPr>
          <p:cNvPr id="788490" name="Line 10"/>
          <p:cNvSpPr>
            <a:spLocks noChangeShapeType="1"/>
          </p:cNvSpPr>
          <p:nvPr/>
        </p:nvSpPr>
        <p:spPr bwMode="auto">
          <a:xfrm>
            <a:off x="8534400" y="2336800"/>
            <a:ext cx="189089" cy="1320800"/>
          </a:xfrm>
          <a:prstGeom prst="line">
            <a:avLst/>
          </a:prstGeom>
          <a:noFill/>
          <a:ln w="76200">
            <a:solidFill>
              <a:srgbClr val="0099CC"/>
            </a:solidFill>
            <a:miter lim="800000"/>
            <a:headEnd/>
            <a:tailEnd/>
          </a:ln>
        </p:spPr>
        <p:txBody>
          <a:bodyPr wrap="none"/>
          <a:lstStyle/>
          <a:p>
            <a:endParaRPr lang="en-US"/>
          </a:p>
        </p:txBody>
      </p:sp>
      <p:sp>
        <p:nvSpPr>
          <p:cNvPr id="788491" name="Line 11"/>
          <p:cNvSpPr>
            <a:spLocks noChangeShapeType="1"/>
          </p:cNvSpPr>
          <p:nvPr/>
        </p:nvSpPr>
        <p:spPr bwMode="auto">
          <a:xfrm flipH="1">
            <a:off x="2119489" y="2362201"/>
            <a:ext cx="555978" cy="1338263"/>
          </a:xfrm>
          <a:prstGeom prst="line">
            <a:avLst/>
          </a:prstGeom>
          <a:noFill/>
          <a:ln w="38100">
            <a:solidFill>
              <a:srgbClr val="010008"/>
            </a:solidFill>
            <a:miter lim="800000"/>
            <a:headEnd/>
            <a:tailEnd type="triangle" w="med" len="med"/>
          </a:ln>
        </p:spPr>
        <p:txBody>
          <a:bodyPr wrap="none"/>
          <a:lstStyle/>
          <a:p>
            <a:endParaRPr lang="en-US"/>
          </a:p>
        </p:txBody>
      </p:sp>
      <p:sp>
        <p:nvSpPr>
          <p:cNvPr id="788492" name="Line 12"/>
          <p:cNvSpPr>
            <a:spLocks noChangeShapeType="1"/>
          </p:cNvSpPr>
          <p:nvPr/>
        </p:nvSpPr>
        <p:spPr bwMode="auto">
          <a:xfrm>
            <a:off x="6671734" y="2057400"/>
            <a:ext cx="1848556" cy="496888"/>
          </a:xfrm>
          <a:prstGeom prst="line">
            <a:avLst/>
          </a:prstGeom>
          <a:noFill/>
          <a:ln w="38100">
            <a:solidFill>
              <a:srgbClr val="010008"/>
            </a:solidFill>
            <a:miter lim="800000"/>
            <a:headEnd/>
            <a:tailEnd type="triangle" w="med" len="med"/>
          </a:ln>
        </p:spPr>
        <p:txBody>
          <a:bodyPr wrap="none"/>
          <a:lstStyle/>
          <a:p>
            <a:endParaRPr lang="en-US"/>
          </a:p>
        </p:txBody>
      </p:sp>
      <p:sp>
        <p:nvSpPr>
          <p:cNvPr id="788495" name="Text Box 15"/>
          <p:cNvSpPr txBox="1">
            <a:spLocks noChangeArrowheads="1"/>
          </p:cNvSpPr>
          <p:nvPr/>
        </p:nvSpPr>
        <p:spPr bwMode="auto">
          <a:xfrm>
            <a:off x="0" y="5241926"/>
            <a:ext cx="4802012" cy="1477328"/>
          </a:xfrm>
          <a:prstGeom prst="rect">
            <a:avLst/>
          </a:prstGeom>
          <a:solidFill>
            <a:schemeClr val="tx1"/>
          </a:solidFill>
          <a:ln w="9525">
            <a:noFill/>
            <a:miter lim="800000"/>
            <a:headEnd/>
            <a:tailEnd/>
          </a:ln>
        </p:spPr>
        <p:txBody>
          <a:bodyPr>
            <a:spAutoFit/>
          </a:bodyPr>
          <a:lstStyle/>
          <a:p>
            <a:pPr>
              <a:spcBef>
                <a:spcPct val="50000"/>
              </a:spcBef>
            </a:pPr>
            <a:r>
              <a:rPr lang="en-US" dirty="0" smtClean="0">
                <a:solidFill>
                  <a:schemeClr val="bg1"/>
                </a:solidFill>
                <a:latin typeface="Tahoma" pitchFamily="34" charset="0"/>
              </a:rPr>
              <a:t>Com base </a:t>
            </a:r>
            <a:r>
              <a:rPr lang="en-US" dirty="0" err="1" smtClean="0">
                <a:solidFill>
                  <a:schemeClr val="bg1"/>
                </a:solidFill>
                <a:latin typeface="Tahoma" pitchFamily="34" charset="0"/>
              </a:rPr>
              <a:t>nos</a:t>
            </a:r>
            <a:r>
              <a:rPr lang="en-US" dirty="0" smtClean="0">
                <a:solidFill>
                  <a:schemeClr val="bg1"/>
                </a:solidFill>
                <a:latin typeface="Tahoma" pitchFamily="34" charset="0"/>
              </a:rPr>
              <a:t> </a:t>
            </a:r>
            <a:r>
              <a:rPr lang="en-US" dirty="0" err="1" smtClean="0">
                <a:solidFill>
                  <a:schemeClr val="bg1"/>
                </a:solidFill>
                <a:latin typeface="Tahoma" pitchFamily="34" charset="0"/>
              </a:rPr>
              <a:t>cortes</a:t>
            </a:r>
            <a:r>
              <a:rPr lang="en-US" dirty="0" smtClean="0">
                <a:solidFill>
                  <a:schemeClr val="bg1"/>
                </a:solidFill>
                <a:latin typeface="Tahoma" pitchFamily="34" charset="0"/>
              </a:rPr>
              <a:t> </a:t>
            </a:r>
            <a:r>
              <a:rPr lang="en-US" dirty="0" err="1" smtClean="0">
                <a:solidFill>
                  <a:schemeClr val="bg1"/>
                </a:solidFill>
                <a:latin typeface="Tahoma" pitchFamily="34" charset="0"/>
              </a:rPr>
              <a:t>feitos</a:t>
            </a:r>
            <a:r>
              <a:rPr lang="en-US" dirty="0" smtClean="0">
                <a:solidFill>
                  <a:schemeClr val="bg1"/>
                </a:solidFill>
                <a:latin typeface="Tahoma" pitchFamily="34" charset="0"/>
              </a:rPr>
              <a:t> </a:t>
            </a:r>
            <a:r>
              <a:rPr lang="en-US" dirty="0" err="1" smtClean="0">
                <a:solidFill>
                  <a:schemeClr val="bg1"/>
                </a:solidFill>
                <a:latin typeface="Tahoma" pitchFamily="34" charset="0"/>
              </a:rPr>
              <a:t>nestes</a:t>
            </a:r>
            <a:r>
              <a:rPr lang="en-US" dirty="0" smtClean="0">
                <a:solidFill>
                  <a:schemeClr val="bg1"/>
                </a:solidFill>
                <a:latin typeface="Tahoma" pitchFamily="34" charset="0"/>
              </a:rPr>
              <a:t> </a:t>
            </a:r>
            <a:r>
              <a:rPr lang="en-US" dirty="0" err="1" smtClean="0">
                <a:solidFill>
                  <a:schemeClr val="bg1"/>
                </a:solidFill>
                <a:latin typeface="Tahoma" pitchFamily="34" charset="0"/>
              </a:rPr>
              <a:t>locais</a:t>
            </a:r>
            <a:r>
              <a:rPr lang="en-US" dirty="0" smtClean="0">
                <a:solidFill>
                  <a:schemeClr val="bg1"/>
                </a:solidFill>
                <a:latin typeface="Tahoma" pitchFamily="34" charset="0"/>
              </a:rPr>
              <a:t> </a:t>
            </a:r>
            <a:r>
              <a:rPr lang="en-US" dirty="0" err="1" smtClean="0">
                <a:solidFill>
                  <a:schemeClr val="bg1"/>
                </a:solidFill>
                <a:latin typeface="Tahoma" pitchFamily="34" charset="0"/>
              </a:rPr>
              <a:t>em</a:t>
            </a:r>
            <a:r>
              <a:rPr lang="en-US" dirty="0" smtClean="0">
                <a:solidFill>
                  <a:schemeClr val="bg1"/>
                </a:solidFill>
                <a:latin typeface="Tahoma" pitchFamily="34" charset="0"/>
              </a:rPr>
              <a:t> 2005, um </a:t>
            </a:r>
            <a:r>
              <a:rPr lang="en-US" dirty="0" err="1" smtClean="0">
                <a:solidFill>
                  <a:schemeClr val="bg1"/>
                </a:solidFill>
                <a:latin typeface="Tahoma" pitchFamily="34" charset="0"/>
              </a:rPr>
              <a:t>estudo</a:t>
            </a:r>
            <a:r>
              <a:rPr lang="en-US" dirty="0" smtClean="0">
                <a:solidFill>
                  <a:schemeClr val="bg1"/>
                </a:solidFill>
                <a:latin typeface="Tahoma" pitchFamily="34" charset="0"/>
              </a:rPr>
              <a:t> </a:t>
            </a:r>
            <a:r>
              <a:rPr lang="en-US" dirty="0" err="1" smtClean="0">
                <a:solidFill>
                  <a:schemeClr val="bg1"/>
                </a:solidFill>
                <a:latin typeface="Tahoma" pitchFamily="34" charset="0"/>
              </a:rPr>
              <a:t>paramétrico</a:t>
            </a:r>
            <a:r>
              <a:rPr lang="en-US" dirty="0" smtClean="0">
                <a:solidFill>
                  <a:schemeClr val="bg1"/>
                </a:solidFill>
                <a:latin typeface="Tahoma" pitchFamily="34" charset="0"/>
              </a:rPr>
              <a:t> </a:t>
            </a:r>
            <a:r>
              <a:rPr lang="en-US" dirty="0" err="1" smtClean="0">
                <a:solidFill>
                  <a:schemeClr val="bg1"/>
                </a:solidFill>
                <a:latin typeface="Tahoma" pitchFamily="34" charset="0"/>
              </a:rPr>
              <a:t>otimizou</a:t>
            </a:r>
            <a:r>
              <a:rPr lang="en-US" dirty="0" smtClean="0">
                <a:solidFill>
                  <a:schemeClr val="bg1"/>
                </a:solidFill>
                <a:latin typeface="Tahoma" pitchFamily="34" charset="0"/>
              </a:rPr>
              <a:t> a parte de </a:t>
            </a:r>
            <a:r>
              <a:rPr lang="en-US" dirty="0" err="1" smtClean="0">
                <a:solidFill>
                  <a:schemeClr val="bg1"/>
                </a:solidFill>
                <a:latin typeface="Tahoma" pitchFamily="34" charset="0"/>
              </a:rPr>
              <a:t>baixo</a:t>
            </a:r>
            <a:r>
              <a:rPr lang="en-US" dirty="0" smtClean="0">
                <a:solidFill>
                  <a:schemeClr val="bg1"/>
                </a:solidFill>
                <a:latin typeface="Tahoma" pitchFamily="34" charset="0"/>
              </a:rPr>
              <a:t> com </a:t>
            </a:r>
            <a:r>
              <a:rPr lang="en-US" dirty="0" err="1" smtClean="0">
                <a:solidFill>
                  <a:schemeClr val="bg1"/>
                </a:solidFill>
                <a:latin typeface="Tahoma" pitchFamily="34" charset="0"/>
              </a:rPr>
              <a:t>cortes</a:t>
            </a:r>
            <a:r>
              <a:rPr lang="en-US" dirty="0" smtClean="0">
                <a:solidFill>
                  <a:schemeClr val="bg1"/>
                </a:solidFill>
                <a:latin typeface="Tahoma" pitchFamily="34" charset="0"/>
              </a:rPr>
              <a:t> a 1,5 m </a:t>
            </a:r>
            <a:r>
              <a:rPr lang="en-US" dirty="0" err="1" smtClean="0">
                <a:solidFill>
                  <a:schemeClr val="bg1"/>
                </a:solidFill>
                <a:latin typeface="Tahoma" pitchFamily="34" charset="0"/>
              </a:rPr>
              <a:t>abaixo</a:t>
            </a:r>
            <a:r>
              <a:rPr lang="en-US" dirty="0" smtClean="0">
                <a:solidFill>
                  <a:schemeClr val="bg1"/>
                </a:solidFill>
                <a:latin typeface="Tahoma" pitchFamily="34" charset="0"/>
              </a:rPr>
              <a:t> e </a:t>
            </a:r>
            <a:r>
              <a:rPr lang="en-US" dirty="0" err="1" smtClean="0">
                <a:solidFill>
                  <a:schemeClr val="bg1"/>
                </a:solidFill>
                <a:latin typeface="Tahoma" pitchFamily="34" charset="0"/>
              </a:rPr>
              <a:t>na</a:t>
            </a:r>
            <a:r>
              <a:rPr lang="en-US" dirty="0" smtClean="0">
                <a:solidFill>
                  <a:schemeClr val="bg1"/>
                </a:solidFill>
                <a:latin typeface="Tahoma" pitchFamily="34" charset="0"/>
              </a:rPr>
              <a:t> </a:t>
            </a:r>
            <a:r>
              <a:rPr lang="en-US" dirty="0" err="1" smtClean="0">
                <a:solidFill>
                  <a:schemeClr val="bg1"/>
                </a:solidFill>
                <a:latin typeface="Tahoma" pitchFamily="34" charset="0"/>
              </a:rPr>
              <a:t>mesma</a:t>
            </a:r>
            <a:r>
              <a:rPr lang="en-US" dirty="0" smtClean="0">
                <a:solidFill>
                  <a:schemeClr val="bg1"/>
                </a:solidFill>
                <a:latin typeface="Tahoma" pitchFamily="34" charset="0"/>
              </a:rPr>
              <a:t> </a:t>
            </a:r>
            <a:r>
              <a:rPr lang="en-US" dirty="0" err="1" smtClean="0">
                <a:solidFill>
                  <a:schemeClr val="bg1"/>
                </a:solidFill>
                <a:latin typeface="Tahoma" pitchFamily="34" charset="0"/>
              </a:rPr>
              <a:t>inclinação</a:t>
            </a:r>
            <a:r>
              <a:rPr lang="en-US" dirty="0" smtClean="0">
                <a:solidFill>
                  <a:schemeClr val="bg1"/>
                </a:solidFill>
                <a:latin typeface="Tahoma" pitchFamily="34" charset="0"/>
              </a:rPr>
              <a:t> </a:t>
            </a:r>
            <a:r>
              <a:rPr lang="en-US" dirty="0" err="1" smtClean="0">
                <a:solidFill>
                  <a:schemeClr val="bg1"/>
                </a:solidFill>
                <a:latin typeface="Tahoma" pitchFamily="34" charset="0"/>
              </a:rPr>
              <a:t>que</a:t>
            </a:r>
            <a:r>
              <a:rPr lang="en-US" dirty="0" smtClean="0">
                <a:solidFill>
                  <a:schemeClr val="bg1"/>
                </a:solidFill>
                <a:latin typeface="Tahoma" pitchFamily="34" charset="0"/>
              </a:rPr>
              <a:t> a crista do </a:t>
            </a:r>
            <a:r>
              <a:rPr lang="en-US" dirty="0" err="1" smtClean="0">
                <a:solidFill>
                  <a:schemeClr val="bg1"/>
                </a:solidFill>
                <a:latin typeface="Tahoma" pitchFamily="34" charset="0"/>
              </a:rPr>
              <a:t>vertedouro</a:t>
            </a:r>
            <a:r>
              <a:rPr lang="en-US" dirty="0" smtClean="0">
                <a:solidFill>
                  <a:schemeClr val="bg1"/>
                </a:solidFill>
                <a:latin typeface="Tahoma" pitchFamily="34" charset="0"/>
              </a:rPr>
              <a:t>. </a:t>
            </a:r>
            <a:endParaRPr lang="en-US" dirty="0">
              <a:solidFill>
                <a:schemeClr val="bg1"/>
              </a:solidFill>
              <a:latin typeface="Tahoma" pitchFamily="34" charset="0"/>
            </a:endParaRPr>
          </a:p>
        </p:txBody>
      </p:sp>
      <p:sp>
        <p:nvSpPr>
          <p:cNvPr id="49166" name="Text Box 18"/>
          <p:cNvSpPr txBox="1">
            <a:spLocks noChangeArrowheads="1"/>
          </p:cNvSpPr>
          <p:nvPr/>
        </p:nvSpPr>
        <p:spPr bwMode="auto">
          <a:xfrm>
            <a:off x="1152878" y="1257301"/>
            <a:ext cx="800100" cy="214313"/>
          </a:xfrm>
          <a:prstGeom prst="rect">
            <a:avLst/>
          </a:prstGeom>
          <a:noFill/>
          <a:ln w="9525">
            <a:noFill/>
            <a:miter lim="800000"/>
            <a:headEnd/>
            <a:tailEnd/>
          </a:ln>
        </p:spPr>
        <p:txBody>
          <a:bodyPr>
            <a:spAutoFit/>
          </a:bodyPr>
          <a:lstStyle/>
          <a:p>
            <a:pPr>
              <a:spcBef>
                <a:spcPct val="50000"/>
              </a:spcBef>
            </a:pPr>
            <a:r>
              <a:rPr lang="en-US" sz="800" b="1">
                <a:solidFill>
                  <a:srgbClr val="000000"/>
                </a:solidFill>
                <a:latin typeface="Tahoma" pitchFamily="34" charset="0"/>
              </a:rPr>
              <a:t>Dr. AAR</a:t>
            </a:r>
          </a:p>
        </p:txBody>
      </p:sp>
      <p:sp>
        <p:nvSpPr>
          <p:cNvPr id="788499" name="Text Box 19"/>
          <p:cNvSpPr txBox="1">
            <a:spLocks noChangeArrowheads="1"/>
          </p:cNvSpPr>
          <p:nvPr/>
        </p:nvSpPr>
        <p:spPr bwMode="auto">
          <a:xfrm>
            <a:off x="2438400" y="1600200"/>
            <a:ext cx="4766733" cy="461665"/>
          </a:xfrm>
          <a:prstGeom prst="rect">
            <a:avLst/>
          </a:prstGeom>
          <a:noFill/>
          <a:ln w="9525">
            <a:noFill/>
            <a:miter lim="800000"/>
            <a:headEnd/>
            <a:tailEnd/>
          </a:ln>
        </p:spPr>
        <p:txBody>
          <a:bodyPr wrap="square">
            <a:spAutoFit/>
          </a:bodyPr>
          <a:lstStyle/>
          <a:p>
            <a:pPr algn="ctr">
              <a:spcBef>
                <a:spcPct val="50000"/>
              </a:spcBef>
            </a:pPr>
            <a:r>
              <a:rPr lang="en-US" b="1" dirty="0" smtClean="0">
                <a:solidFill>
                  <a:srgbClr val="0A0054"/>
                </a:solidFill>
                <a:latin typeface="Tahoma" pitchFamily="34" charset="0"/>
              </a:rPr>
              <a:t>(</a:t>
            </a:r>
            <a:r>
              <a:rPr lang="en-US" b="1" dirty="0" err="1" smtClean="0">
                <a:solidFill>
                  <a:srgbClr val="0A0054"/>
                </a:solidFill>
                <a:latin typeface="Tahoma" pitchFamily="34" charset="0"/>
              </a:rPr>
              <a:t>corte</a:t>
            </a:r>
            <a:r>
              <a:rPr lang="en-US" b="1" dirty="0" smtClean="0">
                <a:solidFill>
                  <a:srgbClr val="0A0054"/>
                </a:solidFill>
                <a:latin typeface="Tahoma" pitchFamily="34" charset="0"/>
              </a:rPr>
              <a:t> </a:t>
            </a:r>
            <a:r>
              <a:rPr lang="en-US" b="1" dirty="0" err="1" smtClean="0">
                <a:solidFill>
                  <a:srgbClr val="0A0054"/>
                </a:solidFill>
                <a:latin typeface="Tahoma" pitchFamily="34" charset="0"/>
              </a:rPr>
              <a:t>em</a:t>
            </a:r>
            <a:r>
              <a:rPr lang="en-US" b="1" dirty="0" smtClean="0">
                <a:solidFill>
                  <a:srgbClr val="0A0054"/>
                </a:solidFill>
                <a:latin typeface="Tahoma" pitchFamily="34" charset="0"/>
              </a:rPr>
              <a:t> 2006</a:t>
            </a:r>
            <a:r>
              <a:rPr lang="en-US" b="1" dirty="0">
                <a:solidFill>
                  <a:srgbClr val="0A0054"/>
                </a:solidFill>
                <a:latin typeface="Tahoma" pitchFamily="34" charset="0"/>
              </a:rPr>
              <a:t>)</a:t>
            </a:r>
            <a:r>
              <a:rPr lang="en-US" sz="2400" b="1" dirty="0">
                <a:solidFill>
                  <a:srgbClr val="0A0054"/>
                </a:solidFill>
                <a:latin typeface="Tahoma" pitchFamily="34" charset="0"/>
              </a:rPr>
              <a:t>     </a:t>
            </a:r>
            <a:r>
              <a:rPr lang="en-US" b="1" dirty="0" smtClean="0">
                <a:solidFill>
                  <a:srgbClr val="0A0054"/>
                </a:solidFill>
                <a:latin typeface="Tahoma" pitchFamily="34" charset="0"/>
              </a:rPr>
              <a:t>(</a:t>
            </a:r>
            <a:r>
              <a:rPr lang="en-US" b="1" dirty="0" err="1" smtClean="0">
                <a:solidFill>
                  <a:srgbClr val="0A0054"/>
                </a:solidFill>
                <a:latin typeface="Tahoma" pitchFamily="34" charset="0"/>
              </a:rPr>
              <a:t>corte</a:t>
            </a:r>
            <a:r>
              <a:rPr lang="en-US" b="1" dirty="0" smtClean="0">
                <a:solidFill>
                  <a:srgbClr val="0A0054"/>
                </a:solidFill>
                <a:latin typeface="Tahoma" pitchFamily="34" charset="0"/>
              </a:rPr>
              <a:t> </a:t>
            </a:r>
            <a:r>
              <a:rPr lang="en-US" b="1" dirty="0" err="1" smtClean="0">
                <a:solidFill>
                  <a:srgbClr val="0A0054"/>
                </a:solidFill>
                <a:latin typeface="Tahoma" pitchFamily="34" charset="0"/>
              </a:rPr>
              <a:t>em</a:t>
            </a:r>
            <a:r>
              <a:rPr lang="en-US" b="1" dirty="0" smtClean="0">
                <a:solidFill>
                  <a:srgbClr val="0A0054"/>
                </a:solidFill>
                <a:latin typeface="Tahoma" pitchFamily="34" charset="0"/>
              </a:rPr>
              <a:t> 2007</a:t>
            </a:r>
            <a:r>
              <a:rPr lang="en-US" b="1" dirty="0">
                <a:solidFill>
                  <a:srgbClr val="0A0054"/>
                </a:solidFill>
                <a:latin typeface="Tahoma"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88484"/>
                                        </p:tgtEl>
                                        <p:attrNameLst>
                                          <p:attrName>style.visibility</p:attrName>
                                        </p:attrNameLst>
                                      </p:cBhvr>
                                      <p:to>
                                        <p:strVal val="visible"/>
                                      </p:to>
                                    </p:set>
                                    <p:animEffect transition="in" filter="dissolve">
                                      <p:cBhvr>
                                        <p:cTn id="7" dur="500"/>
                                        <p:tgtEl>
                                          <p:spTgt spid="78848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7884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88482"/>
                                        </p:tgtEl>
                                        <p:attrNameLst>
                                          <p:attrName>style.visibility</p:attrName>
                                        </p:attrNameLst>
                                      </p:cBhvr>
                                      <p:to>
                                        <p:strVal val="visible"/>
                                      </p:to>
                                    </p:set>
                                  </p:childTnLst>
                                </p:cTn>
                              </p:par>
                              <p:par>
                                <p:cTn id="15" presetID="53" presetClass="entr" presetSubtype="0" fill="hold" grpId="0" nodeType="withEffect">
                                  <p:stCondLst>
                                    <p:cond delay="0"/>
                                  </p:stCondLst>
                                  <p:childTnLst>
                                    <p:set>
                                      <p:cBhvr>
                                        <p:cTn id="16" dur="1" fill="hold">
                                          <p:stCondLst>
                                            <p:cond delay="0"/>
                                          </p:stCondLst>
                                        </p:cTn>
                                        <p:tgtEl>
                                          <p:spTgt spid="788487"/>
                                        </p:tgtEl>
                                        <p:attrNameLst>
                                          <p:attrName>style.visibility</p:attrName>
                                        </p:attrNameLst>
                                      </p:cBhvr>
                                      <p:to>
                                        <p:strVal val="visible"/>
                                      </p:to>
                                    </p:set>
                                    <p:anim calcmode="lin" valueType="num">
                                      <p:cBhvr>
                                        <p:cTn id="17" dur="500" fill="hold"/>
                                        <p:tgtEl>
                                          <p:spTgt spid="788487"/>
                                        </p:tgtEl>
                                        <p:attrNameLst>
                                          <p:attrName>ppt_w</p:attrName>
                                        </p:attrNameLst>
                                      </p:cBhvr>
                                      <p:tavLst>
                                        <p:tav tm="0">
                                          <p:val>
                                            <p:fltVal val="0"/>
                                          </p:val>
                                        </p:tav>
                                        <p:tav tm="100000">
                                          <p:val>
                                            <p:strVal val="#ppt_w"/>
                                          </p:val>
                                        </p:tav>
                                      </p:tavLst>
                                    </p:anim>
                                    <p:anim calcmode="lin" valueType="num">
                                      <p:cBhvr>
                                        <p:cTn id="18" dur="500" fill="hold"/>
                                        <p:tgtEl>
                                          <p:spTgt spid="788487"/>
                                        </p:tgtEl>
                                        <p:attrNameLst>
                                          <p:attrName>ppt_h</p:attrName>
                                        </p:attrNameLst>
                                      </p:cBhvr>
                                      <p:tavLst>
                                        <p:tav tm="0">
                                          <p:val>
                                            <p:fltVal val="0"/>
                                          </p:val>
                                        </p:tav>
                                        <p:tav tm="100000">
                                          <p:val>
                                            <p:strVal val="#ppt_h"/>
                                          </p:val>
                                        </p:tav>
                                      </p:tavLst>
                                    </p:anim>
                                    <p:animEffect transition="in" filter="fade">
                                      <p:cBhvr>
                                        <p:cTn id="19" dur="500"/>
                                        <p:tgtEl>
                                          <p:spTgt spid="788487"/>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788488"/>
                                        </p:tgtEl>
                                        <p:attrNameLst>
                                          <p:attrName>style.visibility</p:attrName>
                                        </p:attrNameLst>
                                      </p:cBhvr>
                                      <p:to>
                                        <p:strVal val="visible"/>
                                      </p:to>
                                    </p:set>
                                    <p:anim calcmode="lin" valueType="num">
                                      <p:cBhvr>
                                        <p:cTn id="22" dur="500" fill="hold"/>
                                        <p:tgtEl>
                                          <p:spTgt spid="788488"/>
                                        </p:tgtEl>
                                        <p:attrNameLst>
                                          <p:attrName>ppt_w</p:attrName>
                                        </p:attrNameLst>
                                      </p:cBhvr>
                                      <p:tavLst>
                                        <p:tav tm="0">
                                          <p:val>
                                            <p:fltVal val="0"/>
                                          </p:val>
                                        </p:tav>
                                        <p:tav tm="100000">
                                          <p:val>
                                            <p:strVal val="#ppt_w"/>
                                          </p:val>
                                        </p:tav>
                                      </p:tavLst>
                                    </p:anim>
                                    <p:anim calcmode="lin" valueType="num">
                                      <p:cBhvr>
                                        <p:cTn id="23" dur="500" fill="hold"/>
                                        <p:tgtEl>
                                          <p:spTgt spid="788488"/>
                                        </p:tgtEl>
                                        <p:attrNameLst>
                                          <p:attrName>ppt_h</p:attrName>
                                        </p:attrNameLst>
                                      </p:cBhvr>
                                      <p:tavLst>
                                        <p:tav tm="0">
                                          <p:val>
                                            <p:fltVal val="0"/>
                                          </p:val>
                                        </p:tav>
                                        <p:tav tm="100000">
                                          <p:val>
                                            <p:strVal val="#ppt_h"/>
                                          </p:val>
                                        </p:tav>
                                      </p:tavLst>
                                    </p:anim>
                                    <p:animEffect transition="in" filter="fade">
                                      <p:cBhvr>
                                        <p:cTn id="24" dur="500"/>
                                        <p:tgtEl>
                                          <p:spTgt spid="788488"/>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788489"/>
                                        </p:tgtEl>
                                        <p:attrNameLst>
                                          <p:attrName>style.visibility</p:attrName>
                                        </p:attrNameLst>
                                      </p:cBhvr>
                                      <p:to>
                                        <p:strVal val="visible"/>
                                      </p:to>
                                    </p:set>
                                    <p:anim calcmode="lin" valueType="num">
                                      <p:cBhvr>
                                        <p:cTn id="27" dur="500" fill="hold"/>
                                        <p:tgtEl>
                                          <p:spTgt spid="788489"/>
                                        </p:tgtEl>
                                        <p:attrNameLst>
                                          <p:attrName>ppt_w</p:attrName>
                                        </p:attrNameLst>
                                      </p:cBhvr>
                                      <p:tavLst>
                                        <p:tav tm="0">
                                          <p:val>
                                            <p:fltVal val="0"/>
                                          </p:val>
                                        </p:tav>
                                        <p:tav tm="100000">
                                          <p:val>
                                            <p:strVal val="#ppt_w"/>
                                          </p:val>
                                        </p:tav>
                                      </p:tavLst>
                                    </p:anim>
                                    <p:anim calcmode="lin" valueType="num">
                                      <p:cBhvr>
                                        <p:cTn id="28" dur="500" fill="hold"/>
                                        <p:tgtEl>
                                          <p:spTgt spid="788489"/>
                                        </p:tgtEl>
                                        <p:attrNameLst>
                                          <p:attrName>ppt_h</p:attrName>
                                        </p:attrNameLst>
                                      </p:cBhvr>
                                      <p:tavLst>
                                        <p:tav tm="0">
                                          <p:val>
                                            <p:fltVal val="0"/>
                                          </p:val>
                                        </p:tav>
                                        <p:tav tm="100000">
                                          <p:val>
                                            <p:strVal val="#ppt_h"/>
                                          </p:val>
                                        </p:tav>
                                      </p:tavLst>
                                    </p:anim>
                                    <p:animEffect transition="in" filter="fade">
                                      <p:cBhvr>
                                        <p:cTn id="29" dur="500"/>
                                        <p:tgtEl>
                                          <p:spTgt spid="788489"/>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788490"/>
                                        </p:tgtEl>
                                        <p:attrNameLst>
                                          <p:attrName>style.visibility</p:attrName>
                                        </p:attrNameLst>
                                      </p:cBhvr>
                                      <p:to>
                                        <p:strVal val="visible"/>
                                      </p:to>
                                    </p:set>
                                    <p:anim calcmode="lin" valueType="num">
                                      <p:cBhvr>
                                        <p:cTn id="32" dur="500" fill="hold"/>
                                        <p:tgtEl>
                                          <p:spTgt spid="788490"/>
                                        </p:tgtEl>
                                        <p:attrNameLst>
                                          <p:attrName>ppt_w</p:attrName>
                                        </p:attrNameLst>
                                      </p:cBhvr>
                                      <p:tavLst>
                                        <p:tav tm="0">
                                          <p:val>
                                            <p:fltVal val="0"/>
                                          </p:val>
                                        </p:tav>
                                        <p:tav tm="100000">
                                          <p:val>
                                            <p:strVal val="#ppt_w"/>
                                          </p:val>
                                        </p:tav>
                                      </p:tavLst>
                                    </p:anim>
                                    <p:anim calcmode="lin" valueType="num">
                                      <p:cBhvr>
                                        <p:cTn id="33" dur="500" fill="hold"/>
                                        <p:tgtEl>
                                          <p:spTgt spid="788490"/>
                                        </p:tgtEl>
                                        <p:attrNameLst>
                                          <p:attrName>ppt_h</p:attrName>
                                        </p:attrNameLst>
                                      </p:cBhvr>
                                      <p:tavLst>
                                        <p:tav tm="0">
                                          <p:val>
                                            <p:fltVal val="0"/>
                                          </p:val>
                                        </p:tav>
                                        <p:tav tm="100000">
                                          <p:val>
                                            <p:strVal val="#ppt_h"/>
                                          </p:val>
                                        </p:tav>
                                      </p:tavLst>
                                    </p:anim>
                                    <p:animEffect transition="in" filter="fade">
                                      <p:cBhvr>
                                        <p:cTn id="34" dur="500"/>
                                        <p:tgtEl>
                                          <p:spTgt spid="788490"/>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788486"/>
                                        </p:tgtEl>
                                        <p:attrNameLst>
                                          <p:attrName>style.visibility</p:attrName>
                                        </p:attrNameLst>
                                      </p:cBhvr>
                                      <p:to>
                                        <p:strVal val="visible"/>
                                      </p:to>
                                    </p:set>
                                    <p:anim calcmode="lin" valueType="num">
                                      <p:cBhvr>
                                        <p:cTn id="37" dur="500" fill="hold"/>
                                        <p:tgtEl>
                                          <p:spTgt spid="788486"/>
                                        </p:tgtEl>
                                        <p:attrNameLst>
                                          <p:attrName>ppt_w</p:attrName>
                                        </p:attrNameLst>
                                      </p:cBhvr>
                                      <p:tavLst>
                                        <p:tav tm="0">
                                          <p:val>
                                            <p:fltVal val="0"/>
                                          </p:val>
                                        </p:tav>
                                        <p:tav tm="100000">
                                          <p:val>
                                            <p:strVal val="#ppt_w"/>
                                          </p:val>
                                        </p:tav>
                                      </p:tavLst>
                                    </p:anim>
                                    <p:anim calcmode="lin" valueType="num">
                                      <p:cBhvr>
                                        <p:cTn id="38" dur="500" fill="hold"/>
                                        <p:tgtEl>
                                          <p:spTgt spid="788486"/>
                                        </p:tgtEl>
                                        <p:attrNameLst>
                                          <p:attrName>ppt_h</p:attrName>
                                        </p:attrNameLst>
                                      </p:cBhvr>
                                      <p:tavLst>
                                        <p:tav tm="0">
                                          <p:val>
                                            <p:fltVal val="0"/>
                                          </p:val>
                                        </p:tav>
                                        <p:tav tm="100000">
                                          <p:val>
                                            <p:strVal val="#ppt_h"/>
                                          </p:val>
                                        </p:tav>
                                      </p:tavLst>
                                    </p:anim>
                                    <p:animEffect transition="in" filter="fade">
                                      <p:cBhvr>
                                        <p:cTn id="39" dur="500"/>
                                        <p:tgtEl>
                                          <p:spTgt spid="788486"/>
                                        </p:tgtEl>
                                      </p:cBhvr>
                                    </p:animEffect>
                                  </p:childTnLst>
                                </p:cTn>
                              </p:par>
                              <p:par>
                                <p:cTn id="40" presetID="53" presetClass="entr" presetSubtype="0" fill="hold" grpId="0" nodeType="withEffect">
                                  <p:stCondLst>
                                    <p:cond delay="0"/>
                                  </p:stCondLst>
                                  <p:childTnLst>
                                    <p:set>
                                      <p:cBhvr>
                                        <p:cTn id="41" dur="1" fill="hold">
                                          <p:stCondLst>
                                            <p:cond delay="0"/>
                                          </p:stCondLst>
                                        </p:cTn>
                                        <p:tgtEl>
                                          <p:spTgt spid="788492"/>
                                        </p:tgtEl>
                                        <p:attrNameLst>
                                          <p:attrName>style.visibility</p:attrName>
                                        </p:attrNameLst>
                                      </p:cBhvr>
                                      <p:to>
                                        <p:strVal val="visible"/>
                                      </p:to>
                                    </p:set>
                                    <p:anim calcmode="lin" valueType="num">
                                      <p:cBhvr>
                                        <p:cTn id="42" dur="500" fill="hold"/>
                                        <p:tgtEl>
                                          <p:spTgt spid="788492"/>
                                        </p:tgtEl>
                                        <p:attrNameLst>
                                          <p:attrName>ppt_w</p:attrName>
                                        </p:attrNameLst>
                                      </p:cBhvr>
                                      <p:tavLst>
                                        <p:tav tm="0">
                                          <p:val>
                                            <p:fltVal val="0"/>
                                          </p:val>
                                        </p:tav>
                                        <p:tav tm="100000">
                                          <p:val>
                                            <p:strVal val="#ppt_w"/>
                                          </p:val>
                                        </p:tav>
                                      </p:tavLst>
                                    </p:anim>
                                    <p:anim calcmode="lin" valueType="num">
                                      <p:cBhvr>
                                        <p:cTn id="43" dur="500" fill="hold"/>
                                        <p:tgtEl>
                                          <p:spTgt spid="788492"/>
                                        </p:tgtEl>
                                        <p:attrNameLst>
                                          <p:attrName>ppt_h</p:attrName>
                                        </p:attrNameLst>
                                      </p:cBhvr>
                                      <p:tavLst>
                                        <p:tav tm="0">
                                          <p:val>
                                            <p:fltVal val="0"/>
                                          </p:val>
                                        </p:tav>
                                        <p:tav tm="100000">
                                          <p:val>
                                            <p:strVal val="#ppt_h"/>
                                          </p:val>
                                        </p:tav>
                                      </p:tavLst>
                                    </p:anim>
                                    <p:animEffect transition="in" filter="fade">
                                      <p:cBhvr>
                                        <p:cTn id="44" dur="500"/>
                                        <p:tgtEl>
                                          <p:spTgt spid="788492"/>
                                        </p:tgtEl>
                                      </p:cBhvr>
                                    </p:animEffect>
                                  </p:childTnLst>
                                </p:cTn>
                              </p:par>
                              <p:par>
                                <p:cTn id="45" presetID="53" presetClass="entr" presetSubtype="0" fill="hold" grpId="0" nodeType="withEffect">
                                  <p:stCondLst>
                                    <p:cond delay="0"/>
                                  </p:stCondLst>
                                  <p:childTnLst>
                                    <p:set>
                                      <p:cBhvr>
                                        <p:cTn id="46" dur="1" fill="hold">
                                          <p:stCondLst>
                                            <p:cond delay="0"/>
                                          </p:stCondLst>
                                        </p:cTn>
                                        <p:tgtEl>
                                          <p:spTgt spid="788491"/>
                                        </p:tgtEl>
                                        <p:attrNameLst>
                                          <p:attrName>style.visibility</p:attrName>
                                        </p:attrNameLst>
                                      </p:cBhvr>
                                      <p:to>
                                        <p:strVal val="visible"/>
                                      </p:to>
                                    </p:set>
                                    <p:anim calcmode="lin" valueType="num">
                                      <p:cBhvr>
                                        <p:cTn id="47" dur="500" fill="hold"/>
                                        <p:tgtEl>
                                          <p:spTgt spid="788491"/>
                                        </p:tgtEl>
                                        <p:attrNameLst>
                                          <p:attrName>ppt_w</p:attrName>
                                        </p:attrNameLst>
                                      </p:cBhvr>
                                      <p:tavLst>
                                        <p:tav tm="0">
                                          <p:val>
                                            <p:fltVal val="0"/>
                                          </p:val>
                                        </p:tav>
                                        <p:tav tm="100000">
                                          <p:val>
                                            <p:strVal val="#ppt_w"/>
                                          </p:val>
                                        </p:tav>
                                      </p:tavLst>
                                    </p:anim>
                                    <p:anim calcmode="lin" valueType="num">
                                      <p:cBhvr>
                                        <p:cTn id="48" dur="500" fill="hold"/>
                                        <p:tgtEl>
                                          <p:spTgt spid="788491"/>
                                        </p:tgtEl>
                                        <p:attrNameLst>
                                          <p:attrName>ppt_h</p:attrName>
                                        </p:attrNameLst>
                                      </p:cBhvr>
                                      <p:tavLst>
                                        <p:tav tm="0">
                                          <p:val>
                                            <p:fltVal val="0"/>
                                          </p:val>
                                        </p:tav>
                                        <p:tav tm="100000">
                                          <p:val>
                                            <p:strVal val="#ppt_h"/>
                                          </p:val>
                                        </p:tav>
                                      </p:tavLst>
                                    </p:anim>
                                    <p:animEffect transition="in" filter="fade">
                                      <p:cBhvr>
                                        <p:cTn id="49" dur="500"/>
                                        <p:tgtEl>
                                          <p:spTgt spid="788491"/>
                                        </p:tgtEl>
                                      </p:cBhvr>
                                    </p:animEffect>
                                  </p:childTnLst>
                                </p:cTn>
                              </p:par>
                            </p:childTnLst>
                          </p:cTn>
                        </p:par>
                        <p:par>
                          <p:cTn id="50" fill="hold">
                            <p:stCondLst>
                              <p:cond delay="500"/>
                            </p:stCondLst>
                            <p:childTnLst>
                              <p:par>
                                <p:cTn id="51" presetID="1" presetClass="entr" presetSubtype="0" fill="hold" grpId="0" nodeType="afterEffect">
                                  <p:stCondLst>
                                    <p:cond delay="1000"/>
                                  </p:stCondLst>
                                  <p:childTnLst>
                                    <p:set>
                                      <p:cBhvr>
                                        <p:cTn id="52" dur="1" fill="hold">
                                          <p:stCondLst>
                                            <p:cond delay="0"/>
                                          </p:stCondLst>
                                        </p:cTn>
                                        <p:tgtEl>
                                          <p:spTgt spid="78849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53" presetClass="entr" presetSubtype="0" fill="hold" grpId="0" nodeType="clickEffect">
                                  <p:stCondLst>
                                    <p:cond delay="0"/>
                                  </p:stCondLst>
                                  <p:childTnLst>
                                    <p:set>
                                      <p:cBhvr>
                                        <p:cTn id="56" dur="1" fill="hold">
                                          <p:stCondLst>
                                            <p:cond delay="0"/>
                                          </p:stCondLst>
                                        </p:cTn>
                                        <p:tgtEl>
                                          <p:spTgt spid="788499"/>
                                        </p:tgtEl>
                                        <p:attrNameLst>
                                          <p:attrName>style.visibility</p:attrName>
                                        </p:attrNameLst>
                                      </p:cBhvr>
                                      <p:to>
                                        <p:strVal val="visible"/>
                                      </p:to>
                                    </p:set>
                                    <p:anim calcmode="lin" valueType="num">
                                      <p:cBhvr>
                                        <p:cTn id="57" dur="500" fill="hold"/>
                                        <p:tgtEl>
                                          <p:spTgt spid="788499"/>
                                        </p:tgtEl>
                                        <p:attrNameLst>
                                          <p:attrName>ppt_w</p:attrName>
                                        </p:attrNameLst>
                                      </p:cBhvr>
                                      <p:tavLst>
                                        <p:tav tm="0">
                                          <p:val>
                                            <p:fltVal val="0"/>
                                          </p:val>
                                        </p:tav>
                                        <p:tav tm="100000">
                                          <p:val>
                                            <p:strVal val="#ppt_w"/>
                                          </p:val>
                                        </p:tav>
                                      </p:tavLst>
                                    </p:anim>
                                    <p:anim calcmode="lin" valueType="num">
                                      <p:cBhvr>
                                        <p:cTn id="58" dur="500" fill="hold"/>
                                        <p:tgtEl>
                                          <p:spTgt spid="788499"/>
                                        </p:tgtEl>
                                        <p:attrNameLst>
                                          <p:attrName>ppt_h</p:attrName>
                                        </p:attrNameLst>
                                      </p:cBhvr>
                                      <p:tavLst>
                                        <p:tav tm="0">
                                          <p:val>
                                            <p:fltVal val="0"/>
                                          </p:val>
                                        </p:tav>
                                        <p:tav tm="100000">
                                          <p:val>
                                            <p:strVal val="#ppt_h"/>
                                          </p:val>
                                        </p:tav>
                                      </p:tavLst>
                                    </p:anim>
                                    <p:animEffect transition="in" filter="fade">
                                      <p:cBhvr>
                                        <p:cTn id="59" dur="500"/>
                                        <p:tgtEl>
                                          <p:spTgt spid="7884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484" grpId="0" animBg="1"/>
      <p:bldP spid="788485" grpId="0" autoUpdateAnimBg="0"/>
      <p:bldP spid="788486" grpId="0"/>
      <p:bldP spid="788487" grpId="0" animBg="1"/>
      <p:bldP spid="788488" grpId="0" animBg="1"/>
      <p:bldP spid="788489" grpId="0" animBg="1"/>
      <p:bldP spid="788490" grpId="0" animBg="1"/>
      <p:bldP spid="788491" grpId="0" animBg="1"/>
      <p:bldP spid="788492" grpId="0" animBg="1"/>
      <p:bldP spid="788495" grpId="0" animBg="1"/>
      <p:bldP spid="78849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cstate="print"/>
          <a:srcRect t="7254" r="2499"/>
          <a:stretch>
            <a:fillRect/>
          </a:stretch>
        </p:blipFill>
        <p:spPr bwMode="auto">
          <a:xfrm>
            <a:off x="0" y="1614488"/>
            <a:ext cx="9144000" cy="5243512"/>
          </a:xfrm>
          <a:prstGeom prst="rect">
            <a:avLst/>
          </a:prstGeom>
          <a:noFill/>
          <a:ln w="9525">
            <a:noFill/>
            <a:miter lim="800000"/>
            <a:headEnd/>
            <a:tailEnd/>
          </a:ln>
        </p:spPr>
      </p:pic>
      <p:sp>
        <p:nvSpPr>
          <p:cNvPr id="50179" name="Rectangle 3"/>
          <p:cNvSpPr>
            <a:spLocks noGrp="1" noChangeArrowheads="1"/>
          </p:cNvSpPr>
          <p:nvPr>
            <p:ph type="title"/>
          </p:nvPr>
        </p:nvSpPr>
        <p:spPr>
          <a:xfrm>
            <a:off x="0" y="0"/>
            <a:ext cx="9144000" cy="1143000"/>
          </a:xfrm>
        </p:spPr>
        <p:txBody>
          <a:bodyPr/>
          <a:lstStyle/>
          <a:p>
            <a:pPr eaLnBrk="1" hangingPunct="1"/>
            <a:r>
              <a:rPr lang="en-US" sz="2500" dirty="0" smtClean="0">
                <a:solidFill>
                  <a:schemeClr val="tx1"/>
                </a:solidFill>
              </a:rPr>
              <a:t>BARRAGEM CENTER HILL – </a:t>
            </a:r>
            <a:r>
              <a:rPr lang="en-US" sz="2500" dirty="0" err="1">
                <a:solidFill>
                  <a:schemeClr val="tx1"/>
                </a:solidFill>
              </a:rPr>
              <a:t>I</a:t>
            </a:r>
            <a:r>
              <a:rPr lang="en-US" sz="2500" dirty="0" err="1" smtClean="0">
                <a:solidFill>
                  <a:schemeClr val="tx1"/>
                </a:solidFill>
              </a:rPr>
              <a:t>nclinação</a:t>
            </a:r>
            <a:r>
              <a:rPr lang="en-US" sz="2500" dirty="0" smtClean="0">
                <a:solidFill>
                  <a:schemeClr val="tx1"/>
                </a:solidFill>
              </a:rPr>
              <a:t> das </a:t>
            </a:r>
            <a:r>
              <a:rPr lang="en-US" sz="2500" dirty="0" err="1" smtClean="0">
                <a:solidFill>
                  <a:schemeClr val="tx1"/>
                </a:solidFill>
              </a:rPr>
              <a:t>extremidades</a:t>
            </a:r>
            <a:r>
              <a:rPr lang="en-US" sz="2500" dirty="0" smtClean="0">
                <a:solidFill>
                  <a:schemeClr val="tx1"/>
                </a:solidFill>
              </a:rPr>
              <a:t> do </a:t>
            </a:r>
            <a:r>
              <a:rPr lang="en-US" sz="2500" dirty="0" err="1" smtClean="0">
                <a:solidFill>
                  <a:schemeClr val="tx1"/>
                </a:solidFill>
              </a:rPr>
              <a:t>Vertedouro</a:t>
            </a:r>
            <a:r>
              <a:rPr lang="en-US" sz="2500" dirty="0" smtClean="0">
                <a:solidFill>
                  <a:schemeClr val="tx1"/>
                </a:solidFill>
              </a:rPr>
              <a:t> com e </a:t>
            </a:r>
            <a:r>
              <a:rPr lang="en-US" sz="2500" dirty="0" err="1" smtClean="0">
                <a:solidFill>
                  <a:schemeClr val="tx1"/>
                </a:solidFill>
              </a:rPr>
              <a:t>Sem</a:t>
            </a:r>
            <a:r>
              <a:rPr lang="en-US" sz="2500" dirty="0" smtClean="0">
                <a:solidFill>
                  <a:schemeClr val="tx1"/>
                </a:solidFill>
              </a:rPr>
              <a:t> Cortes </a:t>
            </a:r>
          </a:p>
        </p:txBody>
      </p:sp>
      <p:sp>
        <p:nvSpPr>
          <p:cNvPr id="50180" name="Rectangle 4"/>
          <p:cNvSpPr>
            <a:spLocks noChangeArrowheads="1"/>
          </p:cNvSpPr>
          <p:nvPr/>
        </p:nvSpPr>
        <p:spPr bwMode="auto">
          <a:xfrm>
            <a:off x="533400" y="2409825"/>
            <a:ext cx="3448756" cy="361950"/>
          </a:xfrm>
          <a:prstGeom prst="rect">
            <a:avLst/>
          </a:prstGeom>
          <a:noFill/>
          <a:ln w="9525">
            <a:noFill/>
            <a:miter lim="800000"/>
            <a:headEnd/>
            <a:tailEnd/>
          </a:ln>
        </p:spPr>
        <p:txBody>
          <a:bodyPr anchor="ctr" anchorCtr="1"/>
          <a:lstStyle/>
          <a:p>
            <a:pPr algn="ctr"/>
            <a:r>
              <a:rPr lang="en-US" sz="1500" b="1">
                <a:solidFill>
                  <a:srgbClr val="000000"/>
                </a:solidFill>
              </a:rPr>
              <a:t>Note: Predicted initial pier rebound</a:t>
            </a:r>
          </a:p>
        </p:txBody>
      </p:sp>
      <p:sp>
        <p:nvSpPr>
          <p:cNvPr id="50181" name="Oval 5"/>
          <p:cNvSpPr>
            <a:spLocks noChangeArrowheads="1"/>
          </p:cNvSpPr>
          <p:nvPr/>
        </p:nvSpPr>
        <p:spPr bwMode="auto">
          <a:xfrm>
            <a:off x="4124678" y="3263900"/>
            <a:ext cx="495300" cy="593725"/>
          </a:xfrm>
          <a:prstGeom prst="ellipse">
            <a:avLst/>
          </a:prstGeom>
          <a:noFill/>
          <a:ln w="12700">
            <a:solidFill>
              <a:srgbClr val="FF0000"/>
            </a:solidFill>
            <a:miter lim="800000"/>
            <a:headEnd/>
            <a:tailEnd/>
          </a:ln>
        </p:spPr>
        <p:txBody>
          <a:bodyPr wrap="none" anchor="ctr"/>
          <a:lstStyle/>
          <a:p>
            <a:endParaRPr lang="en-US"/>
          </a:p>
        </p:txBody>
      </p:sp>
      <p:sp>
        <p:nvSpPr>
          <p:cNvPr id="50182" name="Line 6"/>
          <p:cNvSpPr>
            <a:spLocks noChangeShapeType="1"/>
          </p:cNvSpPr>
          <p:nvPr/>
        </p:nvSpPr>
        <p:spPr bwMode="auto">
          <a:xfrm flipH="1" flipV="1">
            <a:off x="3829756" y="2657475"/>
            <a:ext cx="427567" cy="647700"/>
          </a:xfrm>
          <a:prstGeom prst="line">
            <a:avLst/>
          </a:prstGeom>
          <a:noFill/>
          <a:ln w="9525">
            <a:solidFill>
              <a:srgbClr val="FF0000"/>
            </a:solidFill>
            <a:miter lim="800000"/>
            <a:headEnd/>
            <a:tailEnd/>
          </a:ln>
        </p:spPr>
        <p:txBody>
          <a:bodyPr wrap="none"/>
          <a:lstStyle/>
          <a:p>
            <a:endParaRPr lang="en-US"/>
          </a:p>
        </p:txBody>
      </p:sp>
      <p:sp>
        <p:nvSpPr>
          <p:cNvPr id="50183" name="Oval 7"/>
          <p:cNvSpPr>
            <a:spLocks noChangeArrowheads="1"/>
          </p:cNvSpPr>
          <p:nvPr/>
        </p:nvSpPr>
        <p:spPr bwMode="auto">
          <a:xfrm>
            <a:off x="4104922" y="4425951"/>
            <a:ext cx="495300" cy="593725"/>
          </a:xfrm>
          <a:prstGeom prst="ellipse">
            <a:avLst/>
          </a:prstGeom>
          <a:noFill/>
          <a:ln w="12700">
            <a:solidFill>
              <a:srgbClr val="FF0000"/>
            </a:solidFill>
            <a:miter lim="800000"/>
            <a:headEnd/>
            <a:tailEnd/>
          </a:ln>
        </p:spPr>
        <p:txBody>
          <a:bodyPr wrap="none" anchor="ctr"/>
          <a:lstStyle/>
          <a:p>
            <a:endParaRPr lang="en-US"/>
          </a:p>
        </p:txBody>
      </p:sp>
      <p:sp>
        <p:nvSpPr>
          <p:cNvPr id="50184" name="Line 8"/>
          <p:cNvSpPr>
            <a:spLocks noChangeShapeType="1"/>
          </p:cNvSpPr>
          <p:nvPr/>
        </p:nvSpPr>
        <p:spPr bwMode="auto">
          <a:xfrm flipH="1" flipV="1">
            <a:off x="3829756" y="2667000"/>
            <a:ext cx="361244" cy="1809750"/>
          </a:xfrm>
          <a:prstGeom prst="line">
            <a:avLst/>
          </a:prstGeom>
          <a:noFill/>
          <a:ln w="9525">
            <a:solidFill>
              <a:srgbClr val="FF0000"/>
            </a:solidFill>
            <a:miter lim="800000"/>
            <a:headEnd/>
            <a:tailEnd/>
          </a:ln>
        </p:spPr>
        <p:txBody>
          <a:bodyPr wrap="none"/>
          <a:lstStyle/>
          <a:p>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508000" y="0"/>
            <a:ext cx="8016523" cy="419100"/>
          </a:xfrm>
        </p:spPr>
        <p:txBody>
          <a:bodyPr/>
          <a:lstStyle/>
          <a:p>
            <a:pPr eaLnBrk="1" hangingPunct="1"/>
            <a:r>
              <a:rPr lang="en-US" sz="2100" dirty="0" smtClean="0">
                <a:solidFill>
                  <a:schemeClr val="tx1"/>
                </a:solidFill>
              </a:rPr>
              <a:t>BARRAGEM CENTER HILL – </a:t>
            </a:r>
            <a:r>
              <a:rPr lang="en-US" sz="2100" dirty="0" err="1" smtClean="0">
                <a:solidFill>
                  <a:schemeClr val="tx1"/>
                </a:solidFill>
              </a:rPr>
              <a:t>Benefícios</a:t>
            </a:r>
            <a:r>
              <a:rPr lang="en-US" sz="2100" dirty="0" smtClean="0">
                <a:solidFill>
                  <a:schemeClr val="tx1"/>
                </a:solidFill>
              </a:rPr>
              <a:t> dos </a:t>
            </a:r>
            <a:r>
              <a:rPr lang="en-US" sz="2100" dirty="0" err="1" smtClean="0">
                <a:solidFill>
                  <a:schemeClr val="tx1"/>
                </a:solidFill>
              </a:rPr>
              <a:t>cortes</a:t>
            </a:r>
            <a:r>
              <a:rPr lang="en-US" sz="2100" dirty="0" smtClean="0">
                <a:solidFill>
                  <a:schemeClr val="tx1"/>
                </a:solidFill>
              </a:rPr>
              <a:t> </a:t>
            </a:r>
            <a:r>
              <a:rPr lang="en-US" sz="2100" dirty="0" err="1" smtClean="0">
                <a:solidFill>
                  <a:schemeClr val="tx1"/>
                </a:solidFill>
              </a:rPr>
              <a:t>verticais</a:t>
            </a:r>
            <a:endParaRPr lang="en-US" sz="2100" dirty="0" smtClean="0">
              <a:solidFill>
                <a:schemeClr val="tx1"/>
              </a:solidFill>
            </a:endParaRPr>
          </a:p>
        </p:txBody>
      </p:sp>
      <p:pic>
        <p:nvPicPr>
          <p:cNvPr id="51203" name="Picture 3"/>
          <p:cNvPicPr>
            <a:picLocks noChangeAspect="1" noChangeArrowheads="1"/>
          </p:cNvPicPr>
          <p:nvPr/>
        </p:nvPicPr>
        <p:blipFill>
          <a:blip r:embed="rId2" cstate="print"/>
          <a:srcRect l="11945" t="22548" b="16348"/>
          <a:stretch>
            <a:fillRect/>
          </a:stretch>
        </p:blipFill>
        <p:spPr bwMode="auto">
          <a:xfrm>
            <a:off x="0" y="373064"/>
            <a:ext cx="8662812" cy="3195637"/>
          </a:xfrm>
          <a:prstGeom prst="rect">
            <a:avLst/>
          </a:prstGeom>
          <a:noFill/>
          <a:ln w="9525">
            <a:noFill/>
            <a:miter lim="800000"/>
            <a:headEnd/>
            <a:tailEnd/>
          </a:ln>
        </p:spPr>
      </p:pic>
      <p:sp>
        <p:nvSpPr>
          <p:cNvPr id="51204" name="Text Box 4"/>
          <p:cNvSpPr txBox="1">
            <a:spLocks noChangeArrowheads="1"/>
          </p:cNvSpPr>
          <p:nvPr/>
        </p:nvSpPr>
        <p:spPr bwMode="auto">
          <a:xfrm>
            <a:off x="0" y="304801"/>
            <a:ext cx="3948289" cy="1200328"/>
          </a:xfrm>
          <a:prstGeom prst="rect">
            <a:avLst/>
          </a:prstGeom>
          <a:noFill/>
          <a:ln w="9525">
            <a:noFill/>
            <a:miter lim="800000"/>
            <a:headEnd/>
            <a:tailEnd/>
          </a:ln>
        </p:spPr>
        <p:txBody>
          <a:bodyPr>
            <a:spAutoFit/>
          </a:bodyPr>
          <a:lstStyle/>
          <a:p>
            <a:pPr>
              <a:spcBef>
                <a:spcPct val="50000"/>
              </a:spcBef>
            </a:pPr>
            <a:r>
              <a:rPr lang="en-US" sz="2400" dirty="0" err="1" smtClean="0">
                <a:solidFill>
                  <a:srgbClr val="020010"/>
                </a:solidFill>
                <a:latin typeface="Tahoma" pitchFamily="34" charset="0"/>
              </a:rPr>
              <a:t>Estresse</a:t>
            </a:r>
            <a:r>
              <a:rPr lang="en-US" sz="2400" dirty="0" smtClean="0">
                <a:solidFill>
                  <a:srgbClr val="020010"/>
                </a:solidFill>
                <a:latin typeface="Tahoma" pitchFamily="34" charset="0"/>
              </a:rPr>
              <a:t> Longitudinal </a:t>
            </a:r>
            <a:r>
              <a:rPr lang="en-US" sz="2400" dirty="0" err="1" smtClean="0">
                <a:solidFill>
                  <a:srgbClr val="020010"/>
                </a:solidFill>
                <a:latin typeface="Tahoma" pitchFamily="34" charset="0"/>
              </a:rPr>
              <a:t>em</a:t>
            </a:r>
            <a:r>
              <a:rPr lang="en-US" sz="2400" dirty="0" smtClean="0">
                <a:solidFill>
                  <a:srgbClr val="020010"/>
                </a:solidFill>
                <a:latin typeface="Tahoma" pitchFamily="34" charset="0"/>
              </a:rPr>
              <a:t> 2008 – </a:t>
            </a:r>
            <a:r>
              <a:rPr lang="en-US" sz="2400" b="1" dirty="0" smtClean="0">
                <a:solidFill>
                  <a:srgbClr val="020010"/>
                </a:solidFill>
                <a:latin typeface="Tahoma" pitchFamily="34" charset="0"/>
              </a:rPr>
              <a:t>com ambos </a:t>
            </a:r>
            <a:r>
              <a:rPr lang="en-US" sz="2400" b="1" dirty="0" err="1" smtClean="0">
                <a:solidFill>
                  <a:srgbClr val="020010"/>
                </a:solidFill>
                <a:latin typeface="Tahoma" pitchFamily="34" charset="0"/>
              </a:rPr>
              <a:t>os</a:t>
            </a:r>
            <a:r>
              <a:rPr lang="en-US" sz="2400" b="1" dirty="0" smtClean="0">
                <a:solidFill>
                  <a:srgbClr val="020010"/>
                </a:solidFill>
                <a:latin typeface="Tahoma" pitchFamily="34" charset="0"/>
              </a:rPr>
              <a:t> </a:t>
            </a:r>
            <a:r>
              <a:rPr lang="en-US" sz="2400" b="1" dirty="0" err="1" smtClean="0">
                <a:solidFill>
                  <a:srgbClr val="020010"/>
                </a:solidFill>
                <a:latin typeface="Tahoma" pitchFamily="34" charset="0"/>
              </a:rPr>
              <a:t>cortes</a:t>
            </a:r>
            <a:endParaRPr lang="en-US" sz="2400" b="1" dirty="0">
              <a:solidFill>
                <a:srgbClr val="020010"/>
              </a:solidFill>
              <a:latin typeface="Tahoma" pitchFamily="34" charset="0"/>
            </a:endParaRPr>
          </a:p>
        </p:txBody>
      </p:sp>
      <p:pic>
        <p:nvPicPr>
          <p:cNvPr id="790533" name="Picture 5"/>
          <p:cNvPicPr>
            <a:picLocks noChangeAspect="1" noChangeArrowheads="1"/>
          </p:cNvPicPr>
          <p:nvPr/>
        </p:nvPicPr>
        <p:blipFill>
          <a:blip r:embed="rId3" cstate="print"/>
          <a:srcRect l="12222" t="24153" b="13907"/>
          <a:stretch>
            <a:fillRect/>
          </a:stretch>
        </p:blipFill>
        <p:spPr bwMode="auto">
          <a:xfrm>
            <a:off x="0" y="3633788"/>
            <a:ext cx="8648700" cy="3224212"/>
          </a:xfrm>
          <a:prstGeom prst="rect">
            <a:avLst/>
          </a:prstGeom>
          <a:noFill/>
          <a:ln w="9525">
            <a:noFill/>
            <a:miter lim="800000"/>
            <a:headEnd/>
            <a:tailEnd/>
          </a:ln>
        </p:spPr>
      </p:pic>
      <p:sp>
        <p:nvSpPr>
          <p:cNvPr id="790534" name="Text Box 6"/>
          <p:cNvSpPr txBox="1">
            <a:spLocks noChangeArrowheads="1"/>
          </p:cNvSpPr>
          <p:nvPr/>
        </p:nvSpPr>
        <p:spPr bwMode="auto">
          <a:xfrm>
            <a:off x="0" y="3556001"/>
            <a:ext cx="4380089" cy="830997"/>
          </a:xfrm>
          <a:prstGeom prst="rect">
            <a:avLst/>
          </a:prstGeom>
          <a:noFill/>
          <a:ln w="9525">
            <a:noFill/>
            <a:miter lim="800000"/>
            <a:headEnd/>
            <a:tailEnd/>
          </a:ln>
        </p:spPr>
        <p:txBody>
          <a:bodyPr>
            <a:spAutoFit/>
          </a:bodyPr>
          <a:lstStyle/>
          <a:p>
            <a:pPr>
              <a:spcBef>
                <a:spcPct val="50000"/>
              </a:spcBef>
            </a:pPr>
            <a:r>
              <a:rPr lang="en-US" sz="2400" dirty="0" err="1" smtClean="0">
                <a:solidFill>
                  <a:srgbClr val="020010"/>
                </a:solidFill>
                <a:latin typeface="Tahoma" pitchFamily="34" charset="0"/>
              </a:rPr>
              <a:t>Estresse</a:t>
            </a:r>
            <a:r>
              <a:rPr lang="en-US" sz="2400" dirty="0" smtClean="0">
                <a:solidFill>
                  <a:srgbClr val="020010"/>
                </a:solidFill>
                <a:latin typeface="Tahoma" pitchFamily="34" charset="0"/>
              </a:rPr>
              <a:t> Longitudinal </a:t>
            </a:r>
            <a:r>
              <a:rPr lang="en-US" sz="2400" dirty="0" err="1" smtClean="0">
                <a:solidFill>
                  <a:srgbClr val="020010"/>
                </a:solidFill>
                <a:latin typeface="Tahoma" pitchFamily="34" charset="0"/>
              </a:rPr>
              <a:t>em</a:t>
            </a:r>
            <a:r>
              <a:rPr lang="en-US" sz="2400" dirty="0" smtClean="0">
                <a:solidFill>
                  <a:srgbClr val="020010"/>
                </a:solidFill>
                <a:latin typeface="Tahoma" pitchFamily="34" charset="0"/>
              </a:rPr>
              <a:t> 2025 </a:t>
            </a:r>
            <a:r>
              <a:rPr lang="en-US" sz="2400" dirty="0">
                <a:solidFill>
                  <a:srgbClr val="020010"/>
                </a:solidFill>
                <a:latin typeface="Tahoma" pitchFamily="34" charset="0"/>
              </a:rPr>
              <a:t>– </a:t>
            </a:r>
            <a:r>
              <a:rPr lang="en-US" sz="2400" b="1" dirty="0" smtClean="0">
                <a:solidFill>
                  <a:srgbClr val="020010"/>
                </a:solidFill>
                <a:latin typeface="Tahoma" pitchFamily="34" charset="0"/>
              </a:rPr>
              <a:t>ambos </a:t>
            </a:r>
            <a:r>
              <a:rPr lang="en-US" sz="2400" b="1" dirty="0" err="1" smtClean="0">
                <a:solidFill>
                  <a:srgbClr val="020010"/>
                </a:solidFill>
                <a:latin typeface="Tahoma" pitchFamily="34" charset="0"/>
              </a:rPr>
              <a:t>os</a:t>
            </a:r>
            <a:r>
              <a:rPr lang="en-US" sz="2400" b="1" dirty="0" smtClean="0">
                <a:solidFill>
                  <a:srgbClr val="020010"/>
                </a:solidFill>
                <a:latin typeface="Tahoma" pitchFamily="34" charset="0"/>
              </a:rPr>
              <a:t> </a:t>
            </a:r>
            <a:r>
              <a:rPr lang="en-US" sz="2400" b="1" dirty="0" err="1" smtClean="0">
                <a:solidFill>
                  <a:srgbClr val="020010"/>
                </a:solidFill>
                <a:latin typeface="Tahoma" pitchFamily="34" charset="0"/>
              </a:rPr>
              <a:t>cortes</a:t>
            </a:r>
            <a:r>
              <a:rPr lang="en-US" sz="2400" b="1" dirty="0" smtClean="0">
                <a:solidFill>
                  <a:srgbClr val="020010"/>
                </a:solidFill>
                <a:latin typeface="Tahoma" pitchFamily="34" charset="0"/>
              </a:rPr>
              <a:t> </a:t>
            </a:r>
            <a:r>
              <a:rPr lang="en-US" sz="2400" b="1" dirty="0" err="1" smtClean="0">
                <a:solidFill>
                  <a:srgbClr val="020010"/>
                </a:solidFill>
                <a:latin typeface="Tahoma" pitchFamily="34" charset="0"/>
              </a:rPr>
              <a:t>abertos</a:t>
            </a:r>
            <a:endParaRPr lang="en-US" sz="2400" b="1" dirty="0">
              <a:solidFill>
                <a:srgbClr val="020010"/>
              </a:solidFill>
              <a:latin typeface="Tahoma" pitchFamily="34" charset="0"/>
            </a:endParaRPr>
          </a:p>
        </p:txBody>
      </p:sp>
      <p:sp>
        <p:nvSpPr>
          <p:cNvPr id="51207" name="Text Box 7"/>
          <p:cNvSpPr txBox="1">
            <a:spLocks noChangeArrowheads="1"/>
          </p:cNvSpPr>
          <p:nvPr/>
        </p:nvSpPr>
        <p:spPr bwMode="auto">
          <a:xfrm>
            <a:off x="3162300" y="2735264"/>
            <a:ext cx="4051300" cy="646331"/>
          </a:xfrm>
          <a:prstGeom prst="rect">
            <a:avLst/>
          </a:prstGeom>
          <a:solidFill>
            <a:schemeClr val="tx1"/>
          </a:solidFill>
          <a:ln w="9525">
            <a:noFill/>
            <a:miter lim="800000"/>
            <a:headEnd/>
            <a:tailEnd/>
          </a:ln>
        </p:spPr>
        <p:txBody>
          <a:bodyPr>
            <a:spAutoFit/>
          </a:bodyPr>
          <a:lstStyle/>
          <a:p>
            <a:pPr algn="ctr">
              <a:spcBef>
                <a:spcPct val="50000"/>
              </a:spcBef>
            </a:pPr>
            <a:r>
              <a:rPr lang="en-US" dirty="0" err="1" smtClean="0">
                <a:solidFill>
                  <a:schemeClr val="bg1"/>
                </a:solidFill>
                <a:latin typeface="Tahoma" pitchFamily="34" charset="0"/>
              </a:rPr>
              <a:t>estresse</a:t>
            </a:r>
            <a:r>
              <a:rPr lang="en-US" dirty="0" smtClean="0">
                <a:solidFill>
                  <a:schemeClr val="bg1"/>
                </a:solidFill>
                <a:latin typeface="Tahoma" pitchFamily="34" charset="0"/>
              </a:rPr>
              <a:t> </a:t>
            </a:r>
            <a:r>
              <a:rPr lang="en-US" dirty="0" err="1" smtClean="0">
                <a:solidFill>
                  <a:schemeClr val="bg1"/>
                </a:solidFill>
                <a:latin typeface="Tahoma" pitchFamily="34" charset="0"/>
              </a:rPr>
              <a:t>aprox</a:t>
            </a:r>
            <a:r>
              <a:rPr lang="en-US" dirty="0">
                <a:solidFill>
                  <a:schemeClr val="bg1"/>
                </a:solidFill>
                <a:latin typeface="Tahoma" pitchFamily="34" charset="0"/>
              </a:rPr>
              <a:t>. </a:t>
            </a:r>
            <a:r>
              <a:rPr lang="en-US" dirty="0" smtClean="0">
                <a:solidFill>
                  <a:schemeClr val="bg1"/>
                </a:solidFill>
                <a:latin typeface="Tahoma" pitchFamily="34" charset="0"/>
              </a:rPr>
              <a:t>6200 </a:t>
            </a:r>
            <a:r>
              <a:rPr lang="en-US" dirty="0" err="1" smtClean="0">
                <a:solidFill>
                  <a:schemeClr val="bg1"/>
                </a:solidFill>
                <a:latin typeface="Tahoma" pitchFamily="34" charset="0"/>
              </a:rPr>
              <a:t>kPa</a:t>
            </a:r>
            <a:r>
              <a:rPr lang="en-US" dirty="0" smtClean="0">
                <a:solidFill>
                  <a:schemeClr val="bg1"/>
                </a:solidFill>
                <a:latin typeface="Tahoma" pitchFamily="34" charset="0"/>
              </a:rPr>
              <a:t>; </a:t>
            </a:r>
            <a:r>
              <a:rPr lang="en-US" dirty="0" err="1" smtClean="0">
                <a:solidFill>
                  <a:schemeClr val="bg1"/>
                </a:solidFill>
                <a:latin typeface="Tahoma" pitchFamily="34" charset="0"/>
              </a:rPr>
              <a:t>comparado</a:t>
            </a:r>
            <a:r>
              <a:rPr lang="en-US" dirty="0" smtClean="0">
                <a:solidFill>
                  <a:schemeClr val="bg1"/>
                </a:solidFill>
                <a:latin typeface="Tahoma" pitchFamily="34" charset="0"/>
              </a:rPr>
              <a:t> com 10340 </a:t>
            </a:r>
            <a:r>
              <a:rPr lang="en-US" dirty="0" err="1" smtClean="0">
                <a:solidFill>
                  <a:schemeClr val="bg1"/>
                </a:solidFill>
                <a:latin typeface="Tahoma" pitchFamily="34" charset="0"/>
              </a:rPr>
              <a:t>kPa</a:t>
            </a:r>
            <a:r>
              <a:rPr lang="en-US" dirty="0" smtClean="0">
                <a:solidFill>
                  <a:schemeClr val="bg1"/>
                </a:solidFill>
                <a:latin typeface="Tahoma" pitchFamily="34" charset="0"/>
              </a:rPr>
              <a:t> antes dos </a:t>
            </a:r>
            <a:r>
              <a:rPr lang="en-US" dirty="0" err="1" smtClean="0">
                <a:solidFill>
                  <a:schemeClr val="bg1"/>
                </a:solidFill>
                <a:latin typeface="Tahoma" pitchFamily="34" charset="0"/>
              </a:rPr>
              <a:t>cortes</a:t>
            </a:r>
            <a:endParaRPr lang="en-US" dirty="0">
              <a:solidFill>
                <a:schemeClr val="bg1"/>
              </a:solidFill>
              <a:latin typeface="Tahoma" pitchFamily="34" charset="0"/>
            </a:endParaRPr>
          </a:p>
        </p:txBody>
      </p:sp>
      <p:sp>
        <p:nvSpPr>
          <p:cNvPr id="790536" name="Text Box 8"/>
          <p:cNvSpPr txBox="1">
            <a:spLocks noChangeArrowheads="1"/>
          </p:cNvSpPr>
          <p:nvPr/>
        </p:nvSpPr>
        <p:spPr bwMode="auto">
          <a:xfrm>
            <a:off x="4584701" y="6156326"/>
            <a:ext cx="2819400" cy="646331"/>
          </a:xfrm>
          <a:prstGeom prst="rect">
            <a:avLst/>
          </a:prstGeom>
          <a:solidFill>
            <a:schemeClr val="tx1"/>
          </a:solidFill>
          <a:ln w="9525">
            <a:noFill/>
            <a:miter lim="800000"/>
            <a:headEnd/>
            <a:tailEnd/>
          </a:ln>
        </p:spPr>
        <p:txBody>
          <a:bodyPr>
            <a:spAutoFit/>
          </a:bodyPr>
          <a:lstStyle/>
          <a:p>
            <a:pPr algn="ctr">
              <a:spcBef>
                <a:spcPct val="50000"/>
              </a:spcBef>
            </a:pPr>
            <a:r>
              <a:rPr lang="en-US" dirty="0" err="1" smtClean="0">
                <a:solidFill>
                  <a:schemeClr val="bg1"/>
                </a:solidFill>
                <a:latin typeface="Tahoma" pitchFamily="34" charset="0"/>
              </a:rPr>
              <a:t>estresse</a:t>
            </a:r>
            <a:r>
              <a:rPr lang="en-US" dirty="0" smtClean="0">
                <a:solidFill>
                  <a:schemeClr val="bg1"/>
                </a:solidFill>
                <a:latin typeface="Tahoma" pitchFamily="34" charset="0"/>
              </a:rPr>
              <a:t> </a:t>
            </a:r>
            <a:r>
              <a:rPr lang="en-US" dirty="0" err="1" smtClean="0">
                <a:solidFill>
                  <a:schemeClr val="bg1"/>
                </a:solidFill>
                <a:latin typeface="Tahoma" pitchFamily="34" charset="0"/>
              </a:rPr>
              <a:t>aprox</a:t>
            </a:r>
            <a:r>
              <a:rPr lang="en-US" dirty="0">
                <a:solidFill>
                  <a:schemeClr val="bg1"/>
                </a:solidFill>
                <a:latin typeface="Tahoma" pitchFamily="34" charset="0"/>
              </a:rPr>
              <a:t>. </a:t>
            </a:r>
            <a:r>
              <a:rPr lang="en-US" dirty="0" smtClean="0">
                <a:solidFill>
                  <a:schemeClr val="bg1"/>
                </a:solidFill>
                <a:latin typeface="Tahoma" pitchFamily="34" charset="0"/>
              </a:rPr>
              <a:t>6200 </a:t>
            </a:r>
            <a:r>
              <a:rPr lang="en-US" dirty="0" err="1" smtClean="0">
                <a:solidFill>
                  <a:schemeClr val="bg1"/>
                </a:solidFill>
                <a:latin typeface="Tahoma" pitchFamily="34" charset="0"/>
              </a:rPr>
              <a:t>kPa</a:t>
            </a:r>
            <a:r>
              <a:rPr lang="en-US" dirty="0" smtClean="0">
                <a:solidFill>
                  <a:schemeClr val="bg1"/>
                </a:solidFill>
                <a:latin typeface="Tahoma" pitchFamily="34" charset="0"/>
              </a:rPr>
              <a:t>; </a:t>
            </a:r>
            <a:r>
              <a:rPr lang="en-US" dirty="0" err="1" smtClean="0">
                <a:solidFill>
                  <a:schemeClr val="bg1"/>
                </a:solidFill>
                <a:latin typeface="Tahoma" pitchFamily="34" charset="0"/>
              </a:rPr>
              <a:t>igual</a:t>
            </a:r>
            <a:r>
              <a:rPr lang="en-US" dirty="0" smtClean="0">
                <a:solidFill>
                  <a:schemeClr val="bg1"/>
                </a:solidFill>
                <a:latin typeface="Tahoma" pitchFamily="34" charset="0"/>
              </a:rPr>
              <a:t> </a:t>
            </a:r>
            <a:r>
              <a:rPr lang="en-US" dirty="0" smtClean="0">
                <a:solidFill>
                  <a:schemeClr val="bg1"/>
                </a:solidFill>
                <a:latin typeface="Tahoma" pitchFamily="34" charset="0"/>
              </a:rPr>
              <a:t>a 2007 </a:t>
            </a:r>
            <a:endParaRPr lang="en-US" dirty="0">
              <a:solidFill>
                <a:schemeClr val="bg1"/>
              </a:solidFill>
              <a:latin typeface="Tahoma" pitchFamily="34" charset="0"/>
            </a:endParaRPr>
          </a:p>
        </p:txBody>
      </p:sp>
      <p:sp>
        <p:nvSpPr>
          <p:cNvPr id="51209" name="Line 9"/>
          <p:cNvSpPr>
            <a:spLocks noChangeShapeType="1"/>
          </p:cNvSpPr>
          <p:nvPr/>
        </p:nvSpPr>
        <p:spPr bwMode="auto">
          <a:xfrm flipH="1" flipV="1">
            <a:off x="1244600" y="1866900"/>
            <a:ext cx="1930400" cy="850900"/>
          </a:xfrm>
          <a:prstGeom prst="line">
            <a:avLst/>
          </a:prstGeom>
          <a:noFill/>
          <a:ln w="38100">
            <a:solidFill>
              <a:schemeClr val="tx1"/>
            </a:solidFill>
            <a:miter lim="800000"/>
            <a:headEnd/>
            <a:tailEnd type="triangle" w="med" len="med"/>
          </a:ln>
        </p:spPr>
        <p:txBody>
          <a:bodyPr wrap="none"/>
          <a:lstStyle/>
          <a:p>
            <a:endParaRPr lang="en-US"/>
          </a:p>
        </p:txBody>
      </p:sp>
      <p:sp>
        <p:nvSpPr>
          <p:cNvPr id="51210" name="Line 10"/>
          <p:cNvSpPr>
            <a:spLocks noChangeShapeType="1"/>
          </p:cNvSpPr>
          <p:nvPr/>
        </p:nvSpPr>
        <p:spPr bwMode="auto">
          <a:xfrm flipV="1">
            <a:off x="3175000" y="1257300"/>
            <a:ext cx="2641600" cy="1460500"/>
          </a:xfrm>
          <a:prstGeom prst="line">
            <a:avLst/>
          </a:prstGeom>
          <a:noFill/>
          <a:ln w="38100">
            <a:solidFill>
              <a:schemeClr val="tx1"/>
            </a:solidFill>
            <a:miter lim="800000"/>
            <a:headEnd/>
            <a:tailEnd type="triangle" w="med" len="med"/>
          </a:ln>
        </p:spPr>
        <p:txBody>
          <a:bodyPr wrap="none"/>
          <a:lstStyle/>
          <a:p>
            <a:endParaRPr lang="en-US"/>
          </a:p>
        </p:txBody>
      </p:sp>
      <p:sp>
        <p:nvSpPr>
          <p:cNvPr id="51211" name="Line 11"/>
          <p:cNvSpPr>
            <a:spLocks noChangeShapeType="1"/>
          </p:cNvSpPr>
          <p:nvPr/>
        </p:nvSpPr>
        <p:spPr bwMode="auto">
          <a:xfrm>
            <a:off x="502356" y="1460500"/>
            <a:ext cx="76200" cy="57150"/>
          </a:xfrm>
          <a:prstGeom prst="line">
            <a:avLst/>
          </a:prstGeom>
          <a:noFill/>
          <a:ln w="38100">
            <a:solidFill>
              <a:srgbClr val="CC3300"/>
            </a:solidFill>
            <a:miter lim="800000"/>
            <a:headEnd/>
            <a:tailEnd/>
          </a:ln>
        </p:spPr>
        <p:txBody>
          <a:bodyPr wrap="none"/>
          <a:lstStyle/>
          <a:p>
            <a:endParaRPr lang="en-US"/>
          </a:p>
        </p:txBody>
      </p:sp>
      <p:sp>
        <p:nvSpPr>
          <p:cNvPr id="51212" name="Line 12"/>
          <p:cNvSpPr>
            <a:spLocks noChangeShapeType="1"/>
          </p:cNvSpPr>
          <p:nvPr/>
        </p:nvSpPr>
        <p:spPr bwMode="auto">
          <a:xfrm>
            <a:off x="558800" y="1504950"/>
            <a:ext cx="50800" cy="558800"/>
          </a:xfrm>
          <a:prstGeom prst="line">
            <a:avLst/>
          </a:prstGeom>
          <a:noFill/>
          <a:ln w="38100">
            <a:solidFill>
              <a:srgbClr val="CC3300"/>
            </a:solidFill>
            <a:miter lim="800000"/>
            <a:headEnd/>
            <a:tailEnd/>
          </a:ln>
        </p:spPr>
        <p:txBody>
          <a:bodyPr wrap="none"/>
          <a:lstStyle/>
          <a:p>
            <a:endParaRPr lang="en-US"/>
          </a:p>
        </p:txBody>
      </p:sp>
      <p:sp>
        <p:nvSpPr>
          <p:cNvPr id="51213" name="Line 13"/>
          <p:cNvSpPr>
            <a:spLocks noChangeShapeType="1"/>
          </p:cNvSpPr>
          <p:nvPr/>
        </p:nvSpPr>
        <p:spPr bwMode="auto">
          <a:xfrm>
            <a:off x="6141156" y="749300"/>
            <a:ext cx="63500" cy="50800"/>
          </a:xfrm>
          <a:prstGeom prst="line">
            <a:avLst/>
          </a:prstGeom>
          <a:noFill/>
          <a:ln w="38100">
            <a:solidFill>
              <a:srgbClr val="CC3300"/>
            </a:solidFill>
            <a:miter lim="800000"/>
            <a:headEnd/>
            <a:tailEnd/>
          </a:ln>
        </p:spPr>
        <p:txBody>
          <a:bodyPr wrap="none"/>
          <a:lstStyle/>
          <a:p>
            <a:endParaRPr lang="en-US"/>
          </a:p>
        </p:txBody>
      </p:sp>
      <p:sp>
        <p:nvSpPr>
          <p:cNvPr id="51214" name="Line 14"/>
          <p:cNvSpPr>
            <a:spLocks noChangeShapeType="1"/>
          </p:cNvSpPr>
          <p:nvPr/>
        </p:nvSpPr>
        <p:spPr bwMode="auto">
          <a:xfrm>
            <a:off x="6204656" y="800100"/>
            <a:ext cx="0" cy="368300"/>
          </a:xfrm>
          <a:prstGeom prst="line">
            <a:avLst/>
          </a:prstGeom>
          <a:noFill/>
          <a:ln w="38100">
            <a:solidFill>
              <a:srgbClr val="CC3300"/>
            </a:solidFill>
            <a:miter lim="800000"/>
            <a:headEnd/>
            <a:tailEnd/>
          </a:ln>
        </p:spPr>
        <p:txBody>
          <a:bodyPr wrap="none"/>
          <a:lstStyle/>
          <a:p>
            <a:endParaRPr lang="en-US"/>
          </a:p>
        </p:txBody>
      </p:sp>
      <p:sp>
        <p:nvSpPr>
          <p:cNvPr id="51215" name="Line 15"/>
          <p:cNvSpPr>
            <a:spLocks noChangeShapeType="1"/>
          </p:cNvSpPr>
          <p:nvPr/>
        </p:nvSpPr>
        <p:spPr bwMode="auto">
          <a:xfrm>
            <a:off x="6210300" y="1168400"/>
            <a:ext cx="38100" cy="171450"/>
          </a:xfrm>
          <a:prstGeom prst="line">
            <a:avLst/>
          </a:prstGeom>
          <a:noFill/>
          <a:ln w="38100">
            <a:solidFill>
              <a:srgbClr val="CC3300"/>
            </a:solidFill>
            <a:miter lim="800000"/>
            <a:headEnd/>
            <a:tailEnd/>
          </a:ln>
        </p:spPr>
        <p:txBody>
          <a:bodyPr wrap="none"/>
          <a:lstStyle/>
          <a:p>
            <a:endParaRPr lang="en-US"/>
          </a:p>
        </p:txBody>
      </p:sp>
      <p:sp>
        <p:nvSpPr>
          <p:cNvPr id="790544" name="Line 16"/>
          <p:cNvSpPr>
            <a:spLocks noChangeShapeType="1"/>
          </p:cNvSpPr>
          <p:nvPr/>
        </p:nvSpPr>
        <p:spPr bwMode="auto">
          <a:xfrm>
            <a:off x="5905501" y="3905250"/>
            <a:ext cx="70556" cy="63500"/>
          </a:xfrm>
          <a:prstGeom prst="line">
            <a:avLst/>
          </a:prstGeom>
          <a:noFill/>
          <a:ln w="38100">
            <a:solidFill>
              <a:srgbClr val="CC3300"/>
            </a:solidFill>
            <a:miter lim="800000"/>
            <a:headEnd/>
            <a:tailEnd/>
          </a:ln>
        </p:spPr>
        <p:txBody>
          <a:bodyPr wrap="none"/>
          <a:lstStyle/>
          <a:p>
            <a:endParaRPr lang="en-US"/>
          </a:p>
        </p:txBody>
      </p:sp>
      <p:sp>
        <p:nvSpPr>
          <p:cNvPr id="790545" name="Line 17"/>
          <p:cNvSpPr>
            <a:spLocks noChangeShapeType="1"/>
          </p:cNvSpPr>
          <p:nvPr/>
        </p:nvSpPr>
        <p:spPr bwMode="auto">
          <a:xfrm>
            <a:off x="5976056" y="3956050"/>
            <a:ext cx="5644" cy="412750"/>
          </a:xfrm>
          <a:prstGeom prst="line">
            <a:avLst/>
          </a:prstGeom>
          <a:noFill/>
          <a:ln w="38100">
            <a:solidFill>
              <a:srgbClr val="CC3300"/>
            </a:solidFill>
            <a:miter lim="800000"/>
            <a:headEnd/>
            <a:tailEnd/>
          </a:ln>
        </p:spPr>
        <p:txBody>
          <a:bodyPr wrap="none"/>
          <a:lstStyle/>
          <a:p>
            <a:endParaRPr lang="en-US"/>
          </a:p>
        </p:txBody>
      </p:sp>
      <p:sp>
        <p:nvSpPr>
          <p:cNvPr id="790546" name="Line 18"/>
          <p:cNvSpPr>
            <a:spLocks noChangeShapeType="1"/>
          </p:cNvSpPr>
          <p:nvPr/>
        </p:nvSpPr>
        <p:spPr bwMode="auto">
          <a:xfrm>
            <a:off x="5988756" y="4368800"/>
            <a:ext cx="18345" cy="165100"/>
          </a:xfrm>
          <a:prstGeom prst="line">
            <a:avLst/>
          </a:prstGeom>
          <a:noFill/>
          <a:ln w="38100">
            <a:solidFill>
              <a:srgbClr val="CC3300"/>
            </a:solidFill>
            <a:miter lim="800000"/>
            <a:headEnd/>
            <a:tailEnd/>
          </a:ln>
        </p:spPr>
        <p:txBody>
          <a:bodyPr wrap="none"/>
          <a:lstStyle/>
          <a:p>
            <a:endParaRPr lang="en-US"/>
          </a:p>
        </p:txBody>
      </p:sp>
      <p:sp>
        <p:nvSpPr>
          <p:cNvPr id="790547" name="Line 19"/>
          <p:cNvSpPr>
            <a:spLocks noChangeShapeType="1"/>
          </p:cNvSpPr>
          <p:nvPr/>
        </p:nvSpPr>
        <p:spPr bwMode="auto">
          <a:xfrm>
            <a:off x="388056" y="4610100"/>
            <a:ext cx="56444" cy="57150"/>
          </a:xfrm>
          <a:prstGeom prst="line">
            <a:avLst/>
          </a:prstGeom>
          <a:noFill/>
          <a:ln w="38100">
            <a:solidFill>
              <a:srgbClr val="CC3300"/>
            </a:solidFill>
            <a:miter lim="800000"/>
            <a:headEnd/>
            <a:tailEnd/>
          </a:ln>
        </p:spPr>
        <p:txBody>
          <a:bodyPr wrap="none"/>
          <a:lstStyle/>
          <a:p>
            <a:endParaRPr lang="en-US"/>
          </a:p>
        </p:txBody>
      </p:sp>
      <p:sp>
        <p:nvSpPr>
          <p:cNvPr id="790548" name="Line 20"/>
          <p:cNvSpPr>
            <a:spLocks noChangeShapeType="1"/>
          </p:cNvSpPr>
          <p:nvPr/>
        </p:nvSpPr>
        <p:spPr bwMode="auto">
          <a:xfrm flipH="1">
            <a:off x="444500" y="4660900"/>
            <a:ext cx="0" cy="355600"/>
          </a:xfrm>
          <a:prstGeom prst="line">
            <a:avLst/>
          </a:prstGeom>
          <a:noFill/>
          <a:ln w="38100">
            <a:solidFill>
              <a:srgbClr val="CC3300"/>
            </a:solidFill>
            <a:miter lim="800000"/>
            <a:headEnd/>
            <a:tailEnd/>
          </a:ln>
        </p:spPr>
        <p:txBody>
          <a:bodyPr wrap="none"/>
          <a:lstStyle/>
          <a:p>
            <a:endParaRPr lang="en-US"/>
          </a:p>
        </p:txBody>
      </p:sp>
      <p:sp>
        <p:nvSpPr>
          <p:cNvPr id="790549" name="Line 21"/>
          <p:cNvSpPr>
            <a:spLocks noChangeShapeType="1"/>
          </p:cNvSpPr>
          <p:nvPr/>
        </p:nvSpPr>
        <p:spPr bwMode="auto">
          <a:xfrm>
            <a:off x="444501" y="4984750"/>
            <a:ext cx="32455" cy="241300"/>
          </a:xfrm>
          <a:prstGeom prst="line">
            <a:avLst/>
          </a:prstGeom>
          <a:noFill/>
          <a:ln w="38100">
            <a:solidFill>
              <a:srgbClr val="CC3300"/>
            </a:solidFill>
            <a:miter lim="800000"/>
            <a:headEnd/>
            <a:tailEnd/>
          </a:ln>
        </p:spPr>
        <p:txBody>
          <a:bodyPr wrap="none"/>
          <a:lstStyle/>
          <a:p>
            <a:endParaRPr lang="en-US"/>
          </a:p>
        </p:txBody>
      </p:sp>
      <p:sp>
        <p:nvSpPr>
          <p:cNvPr id="790550" name="Line 22"/>
          <p:cNvSpPr>
            <a:spLocks noChangeShapeType="1"/>
          </p:cNvSpPr>
          <p:nvPr/>
        </p:nvSpPr>
        <p:spPr bwMode="auto">
          <a:xfrm flipH="1" flipV="1">
            <a:off x="1143000" y="5041900"/>
            <a:ext cx="3454400" cy="1130300"/>
          </a:xfrm>
          <a:prstGeom prst="line">
            <a:avLst/>
          </a:prstGeom>
          <a:noFill/>
          <a:ln w="38100">
            <a:solidFill>
              <a:schemeClr val="tx1"/>
            </a:solidFill>
            <a:miter lim="800000"/>
            <a:headEnd/>
            <a:tailEnd type="triangle" w="med" len="med"/>
          </a:ln>
        </p:spPr>
        <p:txBody>
          <a:bodyPr wrap="none"/>
          <a:lstStyle/>
          <a:p>
            <a:endParaRPr lang="en-US"/>
          </a:p>
        </p:txBody>
      </p:sp>
      <p:sp>
        <p:nvSpPr>
          <p:cNvPr id="790551" name="Line 23"/>
          <p:cNvSpPr>
            <a:spLocks noChangeShapeType="1"/>
          </p:cNvSpPr>
          <p:nvPr/>
        </p:nvSpPr>
        <p:spPr bwMode="auto">
          <a:xfrm flipV="1">
            <a:off x="4610100" y="4470400"/>
            <a:ext cx="1003300" cy="1701800"/>
          </a:xfrm>
          <a:prstGeom prst="line">
            <a:avLst/>
          </a:prstGeom>
          <a:noFill/>
          <a:ln w="38100">
            <a:solidFill>
              <a:schemeClr val="tx1"/>
            </a:solidFill>
            <a:miter lim="800000"/>
            <a:headEnd/>
            <a:tailEnd type="triangle" w="med" len="med"/>
          </a:ln>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05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905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905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905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905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905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905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9054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9055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9055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905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0534" grpId="0"/>
      <p:bldP spid="790544" grpId="0" animBg="1"/>
      <p:bldP spid="790545" grpId="0" animBg="1"/>
      <p:bldP spid="790546" grpId="0" animBg="1"/>
      <p:bldP spid="790547" grpId="0" animBg="1"/>
      <p:bldP spid="790548" grpId="0" animBg="1"/>
      <p:bldP spid="790549" grpId="0" animBg="1"/>
      <p:bldP spid="790550" grpId="0" animBg="1"/>
      <p:bldP spid="79055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IMAGE6"/>
          <p:cNvPicPr>
            <a:picLocks noGrp="1" noChangeAspect="1" noChangeArrowheads="1"/>
          </p:cNvPicPr>
          <p:nvPr>
            <p:ph/>
          </p:nvPr>
        </p:nvPicPr>
        <p:blipFill>
          <a:blip r:embed="rId3" cstate="print"/>
          <a:srcRect/>
          <a:stretch>
            <a:fillRect/>
          </a:stretch>
        </p:blipFill>
        <p:spPr>
          <a:xfrm>
            <a:off x="0" y="0"/>
            <a:ext cx="9144000" cy="6935391"/>
          </a:xfrm>
        </p:spPr>
      </p:pic>
      <p:sp>
        <p:nvSpPr>
          <p:cNvPr id="48131" name="Text Box 3"/>
          <p:cNvSpPr txBox="1">
            <a:spLocks noChangeArrowheads="1"/>
          </p:cNvSpPr>
          <p:nvPr/>
        </p:nvSpPr>
        <p:spPr bwMode="auto">
          <a:xfrm>
            <a:off x="0" y="0"/>
            <a:ext cx="2394857" cy="2377481"/>
          </a:xfrm>
          <a:prstGeom prst="rect">
            <a:avLst/>
          </a:prstGeom>
          <a:solidFill>
            <a:schemeClr val="tx1"/>
          </a:solidFill>
          <a:ln w="9525">
            <a:noFill/>
            <a:miter lim="800000"/>
            <a:headEnd/>
            <a:tailEnd/>
          </a:ln>
        </p:spPr>
        <p:txBody>
          <a:bodyPr lIns="91348" tIns="45674" rIns="91348" bIns="45674">
            <a:spAutoFit/>
          </a:bodyPr>
          <a:lstStyle/>
          <a:p>
            <a:pPr defTabSz="914485">
              <a:spcBef>
                <a:spcPct val="50000"/>
              </a:spcBef>
            </a:pPr>
            <a:r>
              <a:rPr lang="en-US" sz="1900" b="1" dirty="0" err="1" smtClean="0">
                <a:solidFill>
                  <a:schemeClr val="bg1">
                    <a:lumMod val="95000"/>
                  </a:schemeClr>
                </a:solidFill>
                <a:latin typeface="Comic Sans MS" pitchFamily="66" charset="0"/>
              </a:rPr>
              <a:t>Barragem</a:t>
            </a:r>
            <a:r>
              <a:rPr lang="en-US" sz="1900" b="1" dirty="0" smtClean="0">
                <a:solidFill>
                  <a:schemeClr val="bg1">
                    <a:lumMod val="95000"/>
                  </a:schemeClr>
                </a:solidFill>
                <a:latin typeface="Comic Sans MS" pitchFamily="66" charset="0"/>
              </a:rPr>
              <a:t> Austin, </a:t>
            </a:r>
            <a:r>
              <a:rPr lang="en-US" sz="1900" b="1" dirty="0">
                <a:solidFill>
                  <a:schemeClr val="bg1">
                    <a:lumMod val="95000"/>
                  </a:schemeClr>
                </a:solidFill>
                <a:latin typeface="Comic Sans MS" pitchFamily="66" charset="0"/>
              </a:rPr>
              <a:t>PA </a:t>
            </a:r>
          </a:p>
          <a:p>
            <a:pPr defTabSz="914485">
              <a:spcBef>
                <a:spcPct val="50000"/>
              </a:spcBef>
            </a:pPr>
            <a:r>
              <a:rPr lang="en-US" sz="1900" b="1" dirty="0" err="1" smtClean="0">
                <a:solidFill>
                  <a:schemeClr val="bg1">
                    <a:lumMod val="95000"/>
                  </a:schemeClr>
                </a:solidFill>
                <a:latin typeface="Comic Sans MS" pitchFamily="66" charset="0"/>
              </a:rPr>
              <a:t>Ruptura</a:t>
            </a:r>
            <a:r>
              <a:rPr lang="en-US" sz="1900" b="1" dirty="0" smtClean="0">
                <a:solidFill>
                  <a:schemeClr val="bg1">
                    <a:lumMod val="95000"/>
                  </a:schemeClr>
                </a:solidFill>
                <a:latin typeface="Comic Sans MS" pitchFamily="66" charset="0"/>
              </a:rPr>
              <a:t> de 1911</a:t>
            </a:r>
            <a:endParaRPr lang="en-US" sz="1900" b="1" dirty="0">
              <a:solidFill>
                <a:schemeClr val="bg1">
                  <a:lumMod val="95000"/>
                </a:schemeClr>
              </a:solidFill>
              <a:latin typeface="Comic Sans MS" pitchFamily="66" charset="0"/>
            </a:endParaRPr>
          </a:p>
          <a:p>
            <a:pPr defTabSz="914485">
              <a:spcBef>
                <a:spcPct val="50000"/>
              </a:spcBef>
            </a:pPr>
            <a:r>
              <a:rPr lang="en-US" sz="1900" b="1" dirty="0">
                <a:solidFill>
                  <a:schemeClr val="bg1">
                    <a:lumMod val="95000"/>
                  </a:schemeClr>
                </a:solidFill>
                <a:latin typeface="Comic Sans MS" pitchFamily="66" charset="0"/>
              </a:rPr>
              <a:t>80 </a:t>
            </a:r>
            <a:r>
              <a:rPr lang="en-US" sz="1900" b="1" dirty="0" err="1" smtClean="0">
                <a:solidFill>
                  <a:schemeClr val="bg1">
                    <a:lumMod val="95000"/>
                  </a:schemeClr>
                </a:solidFill>
                <a:latin typeface="Comic Sans MS" pitchFamily="66" charset="0"/>
              </a:rPr>
              <a:t>pessoas</a:t>
            </a:r>
            <a:r>
              <a:rPr lang="en-US" sz="1900" b="1" dirty="0" smtClean="0">
                <a:solidFill>
                  <a:schemeClr val="bg1">
                    <a:lumMod val="95000"/>
                  </a:schemeClr>
                </a:solidFill>
                <a:latin typeface="Comic Sans MS" pitchFamily="66" charset="0"/>
              </a:rPr>
              <a:t> </a:t>
            </a:r>
            <a:r>
              <a:rPr lang="en-US" sz="1900" b="1" dirty="0" err="1" smtClean="0">
                <a:solidFill>
                  <a:schemeClr val="bg1">
                    <a:lumMod val="95000"/>
                  </a:schemeClr>
                </a:solidFill>
                <a:latin typeface="Comic Sans MS" pitchFamily="66" charset="0"/>
              </a:rPr>
              <a:t>morreram</a:t>
            </a:r>
            <a:endParaRPr lang="en-US" sz="1900" b="1" dirty="0">
              <a:solidFill>
                <a:schemeClr val="bg1">
                  <a:lumMod val="95000"/>
                </a:schemeClr>
              </a:solidFill>
              <a:latin typeface="Comic Sans MS" pitchFamily="66" charset="0"/>
            </a:endParaRPr>
          </a:p>
          <a:p>
            <a:pPr defTabSz="914485">
              <a:spcBef>
                <a:spcPct val="50000"/>
              </a:spcBef>
            </a:pPr>
            <a:endParaRPr lang="en-US" sz="2300" b="1" dirty="0">
              <a:solidFill>
                <a:schemeClr val="bg1">
                  <a:lumMod val="95000"/>
                </a:schemeClr>
              </a:solidFill>
              <a:latin typeface="Comic Sans MS" pitchFamily="66" charset="0"/>
            </a:endParaRPr>
          </a:p>
        </p:txBody>
      </p:sp>
      <p:sp>
        <p:nvSpPr>
          <p:cNvPr id="48132" name="Text Box 4"/>
          <p:cNvSpPr txBox="1">
            <a:spLocks noChangeArrowheads="1"/>
          </p:cNvSpPr>
          <p:nvPr/>
        </p:nvSpPr>
        <p:spPr bwMode="auto">
          <a:xfrm>
            <a:off x="152703" y="4572001"/>
            <a:ext cx="3123595" cy="369239"/>
          </a:xfrm>
          <a:prstGeom prst="rect">
            <a:avLst/>
          </a:prstGeom>
          <a:solidFill>
            <a:srgbClr val="FFFF00"/>
          </a:solidFill>
          <a:ln w="9525">
            <a:noFill/>
            <a:miter lim="800000"/>
            <a:headEnd/>
            <a:tailEnd/>
          </a:ln>
        </p:spPr>
        <p:txBody>
          <a:bodyPr lIns="91348" tIns="45674" rIns="91348" bIns="45674">
            <a:spAutoFit/>
          </a:bodyPr>
          <a:lstStyle/>
          <a:p>
            <a:pPr defTabSz="914485">
              <a:spcBef>
                <a:spcPct val="50000"/>
              </a:spcBef>
            </a:pPr>
            <a:r>
              <a:rPr lang="en-US" b="1" dirty="0" err="1" smtClean="0">
                <a:solidFill>
                  <a:srgbClr val="000000"/>
                </a:solidFill>
              </a:rPr>
              <a:t>Monólitos</a:t>
            </a:r>
            <a:r>
              <a:rPr lang="en-US" b="1" dirty="0" smtClean="0">
                <a:solidFill>
                  <a:srgbClr val="000000"/>
                </a:solidFill>
              </a:rPr>
              <a:t> de 15 metros</a:t>
            </a:r>
            <a:endParaRPr lang="en-US" b="1" dirty="0">
              <a:solidFill>
                <a:srgbClr val="000000"/>
              </a:solidFill>
            </a:endParaRPr>
          </a:p>
        </p:txBody>
      </p:sp>
      <p:sp>
        <p:nvSpPr>
          <p:cNvPr id="7" name="TextBox 6"/>
          <p:cNvSpPr txBox="1"/>
          <p:nvPr/>
        </p:nvSpPr>
        <p:spPr>
          <a:xfrm>
            <a:off x="7184571" y="357188"/>
            <a:ext cx="1959429" cy="964502"/>
          </a:xfrm>
          <a:prstGeom prst="rect">
            <a:avLst/>
          </a:prstGeom>
          <a:solidFill>
            <a:schemeClr val="tx2"/>
          </a:solidFill>
        </p:spPr>
        <p:txBody>
          <a:bodyPr lIns="86493" tIns="43247" rIns="86493" bIns="43247">
            <a:spAutoFit/>
          </a:bodyPr>
          <a:lstStyle/>
          <a:p>
            <a:pPr>
              <a:defRPr/>
            </a:pPr>
            <a:r>
              <a:rPr lang="en-US" sz="1900" b="1" dirty="0" err="1" smtClean="0">
                <a:solidFill>
                  <a:schemeClr val="bg1">
                    <a:lumMod val="95000"/>
                  </a:schemeClr>
                </a:solidFill>
              </a:rPr>
              <a:t>Barragem</a:t>
            </a:r>
            <a:r>
              <a:rPr lang="en-US" sz="1900" b="1" dirty="0" smtClean="0">
                <a:solidFill>
                  <a:schemeClr val="bg1">
                    <a:lumMod val="95000"/>
                  </a:schemeClr>
                </a:solidFill>
              </a:rPr>
              <a:t> </a:t>
            </a:r>
            <a:r>
              <a:rPr lang="en-US" sz="1900" b="1" dirty="0" err="1" smtClean="0">
                <a:solidFill>
                  <a:schemeClr val="bg1">
                    <a:lumMod val="95000"/>
                  </a:schemeClr>
                </a:solidFill>
              </a:rPr>
              <a:t>tinha</a:t>
            </a:r>
            <a:r>
              <a:rPr lang="en-US" sz="1900" b="1" dirty="0" smtClean="0">
                <a:solidFill>
                  <a:schemeClr val="bg1">
                    <a:lumMod val="95000"/>
                  </a:schemeClr>
                </a:solidFill>
              </a:rPr>
              <a:t> </a:t>
            </a:r>
            <a:r>
              <a:rPr lang="en-US" sz="1900" b="1" dirty="0" err="1" smtClean="0">
                <a:solidFill>
                  <a:schemeClr val="bg1">
                    <a:lumMod val="95000"/>
                  </a:schemeClr>
                </a:solidFill>
              </a:rPr>
              <a:t>apenas</a:t>
            </a:r>
            <a:r>
              <a:rPr lang="en-US" sz="1900" b="1" dirty="0" smtClean="0">
                <a:solidFill>
                  <a:schemeClr val="bg1">
                    <a:lumMod val="95000"/>
                  </a:schemeClr>
                </a:solidFill>
              </a:rPr>
              <a:t> 2 </a:t>
            </a:r>
            <a:r>
              <a:rPr lang="en-US" sz="1900" b="1" dirty="0" err="1" smtClean="0">
                <a:solidFill>
                  <a:schemeClr val="bg1">
                    <a:lumMod val="95000"/>
                  </a:schemeClr>
                </a:solidFill>
              </a:rPr>
              <a:t>anos</a:t>
            </a:r>
            <a:r>
              <a:rPr lang="en-US" sz="1900" b="1" dirty="0" smtClean="0">
                <a:solidFill>
                  <a:schemeClr val="bg1">
                    <a:lumMod val="95000"/>
                  </a:schemeClr>
                </a:solidFill>
              </a:rPr>
              <a:t> de </a:t>
            </a:r>
            <a:r>
              <a:rPr lang="en-US" sz="1900" b="1" dirty="0" err="1" smtClean="0">
                <a:solidFill>
                  <a:schemeClr val="bg1">
                    <a:lumMod val="95000"/>
                  </a:schemeClr>
                </a:solidFill>
              </a:rPr>
              <a:t>idade</a:t>
            </a:r>
            <a:r>
              <a:rPr lang="en-US" sz="1900" b="1" dirty="0" smtClean="0">
                <a:solidFill>
                  <a:schemeClr val="bg1">
                    <a:lumMod val="95000"/>
                  </a:schemeClr>
                </a:solidFill>
              </a:rPr>
              <a:t>. </a:t>
            </a:r>
            <a:endParaRPr lang="en-US" sz="1900" b="1" dirty="0">
              <a:solidFill>
                <a:schemeClr val="bg1">
                  <a:lumMod val="95000"/>
                </a:schemeClr>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ramp @ cut"/>
          <p:cNvPicPr>
            <a:picLocks noChangeAspect="1" noChangeArrowheads="1"/>
          </p:cNvPicPr>
          <p:nvPr/>
        </p:nvPicPr>
        <p:blipFill>
          <a:blip r:embed="rId3" cstate="print">
            <a:lum bright="18000"/>
          </a:blip>
          <a:srcRect/>
          <a:stretch>
            <a:fillRect/>
          </a:stretch>
        </p:blipFill>
        <p:spPr bwMode="auto">
          <a:xfrm>
            <a:off x="533400" y="400050"/>
            <a:ext cx="8078612" cy="6059488"/>
          </a:xfrm>
          <a:prstGeom prst="rect">
            <a:avLst/>
          </a:prstGeom>
          <a:noFill/>
          <a:ln w="9525">
            <a:noFill/>
            <a:miter lim="800000"/>
            <a:headEnd/>
            <a:tailEnd/>
          </a:ln>
        </p:spPr>
      </p:pic>
      <p:sp>
        <p:nvSpPr>
          <p:cNvPr id="52227" name="Text Box 3"/>
          <p:cNvSpPr txBox="1">
            <a:spLocks noChangeArrowheads="1"/>
          </p:cNvSpPr>
          <p:nvPr/>
        </p:nvSpPr>
        <p:spPr bwMode="auto">
          <a:xfrm>
            <a:off x="0" y="1"/>
            <a:ext cx="9144000" cy="366713"/>
          </a:xfrm>
          <a:prstGeom prst="rect">
            <a:avLst/>
          </a:prstGeom>
          <a:noFill/>
          <a:ln w="9525">
            <a:noFill/>
            <a:miter lim="800000"/>
            <a:headEnd/>
            <a:tailEnd/>
          </a:ln>
        </p:spPr>
        <p:txBody>
          <a:bodyPr>
            <a:spAutoFit/>
          </a:bodyPr>
          <a:lstStyle/>
          <a:p>
            <a:pPr algn="ctr">
              <a:spcBef>
                <a:spcPct val="50000"/>
              </a:spcBef>
            </a:pPr>
            <a:r>
              <a:rPr lang="en-US" sz="1800" b="1" dirty="0" smtClean="0">
                <a:solidFill>
                  <a:schemeClr val="tx1"/>
                </a:solidFill>
                <a:latin typeface="Tahoma" pitchFamily="34" charset="0"/>
              </a:rPr>
              <a:t>BARRAGEM CENTER HILL </a:t>
            </a:r>
            <a:r>
              <a:rPr lang="en-US" sz="1800" b="1" dirty="0">
                <a:solidFill>
                  <a:schemeClr val="tx1"/>
                </a:solidFill>
                <a:latin typeface="Tahoma" pitchFamily="34" charset="0"/>
              </a:rPr>
              <a:t>– </a:t>
            </a:r>
            <a:r>
              <a:rPr lang="en-US" sz="1800" b="1" dirty="0" smtClean="0">
                <a:solidFill>
                  <a:schemeClr val="tx1"/>
                </a:solidFill>
                <a:latin typeface="Tahoma" pitchFamily="34" charset="0"/>
              </a:rPr>
              <a:t>Corte de </a:t>
            </a:r>
            <a:r>
              <a:rPr lang="en-US" sz="1800" b="1" dirty="0" err="1" smtClean="0">
                <a:solidFill>
                  <a:schemeClr val="tx1"/>
                </a:solidFill>
                <a:latin typeface="Tahoma" pitchFamily="34" charset="0"/>
              </a:rPr>
              <a:t>Ranhura</a:t>
            </a:r>
            <a:r>
              <a:rPr lang="en-US" sz="1800" b="1" dirty="0" smtClean="0">
                <a:solidFill>
                  <a:schemeClr val="tx1"/>
                </a:solidFill>
                <a:latin typeface="Tahoma" pitchFamily="34" charset="0"/>
              </a:rPr>
              <a:t> Vertical</a:t>
            </a:r>
            <a:endParaRPr lang="en-US" sz="1800" b="1" dirty="0">
              <a:solidFill>
                <a:schemeClr val="tx1"/>
              </a:solidFill>
              <a:latin typeface="Tahoma" pitchFamily="34" charset="0"/>
            </a:endParaRPr>
          </a:p>
        </p:txBody>
      </p:sp>
      <p:sp>
        <p:nvSpPr>
          <p:cNvPr id="52228" name="Text Box 4"/>
          <p:cNvSpPr txBox="1">
            <a:spLocks noChangeArrowheads="1"/>
          </p:cNvSpPr>
          <p:nvPr/>
        </p:nvSpPr>
        <p:spPr bwMode="auto">
          <a:xfrm rot="236711">
            <a:off x="3733800" y="3453140"/>
            <a:ext cx="2724856" cy="523220"/>
          </a:xfrm>
          <a:prstGeom prst="rect">
            <a:avLst/>
          </a:prstGeom>
          <a:noFill/>
          <a:ln w="9525">
            <a:noFill/>
            <a:miter lim="800000"/>
            <a:headEnd/>
            <a:tailEnd/>
          </a:ln>
        </p:spPr>
        <p:txBody>
          <a:bodyPr>
            <a:spAutoFit/>
          </a:bodyPr>
          <a:lstStyle/>
          <a:p>
            <a:pPr>
              <a:spcBef>
                <a:spcPct val="50000"/>
              </a:spcBef>
            </a:pPr>
            <a:r>
              <a:rPr lang="en-US" sz="1400" b="1" dirty="0" err="1" smtClean="0">
                <a:solidFill>
                  <a:srgbClr val="000000"/>
                </a:solidFill>
                <a:latin typeface="Tahoma" pitchFamily="34" charset="0"/>
              </a:rPr>
              <a:t>Rampa</a:t>
            </a:r>
            <a:r>
              <a:rPr lang="en-US" sz="1400" b="1" dirty="0" smtClean="0">
                <a:solidFill>
                  <a:srgbClr val="000000"/>
                </a:solidFill>
                <a:latin typeface="Tahoma" pitchFamily="34" charset="0"/>
              </a:rPr>
              <a:t> </a:t>
            </a:r>
            <a:r>
              <a:rPr lang="en-US" sz="1400" b="1" dirty="0" err="1" smtClean="0">
                <a:solidFill>
                  <a:srgbClr val="000000"/>
                </a:solidFill>
                <a:latin typeface="Tahoma" pitchFamily="34" charset="0"/>
              </a:rPr>
              <a:t>para</a:t>
            </a:r>
            <a:r>
              <a:rPr lang="en-US" sz="1400" b="1" dirty="0" smtClean="0">
                <a:solidFill>
                  <a:srgbClr val="000000"/>
                </a:solidFill>
                <a:latin typeface="Tahoma" pitchFamily="34" charset="0"/>
              </a:rPr>
              <a:t> </a:t>
            </a:r>
            <a:r>
              <a:rPr lang="en-US" sz="1400" b="1" dirty="0" err="1" smtClean="0">
                <a:solidFill>
                  <a:srgbClr val="000000"/>
                </a:solidFill>
                <a:latin typeface="Tahoma" pitchFamily="34" charset="0"/>
              </a:rPr>
              <a:t>veículos</a:t>
            </a:r>
            <a:r>
              <a:rPr lang="en-US" sz="1400" b="1" dirty="0" smtClean="0">
                <a:solidFill>
                  <a:srgbClr val="000000"/>
                </a:solidFill>
                <a:latin typeface="Tahoma" pitchFamily="34" charset="0"/>
              </a:rPr>
              <a:t> </a:t>
            </a:r>
            <a:r>
              <a:rPr lang="en-US" sz="1400" b="1" dirty="0" err="1" smtClean="0">
                <a:solidFill>
                  <a:srgbClr val="000000"/>
                </a:solidFill>
                <a:latin typeface="Tahoma" pitchFamily="34" charset="0"/>
              </a:rPr>
              <a:t>acima</a:t>
            </a:r>
            <a:r>
              <a:rPr lang="en-US" sz="1400" b="1" dirty="0" smtClean="0">
                <a:solidFill>
                  <a:srgbClr val="000000"/>
                </a:solidFill>
                <a:latin typeface="Tahoma" pitchFamily="34" charset="0"/>
              </a:rPr>
              <a:t> da </a:t>
            </a:r>
            <a:r>
              <a:rPr lang="en-US" sz="1400" b="1" dirty="0" err="1" smtClean="0">
                <a:solidFill>
                  <a:srgbClr val="000000"/>
                </a:solidFill>
                <a:latin typeface="Tahoma" pitchFamily="34" charset="0"/>
              </a:rPr>
              <a:t>serra</a:t>
            </a:r>
            <a:r>
              <a:rPr lang="en-US" sz="1400" b="1" dirty="0" smtClean="0">
                <a:solidFill>
                  <a:srgbClr val="000000"/>
                </a:solidFill>
                <a:latin typeface="Tahoma" pitchFamily="34" charset="0"/>
              </a:rPr>
              <a:t> de </a:t>
            </a:r>
            <a:r>
              <a:rPr lang="en-US" sz="1400" b="1" dirty="0" err="1" smtClean="0">
                <a:solidFill>
                  <a:srgbClr val="000000"/>
                </a:solidFill>
                <a:latin typeface="Tahoma" pitchFamily="34" charset="0"/>
              </a:rPr>
              <a:t>cabos</a:t>
            </a:r>
            <a:endParaRPr lang="en-US" sz="1400" b="1" dirty="0">
              <a:solidFill>
                <a:srgbClr val="000000"/>
              </a:solidFill>
              <a:latin typeface="Tahoma" pitchFamily="34" charset="0"/>
            </a:endParaRPr>
          </a:p>
        </p:txBody>
      </p:sp>
      <p:sp>
        <p:nvSpPr>
          <p:cNvPr id="52229" name="Text Box 5"/>
          <p:cNvSpPr txBox="1">
            <a:spLocks noChangeArrowheads="1"/>
          </p:cNvSpPr>
          <p:nvPr/>
        </p:nvSpPr>
        <p:spPr bwMode="auto">
          <a:xfrm>
            <a:off x="1752600" y="1019175"/>
            <a:ext cx="1209323" cy="274638"/>
          </a:xfrm>
          <a:prstGeom prst="rect">
            <a:avLst/>
          </a:prstGeom>
          <a:noFill/>
          <a:ln w="9525">
            <a:noFill/>
            <a:miter lim="800000"/>
            <a:headEnd/>
            <a:tailEnd/>
          </a:ln>
        </p:spPr>
        <p:txBody>
          <a:bodyPr>
            <a:spAutoFit/>
          </a:bodyPr>
          <a:lstStyle/>
          <a:p>
            <a:pPr>
              <a:spcBef>
                <a:spcPct val="50000"/>
              </a:spcBef>
            </a:pPr>
            <a:endParaRPr lang="en-US" sz="1200">
              <a:solidFill>
                <a:schemeClr val="tx1"/>
              </a:solidFill>
              <a:latin typeface="Tahoma" pitchFamily="34" charset="0"/>
            </a:endParaRPr>
          </a:p>
        </p:txBody>
      </p:sp>
      <p:pic>
        <p:nvPicPr>
          <p:cNvPr id="52230" name="Picture 6" descr="100_0760"/>
          <p:cNvPicPr>
            <a:picLocks noChangeAspect="1" noChangeArrowheads="1"/>
          </p:cNvPicPr>
          <p:nvPr/>
        </p:nvPicPr>
        <p:blipFill>
          <a:blip r:embed="rId4" cstate="print"/>
          <a:srcRect/>
          <a:stretch>
            <a:fillRect/>
          </a:stretch>
        </p:blipFill>
        <p:spPr bwMode="auto">
          <a:xfrm>
            <a:off x="1" y="4403726"/>
            <a:ext cx="2487789" cy="2454275"/>
          </a:xfrm>
          <a:prstGeom prst="rect">
            <a:avLst/>
          </a:prstGeom>
          <a:noFill/>
          <a:ln w="9525">
            <a:noFill/>
            <a:miter lim="800000"/>
            <a:headEnd/>
            <a:tailEnd/>
          </a:ln>
        </p:spPr>
      </p:pic>
      <p:sp>
        <p:nvSpPr>
          <p:cNvPr id="52231" name="Oval 7"/>
          <p:cNvSpPr>
            <a:spLocks noChangeArrowheads="1"/>
          </p:cNvSpPr>
          <p:nvPr/>
        </p:nvSpPr>
        <p:spPr bwMode="auto">
          <a:xfrm>
            <a:off x="2885723" y="3009901"/>
            <a:ext cx="972255" cy="657225"/>
          </a:xfrm>
          <a:prstGeom prst="ellipse">
            <a:avLst/>
          </a:prstGeom>
          <a:noFill/>
          <a:ln w="28575">
            <a:solidFill>
              <a:srgbClr val="000000"/>
            </a:solidFill>
            <a:miter lim="800000"/>
            <a:headEnd/>
            <a:tailEnd/>
          </a:ln>
        </p:spPr>
        <p:txBody>
          <a:bodyPr wrap="none" anchor="ctr"/>
          <a:lstStyle/>
          <a:p>
            <a:endParaRPr lang="en-US"/>
          </a:p>
        </p:txBody>
      </p:sp>
      <p:sp>
        <p:nvSpPr>
          <p:cNvPr id="52232" name="Line 8"/>
          <p:cNvSpPr>
            <a:spLocks noChangeShapeType="1"/>
          </p:cNvSpPr>
          <p:nvPr/>
        </p:nvSpPr>
        <p:spPr bwMode="auto">
          <a:xfrm flipH="1">
            <a:off x="1391355" y="3619500"/>
            <a:ext cx="1761067" cy="1695450"/>
          </a:xfrm>
          <a:prstGeom prst="line">
            <a:avLst/>
          </a:prstGeom>
          <a:noFill/>
          <a:ln w="28575">
            <a:solidFill>
              <a:srgbClr val="000000"/>
            </a:solidFill>
            <a:miter lim="800000"/>
            <a:headEnd/>
            <a:tailEnd type="triangle" w="med" len="med"/>
          </a:ln>
        </p:spPr>
        <p:txBody>
          <a:bodyPr wrap="none"/>
          <a:lstStyle/>
          <a:p>
            <a:endParaRPr lang="en-US"/>
          </a:p>
        </p:txBody>
      </p:sp>
      <p:sp>
        <p:nvSpPr>
          <p:cNvPr id="52233" name="Text Box 9"/>
          <p:cNvSpPr txBox="1">
            <a:spLocks noChangeArrowheads="1"/>
          </p:cNvSpPr>
          <p:nvPr/>
        </p:nvSpPr>
        <p:spPr bwMode="auto">
          <a:xfrm>
            <a:off x="1066800" y="685800"/>
            <a:ext cx="2514600" cy="276999"/>
          </a:xfrm>
          <a:prstGeom prst="rect">
            <a:avLst/>
          </a:prstGeom>
          <a:noFill/>
          <a:ln w="9525">
            <a:noFill/>
            <a:miter lim="800000"/>
            <a:headEnd/>
            <a:tailEnd/>
          </a:ln>
        </p:spPr>
        <p:txBody>
          <a:bodyPr>
            <a:spAutoFit/>
          </a:bodyPr>
          <a:lstStyle/>
          <a:p>
            <a:pPr>
              <a:spcBef>
                <a:spcPct val="50000"/>
              </a:spcBef>
            </a:pPr>
            <a:r>
              <a:rPr lang="en-US" sz="1200" b="1" dirty="0" err="1" smtClean="0">
                <a:solidFill>
                  <a:srgbClr val="000000"/>
                </a:solidFill>
                <a:latin typeface="Tahoma" pitchFamily="34" charset="0"/>
              </a:rPr>
              <a:t>Eixo</a:t>
            </a:r>
            <a:r>
              <a:rPr lang="en-US" sz="1200" b="1" dirty="0" smtClean="0">
                <a:solidFill>
                  <a:srgbClr val="000000"/>
                </a:solidFill>
                <a:latin typeface="Tahoma" pitchFamily="34" charset="0"/>
              </a:rPr>
              <a:t> da Serra Circular </a:t>
            </a:r>
            <a:endParaRPr lang="en-US" sz="1200" b="1" dirty="0">
              <a:solidFill>
                <a:srgbClr val="000000"/>
              </a:solidFill>
              <a:latin typeface="Tahoma" pitchFamily="34" charset="0"/>
            </a:endParaRPr>
          </a:p>
        </p:txBody>
      </p:sp>
      <p:sp>
        <p:nvSpPr>
          <p:cNvPr id="52234" name="Line 10"/>
          <p:cNvSpPr>
            <a:spLocks noChangeShapeType="1"/>
          </p:cNvSpPr>
          <p:nvPr/>
        </p:nvSpPr>
        <p:spPr bwMode="auto">
          <a:xfrm>
            <a:off x="2923822" y="866775"/>
            <a:ext cx="210256" cy="1485900"/>
          </a:xfrm>
          <a:prstGeom prst="line">
            <a:avLst/>
          </a:prstGeom>
          <a:noFill/>
          <a:ln w="28575">
            <a:solidFill>
              <a:srgbClr val="000000"/>
            </a:solidFill>
            <a:miter lim="800000"/>
            <a:headEnd/>
            <a:tailEnd type="triangle" w="med" len="med"/>
          </a:ln>
        </p:spPr>
        <p:txBody>
          <a:bodyPr wrap="none"/>
          <a:lstStyle/>
          <a:p>
            <a:endParaRPr lang="en-US"/>
          </a:p>
        </p:txBody>
      </p:sp>
      <p:sp>
        <p:nvSpPr>
          <p:cNvPr id="52235" name="Text Box 11"/>
          <p:cNvSpPr txBox="1">
            <a:spLocks noChangeArrowheads="1"/>
          </p:cNvSpPr>
          <p:nvPr/>
        </p:nvSpPr>
        <p:spPr bwMode="auto">
          <a:xfrm>
            <a:off x="4038600" y="609600"/>
            <a:ext cx="2199923" cy="461665"/>
          </a:xfrm>
          <a:prstGeom prst="rect">
            <a:avLst/>
          </a:prstGeom>
          <a:noFill/>
          <a:ln w="9525">
            <a:noFill/>
            <a:miter lim="800000"/>
            <a:headEnd/>
            <a:tailEnd/>
          </a:ln>
        </p:spPr>
        <p:txBody>
          <a:bodyPr>
            <a:spAutoFit/>
          </a:bodyPr>
          <a:lstStyle/>
          <a:p>
            <a:pPr>
              <a:spcBef>
                <a:spcPct val="50000"/>
              </a:spcBef>
            </a:pPr>
            <a:r>
              <a:rPr lang="en-US" sz="1200" b="1" dirty="0" err="1" smtClean="0">
                <a:solidFill>
                  <a:srgbClr val="000000"/>
                </a:solidFill>
                <a:latin typeface="Tahoma" pitchFamily="34" charset="0"/>
              </a:rPr>
              <a:t>Unidade</a:t>
            </a:r>
            <a:r>
              <a:rPr lang="en-US" sz="1200" b="1" dirty="0" smtClean="0">
                <a:solidFill>
                  <a:srgbClr val="000000"/>
                </a:solidFill>
                <a:latin typeface="Tahoma" pitchFamily="34" charset="0"/>
              </a:rPr>
              <a:t> de </a:t>
            </a:r>
            <a:r>
              <a:rPr lang="en-US" sz="1200" b="1" dirty="0" err="1" smtClean="0">
                <a:solidFill>
                  <a:srgbClr val="000000"/>
                </a:solidFill>
                <a:latin typeface="Tahoma" pitchFamily="34" charset="0"/>
              </a:rPr>
              <a:t>Controle</a:t>
            </a:r>
            <a:r>
              <a:rPr lang="en-US" sz="1200" b="1" dirty="0" smtClean="0">
                <a:solidFill>
                  <a:srgbClr val="000000"/>
                </a:solidFill>
                <a:latin typeface="Tahoma" pitchFamily="34" charset="0"/>
              </a:rPr>
              <a:t> </a:t>
            </a:r>
            <a:r>
              <a:rPr lang="en-US" sz="1200" b="1" dirty="0" err="1" smtClean="0">
                <a:solidFill>
                  <a:srgbClr val="000000"/>
                </a:solidFill>
                <a:latin typeface="Tahoma" pitchFamily="34" charset="0"/>
              </a:rPr>
              <a:t>Hidráulico</a:t>
            </a:r>
            <a:endParaRPr lang="en-US" sz="1200" b="1" dirty="0">
              <a:solidFill>
                <a:srgbClr val="000000"/>
              </a:solidFill>
              <a:latin typeface="Tahoma" pitchFamily="34" charset="0"/>
            </a:endParaRPr>
          </a:p>
        </p:txBody>
      </p:sp>
      <p:sp>
        <p:nvSpPr>
          <p:cNvPr id="52236" name="Line 12"/>
          <p:cNvSpPr>
            <a:spLocks noChangeShapeType="1"/>
          </p:cNvSpPr>
          <p:nvPr/>
        </p:nvSpPr>
        <p:spPr bwMode="auto">
          <a:xfrm flipH="1">
            <a:off x="2753078" y="885825"/>
            <a:ext cx="180622" cy="0"/>
          </a:xfrm>
          <a:prstGeom prst="line">
            <a:avLst/>
          </a:prstGeom>
          <a:noFill/>
          <a:ln w="28575">
            <a:solidFill>
              <a:srgbClr val="000000"/>
            </a:solidFill>
            <a:miter lim="800000"/>
            <a:headEnd/>
            <a:tailEnd/>
          </a:ln>
        </p:spPr>
        <p:txBody>
          <a:bodyPr wrap="none"/>
          <a:lstStyle/>
          <a:p>
            <a:endParaRPr lang="en-US"/>
          </a:p>
        </p:txBody>
      </p:sp>
      <p:sp>
        <p:nvSpPr>
          <p:cNvPr id="52237" name="Line 13"/>
          <p:cNvSpPr>
            <a:spLocks noChangeShapeType="1"/>
          </p:cNvSpPr>
          <p:nvPr/>
        </p:nvSpPr>
        <p:spPr bwMode="auto">
          <a:xfrm>
            <a:off x="3905956" y="762000"/>
            <a:ext cx="152400" cy="0"/>
          </a:xfrm>
          <a:prstGeom prst="line">
            <a:avLst/>
          </a:prstGeom>
          <a:noFill/>
          <a:ln w="28575">
            <a:solidFill>
              <a:srgbClr val="000000"/>
            </a:solidFill>
            <a:miter lim="800000"/>
            <a:headEnd/>
            <a:tailEnd/>
          </a:ln>
        </p:spPr>
        <p:txBody>
          <a:bodyPr wrap="none"/>
          <a:lstStyle/>
          <a:p>
            <a:endParaRPr lang="en-US"/>
          </a:p>
        </p:txBody>
      </p:sp>
      <p:sp>
        <p:nvSpPr>
          <p:cNvPr id="52238" name="Line 14"/>
          <p:cNvSpPr>
            <a:spLocks noChangeShapeType="1"/>
          </p:cNvSpPr>
          <p:nvPr/>
        </p:nvSpPr>
        <p:spPr bwMode="auto">
          <a:xfrm flipH="1">
            <a:off x="3524956" y="762000"/>
            <a:ext cx="381000" cy="1257300"/>
          </a:xfrm>
          <a:prstGeom prst="line">
            <a:avLst/>
          </a:prstGeom>
          <a:noFill/>
          <a:ln w="28575">
            <a:solidFill>
              <a:srgbClr val="000000"/>
            </a:solidFill>
            <a:miter lim="800000"/>
            <a:headEnd/>
            <a:tailEnd type="triangle" w="med" len="med"/>
          </a:ln>
        </p:spPr>
        <p:txBody>
          <a:bodyPr wrap="none"/>
          <a:lstStyle/>
          <a:p>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endParaRPr lang="en-US" smtClean="0"/>
          </a:p>
        </p:txBody>
      </p:sp>
      <p:pic>
        <p:nvPicPr>
          <p:cNvPr id="53251" name="Picture 3" descr="SAME1"/>
          <p:cNvPicPr>
            <a:picLocks noChangeAspect="1" noChangeArrowheads="1"/>
          </p:cNvPicPr>
          <p:nvPr/>
        </p:nvPicPr>
        <p:blipFill>
          <a:blip r:embed="rId2" cstate="print"/>
          <a:srcRect l="32188" t="4663" r="14172" b="3215"/>
          <a:stretch>
            <a:fillRect/>
          </a:stretch>
        </p:blipFill>
        <p:spPr bwMode="auto">
          <a:xfrm>
            <a:off x="0" y="0"/>
            <a:ext cx="5843412" cy="6858000"/>
          </a:xfrm>
          <a:prstGeom prst="rect">
            <a:avLst/>
          </a:prstGeom>
          <a:noFill/>
          <a:ln w="9525">
            <a:noFill/>
            <a:miter lim="800000"/>
            <a:headEnd/>
            <a:tailEnd/>
          </a:ln>
        </p:spPr>
      </p:pic>
      <p:pic>
        <p:nvPicPr>
          <p:cNvPr id="792580" name="Picture 4" descr="100_0761"/>
          <p:cNvPicPr>
            <a:picLocks noChangeAspect="1" noChangeArrowheads="1"/>
          </p:cNvPicPr>
          <p:nvPr/>
        </p:nvPicPr>
        <p:blipFill>
          <a:blip r:embed="rId3" cstate="print"/>
          <a:srcRect/>
          <a:stretch>
            <a:fillRect/>
          </a:stretch>
        </p:blipFill>
        <p:spPr bwMode="auto">
          <a:xfrm>
            <a:off x="4581879" y="1"/>
            <a:ext cx="4562122" cy="3351213"/>
          </a:xfrm>
          <a:prstGeom prst="rect">
            <a:avLst/>
          </a:prstGeom>
          <a:noFill/>
          <a:ln w="9525">
            <a:noFill/>
            <a:miter lim="800000"/>
            <a:headEnd/>
            <a:tailEnd/>
          </a:ln>
        </p:spPr>
      </p:pic>
      <p:pic>
        <p:nvPicPr>
          <p:cNvPr id="792581" name="Picture 5" descr="5-6 US (3)"/>
          <p:cNvPicPr>
            <a:picLocks noChangeAspect="1" noChangeArrowheads="1"/>
          </p:cNvPicPr>
          <p:nvPr/>
        </p:nvPicPr>
        <p:blipFill>
          <a:blip r:embed="rId4" cstate="print"/>
          <a:srcRect/>
          <a:stretch>
            <a:fillRect/>
          </a:stretch>
        </p:blipFill>
        <p:spPr bwMode="auto">
          <a:xfrm>
            <a:off x="6002867" y="3798888"/>
            <a:ext cx="3141133" cy="2811462"/>
          </a:xfrm>
          <a:prstGeom prst="rect">
            <a:avLst/>
          </a:prstGeom>
          <a:noFill/>
          <a:ln w="9525">
            <a:noFill/>
            <a:miter lim="800000"/>
            <a:headEnd/>
            <a:tailEnd/>
          </a:ln>
        </p:spPr>
      </p:pic>
      <p:sp>
        <p:nvSpPr>
          <p:cNvPr id="792582" name="Line 6"/>
          <p:cNvSpPr>
            <a:spLocks noChangeShapeType="1"/>
          </p:cNvSpPr>
          <p:nvPr/>
        </p:nvSpPr>
        <p:spPr bwMode="auto">
          <a:xfrm>
            <a:off x="4600223" y="2009776"/>
            <a:ext cx="1905000" cy="2066925"/>
          </a:xfrm>
          <a:prstGeom prst="line">
            <a:avLst/>
          </a:prstGeom>
          <a:noFill/>
          <a:ln w="28575">
            <a:solidFill>
              <a:srgbClr val="000000"/>
            </a:solidFill>
            <a:miter lim="800000"/>
            <a:headEnd/>
            <a:tailEnd type="triangle" w="med" len="med"/>
          </a:ln>
        </p:spPr>
        <p:txBody>
          <a:bodyPr wrap="none"/>
          <a:lstStyle/>
          <a:p>
            <a:endParaRPr lang="en-US"/>
          </a:p>
        </p:txBody>
      </p:sp>
      <p:sp>
        <p:nvSpPr>
          <p:cNvPr id="792583" name="Line 7"/>
          <p:cNvSpPr>
            <a:spLocks noChangeShapeType="1"/>
          </p:cNvSpPr>
          <p:nvPr/>
        </p:nvSpPr>
        <p:spPr bwMode="auto">
          <a:xfrm>
            <a:off x="2762956" y="514351"/>
            <a:ext cx="4076700" cy="1362075"/>
          </a:xfrm>
          <a:prstGeom prst="line">
            <a:avLst/>
          </a:prstGeom>
          <a:noFill/>
          <a:ln w="28575">
            <a:solidFill>
              <a:srgbClr val="000000"/>
            </a:solidFill>
            <a:miter lim="800000"/>
            <a:headEnd/>
            <a:tailEnd type="triangle" w="med" len="med"/>
          </a:ln>
        </p:spPr>
        <p:txBody>
          <a:bodyPr wrap="none"/>
          <a:lstStyle/>
          <a:p>
            <a:endParaRPr lang="en-US"/>
          </a:p>
        </p:txBody>
      </p:sp>
      <p:sp>
        <p:nvSpPr>
          <p:cNvPr id="792584" name="Text Box 8"/>
          <p:cNvSpPr txBox="1">
            <a:spLocks noChangeArrowheads="1"/>
          </p:cNvSpPr>
          <p:nvPr/>
        </p:nvSpPr>
        <p:spPr bwMode="auto">
          <a:xfrm>
            <a:off x="4667956" y="0"/>
            <a:ext cx="1638300" cy="274638"/>
          </a:xfrm>
          <a:prstGeom prst="rect">
            <a:avLst/>
          </a:prstGeom>
          <a:noFill/>
          <a:ln w="9525">
            <a:noFill/>
            <a:miter lim="800000"/>
            <a:headEnd/>
            <a:tailEnd/>
          </a:ln>
        </p:spPr>
        <p:txBody>
          <a:bodyPr>
            <a:spAutoFit/>
          </a:bodyPr>
          <a:lstStyle/>
          <a:p>
            <a:pPr>
              <a:spcBef>
                <a:spcPct val="50000"/>
              </a:spcBef>
            </a:pPr>
            <a:r>
              <a:rPr lang="en-US" sz="1200" b="1">
                <a:solidFill>
                  <a:schemeClr val="tx1"/>
                </a:solidFill>
                <a:latin typeface="Tahoma" pitchFamily="34" charset="0"/>
              </a:rPr>
              <a:t>Transition Pulleys</a:t>
            </a:r>
          </a:p>
        </p:txBody>
      </p:sp>
      <p:sp>
        <p:nvSpPr>
          <p:cNvPr id="792585" name="Line 9"/>
          <p:cNvSpPr>
            <a:spLocks noChangeShapeType="1"/>
          </p:cNvSpPr>
          <p:nvPr/>
        </p:nvSpPr>
        <p:spPr bwMode="auto">
          <a:xfrm>
            <a:off x="6238523" y="161925"/>
            <a:ext cx="304800" cy="0"/>
          </a:xfrm>
          <a:prstGeom prst="line">
            <a:avLst/>
          </a:prstGeom>
          <a:noFill/>
          <a:ln w="9525">
            <a:solidFill>
              <a:schemeClr val="tx1"/>
            </a:solidFill>
            <a:miter lim="800000"/>
            <a:headEnd/>
            <a:tailEnd/>
          </a:ln>
        </p:spPr>
        <p:txBody>
          <a:bodyPr wrap="none"/>
          <a:lstStyle/>
          <a:p>
            <a:endParaRPr lang="en-US"/>
          </a:p>
        </p:txBody>
      </p:sp>
      <p:sp>
        <p:nvSpPr>
          <p:cNvPr id="792586" name="Line 10"/>
          <p:cNvSpPr>
            <a:spLocks noChangeShapeType="1"/>
          </p:cNvSpPr>
          <p:nvPr/>
        </p:nvSpPr>
        <p:spPr bwMode="auto">
          <a:xfrm flipH="1">
            <a:off x="5905500" y="161925"/>
            <a:ext cx="647700" cy="438150"/>
          </a:xfrm>
          <a:prstGeom prst="line">
            <a:avLst/>
          </a:prstGeom>
          <a:noFill/>
          <a:ln w="9525">
            <a:solidFill>
              <a:schemeClr val="tx1"/>
            </a:solidFill>
            <a:miter lim="800000"/>
            <a:headEnd/>
            <a:tailEnd type="triangle" w="med" len="med"/>
          </a:ln>
        </p:spPr>
        <p:txBody>
          <a:bodyPr wrap="none"/>
          <a:lstStyle/>
          <a:p>
            <a:endParaRPr lang="en-US"/>
          </a:p>
        </p:txBody>
      </p:sp>
      <p:sp>
        <p:nvSpPr>
          <p:cNvPr id="792587" name="Line 11"/>
          <p:cNvSpPr>
            <a:spLocks noChangeShapeType="1"/>
          </p:cNvSpPr>
          <p:nvPr/>
        </p:nvSpPr>
        <p:spPr bwMode="auto">
          <a:xfrm flipV="1">
            <a:off x="4572001" y="1362075"/>
            <a:ext cx="619478" cy="57150"/>
          </a:xfrm>
          <a:prstGeom prst="line">
            <a:avLst/>
          </a:prstGeom>
          <a:noFill/>
          <a:ln w="38100">
            <a:solidFill>
              <a:srgbClr val="FF3300"/>
            </a:solidFill>
            <a:miter lim="800000"/>
            <a:headEnd/>
            <a:tailEnd/>
          </a:ln>
        </p:spPr>
        <p:txBody>
          <a:bodyPr wrap="none"/>
          <a:lstStyle/>
          <a:p>
            <a:endParaRPr lang="en-US"/>
          </a:p>
        </p:txBody>
      </p:sp>
      <p:sp>
        <p:nvSpPr>
          <p:cNvPr id="792588" name="Line 12"/>
          <p:cNvSpPr>
            <a:spLocks noChangeShapeType="1"/>
          </p:cNvSpPr>
          <p:nvPr/>
        </p:nvSpPr>
        <p:spPr bwMode="auto">
          <a:xfrm flipV="1">
            <a:off x="5981701" y="1228726"/>
            <a:ext cx="571500" cy="47625"/>
          </a:xfrm>
          <a:prstGeom prst="line">
            <a:avLst/>
          </a:prstGeom>
          <a:noFill/>
          <a:ln w="38100">
            <a:solidFill>
              <a:srgbClr val="FF3300"/>
            </a:solidFill>
            <a:miter lim="800000"/>
            <a:headEnd/>
            <a:tailEnd/>
          </a:ln>
        </p:spPr>
        <p:txBody>
          <a:bodyPr wrap="none"/>
          <a:lstStyle/>
          <a:p>
            <a:endParaRPr lang="en-US"/>
          </a:p>
        </p:txBody>
      </p:sp>
      <p:sp>
        <p:nvSpPr>
          <p:cNvPr id="792589" name="Text Box 13"/>
          <p:cNvSpPr txBox="1">
            <a:spLocks noChangeArrowheads="1"/>
          </p:cNvSpPr>
          <p:nvPr/>
        </p:nvSpPr>
        <p:spPr bwMode="auto">
          <a:xfrm>
            <a:off x="5524501" y="1943100"/>
            <a:ext cx="1018822" cy="274638"/>
          </a:xfrm>
          <a:prstGeom prst="rect">
            <a:avLst/>
          </a:prstGeom>
          <a:noFill/>
          <a:ln w="9525">
            <a:noFill/>
            <a:miter lim="800000"/>
            <a:headEnd/>
            <a:tailEnd/>
          </a:ln>
        </p:spPr>
        <p:txBody>
          <a:bodyPr>
            <a:spAutoFit/>
          </a:bodyPr>
          <a:lstStyle/>
          <a:p>
            <a:pPr>
              <a:spcBef>
                <a:spcPct val="50000"/>
              </a:spcBef>
            </a:pPr>
            <a:r>
              <a:rPr lang="en-US" sz="1200" b="1">
                <a:solidFill>
                  <a:srgbClr val="000000"/>
                </a:solidFill>
                <a:latin typeface="Tahoma" pitchFamily="34" charset="0"/>
              </a:rPr>
              <a:t>Cut Line</a:t>
            </a:r>
          </a:p>
        </p:txBody>
      </p:sp>
      <p:sp>
        <p:nvSpPr>
          <p:cNvPr id="792590" name="Line 14"/>
          <p:cNvSpPr>
            <a:spLocks noChangeShapeType="1"/>
          </p:cNvSpPr>
          <p:nvPr/>
        </p:nvSpPr>
        <p:spPr bwMode="auto">
          <a:xfrm flipH="1" flipV="1">
            <a:off x="5029200" y="1400176"/>
            <a:ext cx="533400" cy="600075"/>
          </a:xfrm>
          <a:prstGeom prst="line">
            <a:avLst/>
          </a:prstGeom>
          <a:noFill/>
          <a:ln w="28575">
            <a:solidFill>
              <a:srgbClr val="000000"/>
            </a:solidFill>
            <a:miter lim="800000"/>
            <a:headEnd/>
            <a:tailEnd type="triangle" w="med" len="med"/>
          </a:ln>
        </p:spPr>
        <p:txBody>
          <a:bodyPr wrap="none"/>
          <a:lstStyle/>
          <a:p>
            <a:endParaRPr lang="en-US"/>
          </a:p>
        </p:txBody>
      </p:sp>
      <p:sp>
        <p:nvSpPr>
          <p:cNvPr id="53263" name="Text Box 15"/>
          <p:cNvSpPr txBox="1">
            <a:spLocks noChangeArrowheads="1"/>
          </p:cNvSpPr>
          <p:nvPr/>
        </p:nvSpPr>
        <p:spPr bwMode="auto">
          <a:xfrm>
            <a:off x="1" y="0"/>
            <a:ext cx="1991078" cy="954107"/>
          </a:xfrm>
          <a:prstGeom prst="rect">
            <a:avLst/>
          </a:prstGeom>
          <a:noFill/>
          <a:ln w="9525">
            <a:noFill/>
            <a:miter lim="800000"/>
            <a:headEnd/>
            <a:tailEnd/>
          </a:ln>
        </p:spPr>
        <p:txBody>
          <a:bodyPr>
            <a:spAutoFit/>
          </a:bodyPr>
          <a:lstStyle/>
          <a:p>
            <a:pPr>
              <a:spcBef>
                <a:spcPct val="50000"/>
              </a:spcBef>
            </a:pPr>
            <a:r>
              <a:rPr lang="en-US" sz="1400" b="1" dirty="0" smtClean="0">
                <a:solidFill>
                  <a:srgbClr val="000000"/>
                </a:solidFill>
                <a:latin typeface="Tahoma" pitchFamily="34" charset="0"/>
              </a:rPr>
              <a:t>BARRAGEM CENTER HILL </a:t>
            </a:r>
            <a:r>
              <a:rPr lang="en-US" sz="1400" b="1" dirty="0">
                <a:solidFill>
                  <a:srgbClr val="000000"/>
                </a:solidFill>
                <a:latin typeface="Tahoma" pitchFamily="34" charset="0"/>
              </a:rPr>
              <a:t>– </a:t>
            </a:r>
            <a:r>
              <a:rPr lang="en-US" sz="1400" b="1" dirty="0" smtClean="0">
                <a:solidFill>
                  <a:srgbClr val="000000"/>
                </a:solidFill>
                <a:latin typeface="Tahoma" pitchFamily="34" charset="0"/>
              </a:rPr>
              <a:t>Corte Vertical </a:t>
            </a:r>
            <a:r>
              <a:rPr lang="en-US" sz="1400" b="1" dirty="0" err="1" smtClean="0">
                <a:solidFill>
                  <a:srgbClr val="000000"/>
                </a:solidFill>
                <a:latin typeface="Tahoma" pitchFamily="34" charset="0"/>
              </a:rPr>
              <a:t>Primeiro</a:t>
            </a:r>
            <a:r>
              <a:rPr lang="en-US" sz="1400" b="1" dirty="0" smtClean="0">
                <a:solidFill>
                  <a:srgbClr val="000000"/>
                </a:solidFill>
                <a:latin typeface="Tahoma" pitchFamily="34" charset="0"/>
              </a:rPr>
              <a:t> </a:t>
            </a:r>
            <a:r>
              <a:rPr lang="en-US" sz="1400" b="1" dirty="0" err="1" smtClean="0">
                <a:solidFill>
                  <a:srgbClr val="000000"/>
                </a:solidFill>
                <a:latin typeface="Tahoma" pitchFamily="34" charset="0"/>
              </a:rPr>
              <a:t>passo</a:t>
            </a:r>
            <a:endParaRPr lang="en-US" sz="1400" b="1" i="1" dirty="0">
              <a:solidFill>
                <a:srgbClr val="000000"/>
              </a:solidFill>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92580"/>
                                        </p:tgtEl>
                                        <p:attrNameLst>
                                          <p:attrName>style.visibility</p:attrName>
                                        </p:attrNameLst>
                                      </p:cBhvr>
                                      <p:to>
                                        <p:strVal val="visible"/>
                                      </p:to>
                                    </p:set>
                                    <p:anim calcmode="lin" valueType="num">
                                      <p:cBhvr>
                                        <p:cTn id="7" dur="1000" fill="hold"/>
                                        <p:tgtEl>
                                          <p:spTgt spid="792580"/>
                                        </p:tgtEl>
                                        <p:attrNameLst>
                                          <p:attrName>ppt_w</p:attrName>
                                        </p:attrNameLst>
                                      </p:cBhvr>
                                      <p:tavLst>
                                        <p:tav tm="0">
                                          <p:val>
                                            <p:strVal val="#ppt_w*0.70"/>
                                          </p:val>
                                        </p:tav>
                                        <p:tav tm="100000">
                                          <p:val>
                                            <p:strVal val="#ppt_w"/>
                                          </p:val>
                                        </p:tav>
                                      </p:tavLst>
                                    </p:anim>
                                    <p:anim calcmode="lin" valueType="num">
                                      <p:cBhvr>
                                        <p:cTn id="8" dur="1000" fill="hold"/>
                                        <p:tgtEl>
                                          <p:spTgt spid="792580"/>
                                        </p:tgtEl>
                                        <p:attrNameLst>
                                          <p:attrName>ppt_h</p:attrName>
                                        </p:attrNameLst>
                                      </p:cBhvr>
                                      <p:tavLst>
                                        <p:tav tm="0">
                                          <p:val>
                                            <p:strVal val="#ppt_h"/>
                                          </p:val>
                                        </p:tav>
                                        <p:tav tm="100000">
                                          <p:val>
                                            <p:strVal val="#ppt_h"/>
                                          </p:val>
                                        </p:tav>
                                      </p:tavLst>
                                    </p:anim>
                                    <p:animEffect transition="in" filter="fade">
                                      <p:cBhvr>
                                        <p:cTn id="9" dur="1000"/>
                                        <p:tgtEl>
                                          <p:spTgt spid="79258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792583"/>
                                        </p:tgtEl>
                                        <p:attrNameLst>
                                          <p:attrName>style.visibility</p:attrName>
                                        </p:attrNameLst>
                                      </p:cBhvr>
                                      <p:to>
                                        <p:strVal val="visible"/>
                                      </p:to>
                                    </p:set>
                                    <p:anim calcmode="lin" valueType="num">
                                      <p:cBhvr>
                                        <p:cTn id="12" dur="1000" fill="hold"/>
                                        <p:tgtEl>
                                          <p:spTgt spid="792583"/>
                                        </p:tgtEl>
                                        <p:attrNameLst>
                                          <p:attrName>ppt_w</p:attrName>
                                        </p:attrNameLst>
                                      </p:cBhvr>
                                      <p:tavLst>
                                        <p:tav tm="0">
                                          <p:val>
                                            <p:strVal val="#ppt_w*0.70"/>
                                          </p:val>
                                        </p:tav>
                                        <p:tav tm="100000">
                                          <p:val>
                                            <p:strVal val="#ppt_w"/>
                                          </p:val>
                                        </p:tav>
                                      </p:tavLst>
                                    </p:anim>
                                    <p:anim calcmode="lin" valueType="num">
                                      <p:cBhvr>
                                        <p:cTn id="13" dur="1000" fill="hold"/>
                                        <p:tgtEl>
                                          <p:spTgt spid="792583"/>
                                        </p:tgtEl>
                                        <p:attrNameLst>
                                          <p:attrName>ppt_h</p:attrName>
                                        </p:attrNameLst>
                                      </p:cBhvr>
                                      <p:tavLst>
                                        <p:tav tm="0">
                                          <p:val>
                                            <p:strVal val="#ppt_h"/>
                                          </p:val>
                                        </p:tav>
                                        <p:tav tm="100000">
                                          <p:val>
                                            <p:strVal val="#ppt_h"/>
                                          </p:val>
                                        </p:tav>
                                      </p:tavLst>
                                    </p:anim>
                                    <p:animEffect transition="in" filter="fade">
                                      <p:cBhvr>
                                        <p:cTn id="14" dur="1000"/>
                                        <p:tgtEl>
                                          <p:spTgt spid="79258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792584"/>
                                        </p:tgtEl>
                                        <p:attrNameLst>
                                          <p:attrName>style.visibility</p:attrName>
                                        </p:attrNameLst>
                                      </p:cBhvr>
                                      <p:to>
                                        <p:strVal val="visible"/>
                                      </p:to>
                                    </p:set>
                                    <p:anim calcmode="lin" valueType="num">
                                      <p:cBhvr>
                                        <p:cTn id="17" dur="1000" fill="hold"/>
                                        <p:tgtEl>
                                          <p:spTgt spid="792584"/>
                                        </p:tgtEl>
                                        <p:attrNameLst>
                                          <p:attrName>ppt_w</p:attrName>
                                        </p:attrNameLst>
                                      </p:cBhvr>
                                      <p:tavLst>
                                        <p:tav tm="0">
                                          <p:val>
                                            <p:strVal val="#ppt_w*0.70"/>
                                          </p:val>
                                        </p:tav>
                                        <p:tav tm="100000">
                                          <p:val>
                                            <p:strVal val="#ppt_w"/>
                                          </p:val>
                                        </p:tav>
                                      </p:tavLst>
                                    </p:anim>
                                    <p:anim calcmode="lin" valueType="num">
                                      <p:cBhvr>
                                        <p:cTn id="18" dur="1000" fill="hold"/>
                                        <p:tgtEl>
                                          <p:spTgt spid="792584"/>
                                        </p:tgtEl>
                                        <p:attrNameLst>
                                          <p:attrName>ppt_h</p:attrName>
                                        </p:attrNameLst>
                                      </p:cBhvr>
                                      <p:tavLst>
                                        <p:tav tm="0">
                                          <p:val>
                                            <p:strVal val="#ppt_h"/>
                                          </p:val>
                                        </p:tav>
                                        <p:tav tm="100000">
                                          <p:val>
                                            <p:strVal val="#ppt_h"/>
                                          </p:val>
                                        </p:tav>
                                      </p:tavLst>
                                    </p:anim>
                                    <p:animEffect transition="in" filter="fade">
                                      <p:cBhvr>
                                        <p:cTn id="19" dur="1000"/>
                                        <p:tgtEl>
                                          <p:spTgt spid="79258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92585"/>
                                        </p:tgtEl>
                                        <p:attrNameLst>
                                          <p:attrName>style.visibility</p:attrName>
                                        </p:attrNameLst>
                                      </p:cBhvr>
                                      <p:to>
                                        <p:strVal val="visible"/>
                                      </p:to>
                                    </p:set>
                                    <p:anim calcmode="lin" valueType="num">
                                      <p:cBhvr>
                                        <p:cTn id="22" dur="1000" fill="hold"/>
                                        <p:tgtEl>
                                          <p:spTgt spid="792585"/>
                                        </p:tgtEl>
                                        <p:attrNameLst>
                                          <p:attrName>ppt_w</p:attrName>
                                        </p:attrNameLst>
                                      </p:cBhvr>
                                      <p:tavLst>
                                        <p:tav tm="0">
                                          <p:val>
                                            <p:strVal val="#ppt_w*0.70"/>
                                          </p:val>
                                        </p:tav>
                                        <p:tav tm="100000">
                                          <p:val>
                                            <p:strVal val="#ppt_w"/>
                                          </p:val>
                                        </p:tav>
                                      </p:tavLst>
                                    </p:anim>
                                    <p:anim calcmode="lin" valueType="num">
                                      <p:cBhvr>
                                        <p:cTn id="23" dur="1000" fill="hold"/>
                                        <p:tgtEl>
                                          <p:spTgt spid="792585"/>
                                        </p:tgtEl>
                                        <p:attrNameLst>
                                          <p:attrName>ppt_h</p:attrName>
                                        </p:attrNameLst>
                                      </p:cBhvr>
                                      <p:tavLst>
                                        <p:tav tm="0">
                                          <p:val>
                                            <p:strVal val="#ppt_h"/>
                                          </p:val>
                                        </p:tav>
                                        <p:tav tm="100000">
                                          <p:val>
                                            <p:strVal val="#ppt_h"/>
                                          </p:val>
                                        </p:tav>
                                      </p:tavLst>
                                    </p:anim>
                                    <p:animEffect transition="in" filter="fade">
                                      <p:cBhvr>
                                        <p:cTn id="24" dur="1000"/>
                                        <p:tgtEl>
                                          <p:spTgt spid="792585"/>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792586"/>
                                        </p:tgtEl>
                                        <p:attrNameLst>
                                          <p:attrName>style.visibility</p:attrName>
                                        </p:attrNameLst>
                                      </p:cBhvr>
                                      <p:to>
                                        <p:strVal val="visible"/>
                                      </p:to>
                                    </p:set>
                                    <p:anim calcmode="lin" valueType="num">
                                      <p:cBhvr>
                                        <p:cTn id="27" dur="1000" fill="hold"/>
                                        <p:tgtEl>
                                          <p:spTgt spid="792586"/>
                                        </p:tgtEl>
                                        <p:attrNameLst>
                                          <p:attrName>ppt_w</p:attrName>
                                        </p:attrNameLst>
                                      </p:cBhvr>
                                      <p:tavLst>
                                        <p:tav tm="0">
                                          <p:val>
                                            <p:strVal val="#ppt_w*0.70"/>
                                          </p:val>
                                        </p:tav>
                                        <p:tav tm="100000">
                                          <p:val>
                                            <p:strVal val="#ppt_w"/>
                                          </p:val>
                                        </p:tav>
                                      </p:tavLst>
                                    </p:anim>
                                    <p:anim calcmode="lin" valueType="num">
                                      <p:cBhvr>
                                        <p:cTn id="28" dur="1000" fill="hold"/>
                                        <p:tgtEl>
                                          <p:spTgt spid="792586"/>
                                        </p:tgtEl>
                                        <p:attrNameLst>
                                          <p:attrName>ppt_h</p:attrName>
                                        </p:attrNameLst>
                                      </p:cBhvr>
                                      <p:tavLst>
                                        <p:tav tm="0">
                                          <p:val>
                                            <p:strVal val="#ppt_h"/>
                                          </p:val>
                                        </p:tav>
                                        <p:tav tm="100000">
                                          <p:val>
                                            <p:strVal val="#ppt_h"/>
                                          </p:val>
                                        </p:tav>
                                      </p:tavLst>
                                    </p:anim>
                                    <p:animEffect transition="in" filter="fade">
                                      <p:cBhvr>
                                        <p:cTn id="29" dur="1000"/>
                                        <p:tgtEl>
                                          <p:spTgt spid="792586"/>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792587"/>
                                        </p:tgtEl>
                                        <p:attrNameLst>
                                          <p:attrName>style.visibility</p:attrName>
                                        </p:attrNameLst>
                                      </p:cBhvr>
                                      <p:to>
                                        <p:strVal val="visible"/>
                                      </p:to>
                                    </p:set>
                                    <p:anim calcmode="lin" valueType="num">
                                      <p:cBhvr>
                                        <p:cTn id="32" dur="1000" fill="hold"/>
                                        <p:tgtEl>
                                          <p:spTgt spid="792587"/>
                                        </p:tgtEl>
                                        <p:attrNameLst>
                                          <p:attrName>ppt_w</p:attrName>
                                        </p:attrNameLst>
                                      </p:cBhvr>
                                      <p:tavLst>
                                        <p:tav tm="0">
                                          <p:val>
                                            <p:strVal val="#ppt_w*0.70"/>
                                          </p:val>
                                        </p:tav>
                                        <p:tav tm="100000">
                                          <p:val>
                                            <p:strVal val="#ppt_w"/>
                                          </p:val>
                                        </p:tav>
                                      </p:tavLst>
                                    </p:anim>
                                    <p:anim calcmode="lin" valueType="num">
                                      <p:cBhvr>
                                        <p:cTn id="33" dur="1000" fill="hold"/>
                                        <p:tgtEl>
                                          <p:spTgt spid="792587"/>
                                        </p:tgtEl>
                                        <p:attrNameLst>
                                          <p:attrName>ppt_h</p:attrName>
                                        </p:attrNameLst>
                                      </p:cBhvr>
                                      <p:tavLst>
                                        <p:tav tm="0">
                                          <p:val>
                                            <p:strVal val="#ppt_h"/>
                                          </p:val>
                                        </p:tav>
                                        <p:tav tm="100000">
                                          <p:val>
                                            <p:strVal val="#ppt_h"/>
                                          </p:val>
                                        </p:tav>
                                      </p:tavLst>
                                    </p:anim>
                                    <p:animEffect transition="in" filter="fade">
                                      <p:cBhvr>
                                        <p:cTn id="34" dur="1000"/>
                                        <p:tgtEl>
                                          <p:spTgt spid="792587"/>
                                        </p:tgtEl>
                                      </p:cBhvr>
                                    </p:animEffect>
                                  </p:childTnLst>
                                </p:cTn>
                              </p:par>
                              <p:par>
                                <p:cTn id="35" presetID="55" presetClass="entr" presetSubtype="0" fill="hold" grpId="0" nodeType="withEffect">
                                  <p:stCondLst>
                                    <p:cond delay="0"/>
                                  </p:stCondLst>
                                  <p:childTnLst>
                                    <p:set>
                                      <p:cBhvr>
                                        <p:cTn id="36" dur="1" fill="hold">
                                          <p:stCondLst>
                                            <p:cond delay="0"/>
                                          </p:stCondLst>
                                        </p:cTn>
                                        <p:tgtEl>
                                          <p:spTgt spid="792588"/>
                                        </p:tgtEl>
                                        <p:attrNameLst>
                                          <p:attrName>style.visibility</p:attrName>
                                        </p:attrNameLst>
                                      </p:cBhvr>
                                      <p:to>
                                        <p:strVal val="visible"/>
                                      </p:to>
                                    </p:set>
                                    <p:anim calcmode="lin" valueType="num">
                                      <p:cBhvr>
                                        <p:cTn id="37" dur="1000" fill="hold"/>
                                        <p:tgtEl>
                                          <p:spTgt spid="792588"/>
                                        </p:tgtEl>
                                        <p:attrNameLst>
                                          <p:attrName>ppt_w</p:attrName>
                                        </p:attrNameLst>
                                      </p:cBhvr>
                                      <p:tavLst>
                                        <p:tav tm="0">
                                          <p:val>
                                            <p:strVal val="#ppt_w*0.70"/>
                                          </p:val>
                                        </p:tav>
                                        <p:tav tm="100000">
                                          <p:val>
                                            <p:strVal val="#ppt_w"/>
                                          </p:val>
                                        </p:tav>
                                      </p:tavLst>
                                    </p:anim>
                                    <p:anim calcmode="lin" valueType="num">
                                      <p:cBhvr>
                                        <p:cTn id="38" dur="1000" fill="hold"/>
                                        <p:tgtEl>
                                          <p:spTgt spid="792588"/>
                                        </p:tgtEl>
                                        <p:attrNameLst>
                                          <p:attrName>ppt_h</p:attrName>
                                        </p:attrNameLst>
                                      </p:cBhvr>
                                      <p:tavLst>
                                        <p:tav tm="0">
                                          <p:val>
                                            <p:strVal val="#ppt_h"/>
                                          </p:val>
                                        </p:tav>
                                        <p:tav tm="100000">
                                          <p:val>
                                            <p:strVal val="#ppt_h"/>
                                          </p:val>
                                        </p:tav>
                                      </p:tavLst>
                                    </p:anim>
                                    <p:animEffect transition="in" filter="fade">
                                      <p:cBhvr>
                                        <p:cTn id="39" dur="1000"/>
                                        <p:tgtEl>
                                          <p:spTgt spid="792588"/>
                                        </p:tgtEl>
                                      </p:cBhvr>
                                    </p:animEffect>
                                  </p:childTnLst>
                                </p:cTn>
                              </p:par>
                              <p:par>
                                <p:cTn id="40" presetID="55" presetClass="entr" presetSubtype="0" fill="hold" nodeType="withEffect">
                                  <p:stCondLst>
                                    <p:cond delay="0"/>
                                  </p:stCondLst>
                                  <p:childTnLst>
                                    <p:set>
                                      <p:cBhvr>
                                        <p:cTn id="41" dur="1" fill="hold">
                                          <p:stCondLst>
                                            <p:cond delay="0"/>
                                          </p:stCondLst>
                                        </p:cTn>
                                        <p:tgtEl>
                                          <p:spTgt spid="792589">
                                            <p:txEl>
                                              <p:pRg st="0" end="0"/>
                                            </p:txEl>
                                          </p:spTgt>
                                        </p:tgtEl>
                                        <p:attrNameLst>
                                          <p:attrName>style.visibility</p:attrName>
                                        </p:attrNameLst>
                                      </p:cBhvr>
                                      <p:to>
                                        <p:strVal val="visible"/>
                                      </p:to>
                                    </p:set>
                                    <p:anim calcmode="lin" valueType="num">
                                      <p:cBhvr>
                                        <p:cTn id="42" dur="1000" fill="hold"/>
                                        <p:tgtEl>
                                          <p:spTgt spid="792589">
                                            <p:txEl>
                                              <p:pRg st="0" end="0"/>
                                            </p:txEl>
                                          </p:spTgt>
                                        </p:tgtEl>
                                        <p:attrNameLst>
                                          <p:attrName>ppt_w</p:attrName>
                                        </p:attrNameLst>
                                      </p:cBhvr>
                                      <p:tavLst>
                                        <p:tav tm="0">
                                          <p:val>
                                            <p:strVal val="#ppt_w*0.70"/>
                                          </p:val>
                                        </p:tav>
                                        <p:tav tm="100000">
                                          <p:val>
                                            <p:strVal val="#ppt_w"/>
                                          </p:val>
                                        </p:tav>
                                      </p:tavLst>
                                    </p:anim>
                                    <p:anim calcmode="lin" valueType="num">
                                      <p:cBhvr>
                                        <p:cTn id="43" dur="1000" fill="hold"/>
                                        <p:tgtEl>
                                          <p:spTgt spid="792589">
                                            <p:txEl>
                                              <p:pRg st="0" end="0"/>
                                            </p:txEl>
                                          </p:spTgt>
                                        </p:tgtEl>
                                        <p:attrNameLst>
                                          <p:attrName>ppt_h</p:attrName>
                                        </p:attrNameLst>
                                      </p:cBhvr>
                                      <p:tavLst>
                                        <p:tav tm="0">
                                          <p:val>
                                            <p:strVal val="#ppt_h"/>
                                          </p:val>
                                        </p:tav>
                                        <p:tav tm="100000">
                                          <p:val>
                                            <p:strVal val="#ppt_h"/>
                                          </p:val>
                                        </p:tav>
                                      </p:tavLst>
                                    </p:anim>
                                    <p:animEffect transition="in" filter="fade">
                                      <p:cBhvr>
                                        <p:cTn id="44" dur="1000"/>
                                        <p:tgtEl>
                                          <p:spTgt spid="792589">
                                            <p:txEl>
                                              <p:pRg st="0" end="0"/>
                                            </p:txEl>
                                          </p:spTgt>
                                        </p:tgtEl>
                                      </p:cBhvr>
                                    </p:animEffect>
                                  </p:childTnLst>
                                </p:cTn>
                              </p:par>
                              <p:par>
                                <p:cTn id="45" presetID="55" presetClass="entr" presetSubtype="0" fill="hold" grpId="0" nodeType="withEffect">
                                  <p:stCondLst>
                                    <p:cond delay="0"/>
                                  </p:stCondLst>
                                  <p:childTnLst>
                                    <p:set>
                                      <p:cBhvr>
                                        <p:cTn id="46" dur="1" fill="hold">
                                          <p:stCondLst>
                                            <p:cond delay="0"/>
                                          </p:stCondLst>
                                        </p:cTn>
                                        <p:tgtEl>
                                          <p:spTgt spid="792590"/>
                                        </p:tgtEl>
                                        <p:attrNameLst>
                                          <p:attrName>style.visibility</p:attrName>
                                        </p:attrNameLst>
                                      </p:cBhvr>
                                      <p:to>
                                        <p:strVal val="visible"/>
                                      </p:to>
                                    </p:set>
                                    <p:anim calcmode="lin" valueType="num">
                                      <p:cBhvr>
                                        <p:cTn id="47" dur="1000" fill="hold"/>
                                        <p:tgtEl>
                                          <p:spTgt spid="792590"/>
                                        </p:tgtEl>
                                        <p:attrNameLst>
                                          <p:attrName>ppt_w</p:attrName>
                                        </p:attrNameLst>
                                      </p:cBhvr>
                                      <p:tavLst>
                                        <p:tav tm="0">
                                          <p:val>
                                            <p:strVal val="#ppt_w*0.70"/>
                                          </p:val>
                                        </p:tav>
                                        <p:tav tm="100000">
                                          <p:val>
                                            <p:strVal val="#ppt_w"/>
                                          </p:val>
                                        </p:tav>
                                      </p:tavLst>
                                    </p:anim>
                                    <p:anim calcmode="lin" valueType="num">
                                      <p:cBhvr>
                                        <p:cTn id="48" dur="1000" fill="hold"/>
                                        <p:tgtEl>
                                          <p:spTgt spid="792590"/>
                                        </p:tgtEl>
                                        <p:attrNameLst>
                                          <p:attrName>ppt_h</p:attrName>
                                        </p:attrNameLst>
                                      </p:cBhvr>
                                      <p:tavLst>
                                        <p:tav tm="0">
                                          <p:val>
                                            <p:strVal val="#ppt_h"/>
                                          </p:val>
                                        </p:tav>
                                        <p:tav tm="100000">
                                          <p:val>
                                            <p:strVal val="#ppt_h"/>
                                          </p:val>
                                        </p:tav>
                                      </p:tavLst>
                                    </p:anim>
                                    <p:animEffect transition="in" filter="fade">
                                      <p:cBhvr>
                                        <p:cTn id="49" dur="1000"/>
                                        <p:tgtEl>
                                          <p:spTgt spid="792590"/>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nodeType="clickEffect">
                                  <p:stCondLst>
                                    <p:cond delay="0"/>
                                  </p:stCondLst>
                                  <p:childTnLst>
                                    <p:set>
                                      <p:cBhvr>
                                        <p:cTn id="53" dur="1" fill="hold">
                                          <p:stCondLst>
                                            <p:cond delay="0"/>
                                          </p:stCondLst>
                                        </p:cTn>
                                        <p:tgtEl>
                                          <p:spTgt spid="792581"/>
                                        </p:tgtEl>
                                        <p:attrNameLst>
                                          <p:attrName>style.visibility</p:attrName>
                                        </p:attrNameLst>
                                      </p:cBhvr>
                                      <p:to>
                                        <p:strVal val="visible"/>
                                      </p:to>
                                    </p:set>
                                    <p:anim calcmode="lin" valueType="num">
                                      <p:cBhvr>
                                        <p:cTn id="54" dur="1000" fill="hold"/>
                                        <p:tgtEl>
                                          <p:spTgt spid="792581"/>
                                        </p:tgtEl>
                                        <p:attrNameLst>
                                          <p:attrName>ppt_w</p:attrName>
                                        </p:attrNameLst>
                                      </p:cBhvr>
                                      <p:tavLst>
                                        <p:tav tm="0">
                                          <p:val>
                                            <p:strVal val="#ppt_w*0.70"/>
                                          </p:val>
                                        </p:tav>
                                        <p:tav tm="100000">
                                          <p:val>
                                            <p:strVal val="#ppt_w"/>
                                          </p:val>
                                        </p:tav>
                                      </p:tavLst>
                                    </p:anim>
                                    <p:anim calcmode="lin" valueType="num">
                                      <p:cBhvr>
                                        <p:cTn id="55" dur="1000" fill="hold"/>
                                        <p:tgtEl>
                                          <p:spTgt spid="792581"/>
                                        </p:tgtEl>
                                        <p:attrNameLst>
                                          <p:attrName>ppt_h</p:attrName>
                                        </p:attrNameLst>
                                      </p:cBhvr>
                                      <p:tavLst>
                                        <p:tav tm="0">
                                          <p:val>
                                            <p:strVal val="#ppt_h"/>
                                          </p:val>
                                        </p:tav>
                                        <p:tav tm="100000">
                                          <p:val>
                                            <p:strVal val="#ppt_h"/>
                                          </p:val>
                                        </p:tav>
                                      </p:tavLst>
                                    </p:anim>
                                    <p:animEffect transition="in" filter="fade">
                                      <p:cBhvr>
                                        <p:cTn id="56" dur="1000"/>
                                        <p:tgtEl>
                                          <p:spTgt spid="792581"/>
                                        </p:tgtEl>
                                      </p:cBhvr>
                                    </p:animEffect>
                                  </p:childTnLst>
                                </p:cTn>
                              </p:par>
                              <p:par>
                                <p:cTn id="57" presetID="55" presetClass="entr" presetSubtype="0" fill="hold" grpId="0" nodeType="withEffect">
                                  <p:stCondLst>
                                    <p:cond delay="0"/>
                                  </p:stCondLst>
                                  <p:childTnLst>
                                    <p:set>
                                      <p:cBhvr>
                                        <p:cTn id="58" dur="1" fill="hold">
                                          <p:stCondLst>
                                            <p:cond delay="0"/>
                                          </p:stCondLst>
                                        </p:cTn>
                                        <p:tgtEl>
                                          <p:spTgt spid="792582"/>
                                        </p:tgtEl>
                                        <p:attrNameLst>
                                          <p:attrName>style.visibility</p:attrName>
                                        </p:attrNameLst>
                                      </p:cBhvr>
                                      <p:to>
                                        <p:strVal val="visible"/>
                                      </p:to>
                                    </p:set>
                                    <p:anim calcmode="lin" valueType="num">
                                      <p:cBhvr>
                                        <p:cTn id="59" dur="1000" fill="hold"/>
                                        <p:tgtEl>
                                          <p:spTgt spid="792582"/>
                                        </p:tgtEl>
                                        <p:attrNameLst>
                                          <p:attrName>ppt_w</p:attrName>
                                        </p:attrNameLst>
                                      </p:cBhvr>
                                      <p:tavLst>
                                        <p:tav tm="0">
                                          <p:val>
                                            <p:strVal val="#ppt_w*0.70"/>
                                          </p:val>
                                        </p:tav>
                                        <p:tav tm="100000">
                                          <p:val>
                                            <p:strVal val="#ppt_w"/>
                                          </p:val>
                                        </p:tav>
                                      </p:tavLst>
                                    </p:anim>
                                    <p:anim calcmode="lin" valueType="num">
                                      <p:cBhvr>
                                        <p:cTn id="60" dur="1000" fill="hold"/>
                                        <p:tgtEl>
                                          <p:spTgt spid="792582"/>
                                        </p:tgtEl>
                                        <p:attrNameLst>
                                          <p:attrName>ppt_h</p:attrName>
                                        </p:attrNameLst>
                                      </p:cBhvr>
                                      <p:tavLst>
                                        <p:tav tm="0">
                                          <p:val>
                                            <p:strVal val="#ppt_h"/>
                                          </p:val>
                                        </p:tav>
                                        <p:tav tm="100000">
                                          <p:val>
                                            <p:strVal val="#ppt_h"/>
                                          </p:val>
                                        </p:tav>
                                      </p:tavLst>
                                    </p:anim>
                                    <p:animEffect transition="in" filter="fade">
                                      <p:cBhvr>
                                        <p:cTn id="61" dur="1000"/>
                                        <p:tgtEl>
                                          <p:spTgt spid="792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2582" grpId="0" animBg="1"/>
      <p:bldP spid="792583" grpId="0" animBg="1"/>
      <p:bldP spid="792584" grpId="0"/>
      <p:bldP spid="792585" grpId="0" animBg="1"/>
      <p:bldP spid="792586" grpId="0" animBg="1"/>
      <p:bldP spid="792587" grpId="0" animBg="1"/>
      <p:bldP spid="792588" grpId="0" animBg="1"/>
      <p:bldP spid="79259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endParaRPr lang="en-US" smtClean="0"/>
          </a:p>
        </p:txBody>
      </p:sp>
      <p:sp>
        <p:nvSpPr>
          <p:cNvPr id="54275" name="Rectangle 3"/>
          <p:cNvSpPr>
            <a:spLocks noGrp="1" noChangeArrowheads="1"/>
          </p:cNvSpPr>
          <p:nvPr>
            <p:ph type="body" idx="1"/>
          </p:nvPr>
        </p:nvSpPr>
        <p:spPr/>
        <p:txBody>
          <a:bodyPr/>
          <a:lstStyle/>
          <a:p>
            <a:pPr eaLnBrk="1" hangingPunct="1"/>
            <a:endParaRPr lang="en-US" smtClean="0"/>
          </a:p>
        </p:txBody>
      </p:sp>
      <p:pic>
        <p:nvPicPr>
          <p:cNvPr id="54276" name="Picture 4" descr="SAME2"/>
          <p:cNvPicPr>
            <a:picLocks noChangeAspect="1" noChangeArrowheads="1"/>
          </p:cNvPicPr>
          <p:nvPr/>
        </p:nvPicPr>
        <p:blipFill>
          <a:blip r:embed="rId2" cstate="print"/>
          <a:srcRect l="18427" r="-11659" b="10129"/>
          <a:stretch>
            <a:fillRect/>
          </a:stretch>
        </p:blipFill>
        <p:spPr bwMode="auto">
          <a:xfrm>
            <a:off x="0" y="0"/>
            <a:ext cx="10411178" cy="6858000"/>
          </a:xfrm>
          <a:prstGeom prst="rect">
            <a:avLst/>
          </a:prstGeom>
          <a:noFill/>
          <a:ln w="9525">
            <a:noFill/>
            <a:miter lim="800000"/>
            <a:headEnd/>
            <a:tailEnd/>
          </a:ln>
        </p:spPr>
      </p:pic>
      <p:sp>
        <p:nvSpPr>
          <p:cNvPr id="54277" name="Text Box 5"/>
          <p:cNvSpPr txBox="1">
            <a:spLocks noChangeArrowheads="1"/>
          </p:cNvSpPr>
          <p:nvPr/>
        </p:nvSpPr>
        <p:spPr bwMode="auto">
          <a:xfrm>
            <a:off x="172156" y="152400"/>
            <a:ext cx="2400300" cy="1077218"/>
          </a:xfrm>
          <a:prstGeom prst="rect">
            <a:avLst/>
          </a:prstGeom>
          <a:noFill/>
          <a:ln w="9525">
            <a:noFill/>
            <a:miter lim="800000"/>
            <a:headEnd/>
            <a:tailEnd/>
          </a:ln>
        </p:spPr>
        <p:txBody>
          <a:bodyPr>
            <a:spAutoFit/>
          </a:bodyPr>
          <a:lstStyle/>
          <a:p>
            <a:pPr>
              <a:spcBef>
                <a:spcPct val="50000"/>
              </a:spcBef>
            </a:pPr>
            <a:r>
              <a:rPr lang="en-US" sz="1600" b="1" dirty="0" smtClean="0">
                <a:solidFill>
                  <a:srgbClr val="000000"/>
                </a:solidFill>
                <a:latin typeface="Tahoma" pitchFamily="34" charset="0"/>
              </a:rPr>
              <a:t>BARRAGEM CENTER HILL </a:t>
            </a:r>
            <a:r>
              <a:rPr lang="en-US" sz="1600" b="1" dirty="0">
                <a:solidFill>
                  <a:srgbClr val="000000"/>
                </a:solidFill>
                <a:latin typeface="Tahoma" pitchFamily="34" charset="0"/>
              </a:rPr>
              <a:t>– </a:t>
            </a:r>
            <a:r>
              <a:rPr lang="en-US" sz="1600" b="1" dirty="0" smtClean="0">
                <a:solidFill>
                  <a:srgbClr val="000000"/>
                </a:solidFill>
                <a:latin typeface="Tahoma" pitchFamily="34" charset="0"/>
              </a:rPr>
              <a:t>Corte Vertical </a:t>
            </a:r>
            <a:r>
              <a:rPr lang="en-US" sz="1600" b="1" dirty="0" err="1" smtClean="0">
                <a:solidFill>
                  <a:srgbClr val="000000"/>
                </a:solidFill>
                <a:latin typeface="Tahoma" pitchFamily="34" charset="0"/>
              </a:rPr>
              <a:t>Configuração</a:t>
            </a:r>
            <a:r>
              <a:rPr lang="en-US" sz="1600" b="1" dirty="0" smtClean="0">
                <a:solidFill>
                  <a:srgbClr val="000000"/>
                </a:solidFill>
                <a:latin typeface="Tahoma" pitchFamily="34" charset="0"/>
              </a:rPr>
              <a:t> </a:t>
            </a:r>
            <a:r>
              <a:rPr lang="en-US" sz="1600" b="1" dirty="0" err="1" smtClean="0">
                <a:solidFill>
                  <a:srgbClr val="000000"/>
                </a:solidFill>
                <a:latin typeface="Tahoma" pitchFamily="34" charset="0"/>
              </a:rPr>
              <a:t>Intermediária</a:t>
            </a:r>
            <a:endParaRPr lang="en-US" sz="1600" b="1" i="1" dirty="0">
              <a:solidFill>
                <a:srgbClr val="000000"/>
              </a:solidFill>
              <a:latin typeface="Tahoma" pitchFamily="34"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endParaRPr lang="en-US" smtClean="0"/>
          </a:p>
        </p:txBody>
      </p:sp>
      <p:pic>
        <p:nvPicPr>
          <p:cNvPr id="55299" name="Picture 3" descr="SAME3"/>
          <p:cNvPicPr>
            <a:picLocks noChangeAspect="1" noChangeArrowheads="1"/>
          </p:cNvPicPr>
          <p:nvPr/>
        </p:nvPicPr>
        <p:blipFill>
          <a:blip r:embed="rId2" cstate="print"/>
          <a:srcRect l="38310" r="13193"/>
          <a:stretch>
            <a:fillRect/>
          </a:stretch>
        </p:blipFill>
        <p:spPr bwMode="auto">
          <a:xfrm>
            <a:off x="4200878" y="0"/>
            <a:ext cx="4943122" cy="6858000"/>
          </a:xfrm>
          <a:prstGeom prst="rect">
            <a:avLst/>
          </a:prstGeom>
          <a:noFill/>
          <a:ln w="9525">
            <a:noFill/>
            <a:miter lim="800000"/>
            <a:headEnd/>
            <a:tailEnd/>
          </a:ln>
        </p:spPr>
      </p:pic>
      <p:pic>
        <p:nvPicPr>
          <p:cNvPr id="794628" name="Picture 4" descr="100_0770"/>
          <p:cNvPicPr>
            <a:picLocks noChangeAspect="1" noChangeArrowheads="1"/>
          </p:cNvPicPr>
          <p:nvPr/>
        </p:nvPicPr>
        <p:blipFill>
          <a:blip r:embed="rId3" cstate="print">
            <a:lum bright="-6000" contrast="18000"/>
          </a:blip>
          <a:srcRect/>
          <a:stretch>
            <a:fillRect/>
          </a:stretch>
        </p:blipFill>
        <p:spPr bwMode="auto">
          <a:xfrm>
            <a:off x="0" y="0"/>
            <a:ext cx="4198056" cy="6858000"/>
          </a:xfrm>
          <a:prstGeom prst="rect">
            <a:avLst/>
          </a:prstGeom>
          <a:noFill/>
          <a:ln w="9525">
            <a:noFill/>
            <a:miter lim="800000"/>
            <a:headEnd/>
            <a:tailEnd/>
          </a:ln>
        </p:spPr>
      </p:pic>
      <p:sp>
        <p:nvSpPr>
          <p:cNvPr id="55301" name="Text Box 5"/>
          <p:cNvSpPr txBox="1">
            <a:spLocks noChangeArrowheads="1"/>
          </p:cNvSpPr>
          <p:nvPr/>
        </p:nvSpPr>
        <p:spPr bwMode="auto">
          <a:xfrm>
            <a:off x="6877756" y="0"/>
            <a:ext cx="2266244" cy="954107"/>
          </a:xfrm>
          <a:prstGeom prst="rect">
            <a:avLst/>
          </a:prstGeom>
          <a:noFill/>
          <a:ln w="9525">
            <a:noFill/>
            <a:miter lim="800000"/>
            <a:headEnd/>
            <a:tailEnd/>
          </a:ln>
        </p:spPr>
        <p:txBody>
          <a:bodyPr>
            <a:spAutoFit/>
          </a:bodyPr>
          <a:lstStyle/>
          <a:p>
            <a:pPr>
              <a:spcBef>
                <a:spcPct val="50000"/>
              </a:spcBef>
            </a:pPr>
            <a:r>
              <a:rPr lang="en-US" sz="1400" b="1" dirty="0" smtClean="0">
                <a:solidFill>
                  <a:srgbClr val="000000"/>
                </a:solidFill>
                <a:latin typeface="Tahoma" pitchFamily="34" charset="0"/>
              </a:rPr>
              <a:t>BARRAGEM CENTER HILL </a:t>
            </a:r>
            <a:r>
              <a:rPr lang="en-US" sz="1400" b="1" dirty="0">
                <a:solidFill>
                  <a:srgbClr val="000000"/>
                </a:solidFill>
                <a:latin typeface="Tahoma" pitchFamily="34" charset="0"/>
              </a:rPr>
              <a:t>– </a:t>
            </a:r>
            <a:r>
              <a:rPr lang="en-US" sz="1400" b="1" dirty="0" smtClean="0">
                <a:solidFill>
                  <a:srgbClr val="000000"/>
                </a:solidFill>
                <a:latin typeface="Tahoma" pitchFamily="34" charset="0"/>
              </a:rPr>
              <a:t>Corte Vertical </a:t>
            </a:r>
            <a:r>
              <a:rPr lang="en-US" sz="1400" b="1" i="1" dirty="0" err="1" smtClean="0">
                <a:solidFill>
                  <a:srgbClr val="000000"/>
                </a:solidFill>
                <a:latin typeface="Tahoma" pitchFamily="34" charset="0"/>
              </a:rPr>
              <a:t>Configuração</a:t>
            </a:r>
            <a:r>
              <a:rPr lang="en-US" sz="1400" b="1" i="1" dirty="0" smtClean="0">
                <a:solidFill>
                  <a:srgbClr val="000000"/>
                </a:solidFill>
                <a:latin typeface="Tahoma" pitchFamily="34" charset="0"/>
              </a:rPr>
              <a:t> </a:t>
            </a:r>
            <a:r>
              <a:rPr lang="en-US" sz="1400" b="1" i="1" dirty="0" err="1" smtClean="0">
                <a:solidFill>
                  <a:srgbClr val="000000"/>
                </a:solidFill>
                <a:latin typeface="Tahoma" pitchFamily="34" charset="0"/>
              </a:rPr>
              <a:t>na</a:t>
            </a:r>
            <a:r>
              <a:rPr lang="en-US" sz="1400" b="1" i="1" dirty="0" smtClean="0">
                <a:solidFill>
                  <a:srgbClr val="000000"/>
                </a:solidFill>
                <a:latin typeface="Tahoma" pitchFamily="34" charset="0"/>
              </a:rPr>
              <a:t> parte inferior do </a:t>
            </a:r>
            <a:r>
              <a:rPr lang="en-US" sz="1400" b="1" i="1" dirty="0" err="1" smtClean="0">
                <a:solidFill>
                  <a:srgbClr val="000000"/>
                </a:solidFill>
                <a:latin typeface="Tahoma" pitchFamily="34" charset="0"/>
              </a:rPr>
              <a:t>corte</a:t>
            </a:r>
            <a:endParaRPr lang="en-US" sz="1400" b="1" i="1" dirty="0">
              <a:solidFill>
                <a:srgbClr val="000000"/>
              </a:solidFill>
              <a:latin typeface="Tahoma" pitchFamily="34" charset="0"/>
            </a:endParaRPr>
          </a:p>
        </p:txBody>
      </p:sp>
      <p:sp>
        <p:nvSpPr>
          <p:cNvPr id="794630" name="Oval 6"/>
          <p:cNvSpPr>
            <a:spLocks noChangeArrowheads="1"/>
          </p:cNvSpPr>
          <p:nvPr/>
        </p:nvSpPr>
        <p:spPr bwMode="auto">
          <a:xfrm>
            <a:off x="4048479" y="4152900"/>
            <a:ext cx="1656644" cy="723900"/>
          </a:xfrm>
          <a:prstGeom prst="ellipse">
            <a:avLst/>
          </a:prstGeom>
          <a:noFill/>
          <a:ln w="28575">
            <a:solidFill>
              <a:srgbClr val="000000"/>
            </a:solidFill>
            <a:miter lim="800000"/>
            <a:headEnd/>
            <a:tailEnd/>
          </a:ln>
        </p:spPr>
        <p:txBody>
          <a:bodyPr wrap="none" anchor="ctr"/>
          <a:lstStyle/>
          <a:p>
            <a:endParaRPr lang="en-US"/>
          </a:p>
        </p:txBody>
      </p:sp>
      <p:sp>
        <p:nvSpPr>
          <p:cNvPr id="794631" name="Line 7"/>
          <p:cNvSpPr>
            <a:spLocks noChangeShapeType="1"/>
          </p:cNvSpPr>
          <p:nvPr/>
        </p:nvSpPr>
        <p:spPr bwMode="auto">
          <a:xfrm flipH="1">
            <a:off x="2781301" y="4524375"/>
            <a:ext cx="1267178" cy="285750"/>
          </a:xfrm>
          <a:prstGeom prst="line">
            <a:avLst/>
          </a:prstGeom>
          <a:noFill/>
          <a:ln w="28575">
            <a:solidFill>
              <a:srgbClr val="000000"/>
            </a:solidFill>
            <a:miter lim="800000"/>
            <a:headEnd/>
            <a:tailEnd type="triangle" w="med" len="med"/>
          </a:ln>
        </p:spPr>
        <p:txBody>
          <a:bodyPr wrap="none"/>
          <a:lstStyle/>
          <a:p>
            <a:endParaRPr lang="en-US"/>
          </a:p>
        </p:txBody>
      </p:sp>
      <p:sp>
        <p:nvSpPr>
          <p:cNvPr id="794632" name="Line 8"/>
          <p:cNvSpPr>
            <a:spLocks noChangeShapeType="1"/>
          </p:cNvSpPr>
          <p:nvPr/>
        </p:nvSpPr>
        <p:spPr bwMode="auto">
          <a:xfrm flipH="1" flipV="1">
            <a:off x="1772356" y="885826"/>
            <a:ext cx="3256844" cy="1095375"/>
          </a:xfrm>
          <a:prstGeom prst="line">
            <a:avLst/>
          </a:prstGeom>
          <a:noFill/>
          <a:ln w="19050">
            <a:solidFill>
              <a:srgbClr val="000000"/>
            </a:solidFill>
            <a:miter lim="800000"/>
            <a:headEnd/>
            <a:tailEnd type="triangle" w="med" len="med"/>
          </a:ln>
        </p:spPr>
        <p:txBody>
          <a:bodyPr wrap="none"/>
          <a:lstStyle/>
          <a:p>
            <a:endParaRPr lang="en-US"/>
          </a:p>
        </p:txBody>
      </p:sp>
      <p:sp>
        <p:nvSpPr>
          <p:cNvPr id="794633" name="Text Box 9"/>
          <p:cNvSpPr txBox="1">
            <a:spLocks noChangeArrowheads="1"/>
          </p:cNvSpPr>
          <p:nvPr/>
        </p:nvSpPr>
        <p:spPr bwMode="auto">
          <a:xfrm>
            <a:off x="0" y="3343275"/>
            <a:ext cx="1305278" cy="523220"/>
          </a:xfrm>
          <a:prstGeom prst="rect">
            <a:avLst/>
          </a:prstGeom>
          <a:noFill/>
          <a:ln w="9525">
            <a:noFill/>
            <a:miter lim="800000"/>
            <a:headEnd/>
            <a:tailEnd/>
          </a:ln>
        </p:spPr>
        <p:txBody>
          <a:bodyPr>
            <a:spAutoFit/>
          </a:bodyPr>
          <a:lstStyle/>
          <a:p>
            <a:pPr>
              <a:spcBef>
                <a:spcPct val="50000"/>
              </a:spcBef>
            </a:pPr>
            <a:r>
              <a:rPr lang="en-US" sz="1400" b="1" dirty="0" smtClean="0">
                <a:solidFill>
                  <a:srgbClr val="000000"/>
                </a:solidFill>
                <a:latin typeface="Tahoma" pitchFamily="34" charset="0"/>
              </a:rPr>
              <a:t>Corte de 15mm</a:t>
            </a:r>
            <a:endParaRPr lang="en-US" sz="1400" b="1" dirty="0">
              <a:solidFill>
                <a:srgbClr val="000000"/>
              </a:solidFill>
              <a:latin typeface="Tahoma" pitchFamily="34" charset="0"/>
            </a:endParaRPr>
          </a:p>
        </p:txBody>
      </p:sp>
      <p:sp>
        <p:nvSpPr>
          <p:cNvPr id="794634" name="Line 10"/>
          <p:cNvSpPr>
            <a:spLocks noChangeShapeType="1"/>
          </p:cNvSpPr>
          <p:nvPr/>
        </p:nvSpPr>
        <p:spPr bwMode="auto">
          <a:xfrm flipV="1">
            <a:off x="1200856" y="2952751"/>
            <a:ext cx="523522" cy="542925"/>
          </a:xfrm>
          <a:prstGeom prst="line">
            <a:avLst/>
          </a:prstGeom>
          <a:noFill/>
          <a:ln w="19050">
            <a:solidFill>
              <a:srgbClr val="000000"/>
            </a:solidFill>
            <a:miter lim="800000"/>
            <a:headEnd/>
            <a:tailEnd type="triangle" w="med" len="med"/>
          </a:ln>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94628"/>
                                        </p:tgtEl>
                                        <p:attrNameLst>
                                          <p:attrName>style.visibility</p:attrName>
                                        </p:attrNameLst>
                                      </p:cBhvr>
                                      <p:to>
                                        <p:strVal val="visible"/>
                                      </p:to>
                                    </p:set>
                                    <p:anim calcmode="lin" valueType="num">
                                      <p:cBhvr>
                                        <p:cTn id="7" dur="1000" fill="hold"/>
                                        <p:tgtEl>
                                          <p:spTgt spid="794628"/>
                                        </p:tgtEl>
                                        <p:attrNameLst>
                                          <p:attrName>ppt_w</p:attrName>
                                        </p:attrNameLst>
                                      </p:cBhvr>
                                      <p:tavLst>
                                        <p:tav tm="0">
                                          <p:val>
                                            <p:strVal val="#ppt_w*0.70"/>
                                          </p:val>
                                        </p:tav>
                                        <p:tav tm="100000">
                                          <p:val>
                                            <p:strVal val="#ppt_w"/>
                                          </p:val>
                                        </p:tav>
                                      </p:tavLst>
                                    </p:anim>
                                    <p:anim calcmode="lin" valueType="num">
                                      <p:cBhvr>
                                        <p:cTn id="8" dur="1000" fill="hold"/>
                                        <p:tgtEl>
                                          <p:spTgt spid="794628"/>
                                        </p:tgtEl>
                                        <p:attrNameLst>
                                          <p:attrName>ppt_h</p:attrName>
                                        </p:attrNameLst>
                                      </p:cBhvr>
                                      <p:tavLst>
                                        <p:tav tm="0">
                                          <p:val>
                                            <p:strVal val="#ppt_h"/>
                                          </p:val>
                                        </p:tav>
                                        <p:tav tm="100000">
                                          <p:val>
                                            <p:strVal val="#ppt_h"/>
                                          </p:val>
                                        </p:tav>
                                      </p:tavLst>
                                    </p:anim>
                                    <p:animEffect transition="in" filter="fade">
                                      <p:cBhvr>
                                        <p:cTn id="9" dur="1000"/>
                                        <p:tgtEl>
                                          <p:spTgt spid="794628"/>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794630"/>
                                        </p:tgtEl>
                                        <p:attrNameLst>
                                          <p:attrName>style.visibility</p:attrName>
                                        </p:attrNameLst>
                                      </p:cBhvr>
                                      <p:to>
                                        <p:strVal val="visible"/>
                                      </p:to>
                                    </p:set>
                                    <p:anim calcmode="lin" valueType="num">
                                      <p:cBhvr>
                                        <p:cTn id="12" dur="1000" fill="hold"/>
                                        <p:tgtEl>
                                          <p:spTgt spid="794630"/>
                                        </p:tgtEl>
                                        <p:attrNameLst>
                                          <p:attrName>ppt_w</p:attrName>
                                        </p:attrNameLst>
                                      </p:cBhvr>
                                      <p:tavLst>
                                        <p:tav tm="0">
                                          <p:val>
                                            <p:strVal val="#ppt_w*0.70"/>
                                          </p:val>
                                        </p:tav>
                                        <p:tav tm="100000">
                                          <p:val>
                                            <p:strVal val="#ppt_w"/>
                                          </p:val>
                                        </p:tav>
                                      </p:tavLst>
                                    </p:anim>
                                    <p:anim calcmode="lin" valueType="num">
                                      <p:cBhvr>
                                        <p:cTn id="13" dur="1000" fill="hold"/>
                                        <p:tgtEl>
                                          <p:spTgt spid="794630"/>
                                        </p:tgtEl>
                                        <p:attrNameLst>
                                          <p:attrName>ppt_h</p:attrName>
                                        </p:attrNameLst>
                                      </p:cBhvr>
                                      <p:tavLst>
                                        <p:tav tm="0">
                                          <p:val>
                                            <p:strVal val="#ppt_h"/>
                                          </p:val>
                                        </p:tav>
                                        <p:tav tm="100000">
                                          <p:val>
                                            <p:strVal val="#ppt_h"/>
                                          </p:val>
                                        </p:tav>
                                      </p:tavLst>
                                    </p:anim>
                                    <p:animEffect transition="in" filter="fade">
                                      <p:cBhvr>
                                        <p:cTn id="14" dur="1000"/>
                                        <p:tgtEl>
                                          <p:spTgt spid="79463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794631"/>
                                        </p:tgtEl>
                                        <p:attrNameLst>
                                          <p:attrName>style.visibility</p:attrName>
                                        </p:attrNameLst>
                                      </p:cBhvr>
                                      <p:to>
                                        <p:strVal val="visible"/>
                                      </p:to>
                                    </p:set>
                                    <p:anim calcmode="lin" valueType="num">
                                      <p:cBhvr>
                                        <p:cTn id="17" dur="1000" fill="hold"/>
                                        <p:tgtEl>
                                          <p:spTgt spid="794631"/>
                                        </p:tgtEl>
                                        <p:attrNameLst>
                                          <p:attrName>ppt_w</p:attrName>
                                        </p:attrNameLst>
                                      </p:cBhvr>
                                      <p:tavLst>
                                        <p:tav tm="0">
                                          <p:val>
                                            <p:strVal val="#ppt_w*0.70"/>
                                          </p:val>
                                        </p:tav>
                                        <p:tav tm="100000">
                                          <p:val>
                                            <p:strVal val="#ppt_w"/>
                                          </p:val>
                                        </p:tav>
                                      </p:tavLst>
                                    </p:anim>
                                    <p:anim calcmode="lin" valueType="num">
                                      <p:cBhvr>
                                        <p:cTn id="18" dur="1000" fill="hold"/>
                                        <p:tgtEl>
                                          <p:spTgt spid="794631"/>
                                        </p:tgtEl>
                                        <p:attrNameLst>
                                          <p:attrName>ppt_h</p:attrName>
                                        </p:attrNameLst>
                                      </p:cBhvr>
                                      <p:tavLst>
                                        <p:tav tm="0">
                                          <p:val>
                                            <p:strVal val="#ppt_h"/>
                                          </p:val>
                                        </p:tav>
                                        <p:tav tm="100000">
                                          <p:val>
                                            <p:strVal val="#ppt_h"/>
                                          </p:val>
                                        </p:tav>
                                      </p:tavLst>
                                    </p:anim>
                                    <p:animEffect transition="in" filter="fade">
                                      <p:cBhvr>
                                        <p:cTn id="19" dur="1000"/>
                                        <p:tgtEl>
                                          <p:spTgt spid="794631"/>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94632"/>
                                        </p:tgtEl>
                                        <p:attrNameLst>
                                          <p:attrName>style.visibility</p:attrName>
                                        </p:attrNameLst>
                                      </p:cBhvr>
                                      <p:to>
                                        <p:strVal val="visible"/>
                                      </p:to>
                                    </p:set>
                                    <p:anim calcmode="lin" valueType="num">
                                      <p:cBhvr>
                                        <p:cTn id="22" dur="1000" fill="hold"/>
                                        <p:tgtEl>
                                          <p:spTgt spid="794632"/>
                                        </p:tgtEl>
                                        <p:attrNameLst>
                                          <p:attrName>ppt_w</p:attrName>
                                        </p:attrNameLst>
                                      </p:cBhvr>
                                      <p:tavLst>
                                        <p:tav tm="0">
                                          <p:val>
                                            <p:strVal val="#ppt_w*0.70"/>
                                          </p:val>
                                        </p:tav>
                                        <p:tav tm="100000">
                                          <p:val>
                                            <p:strVal val="#ppt_w"/>
                                          </p:val>
                                        </p:tav>
                                      </p:tavLst>
                                    </p:anim>
                                    <p:anim calcmode="lin" valueType="num">
                                      <p:cBhvr>
                                        <p:cTn id="23" dur="1000" fill="hold"/>
                                        <p:tgtEl>
                                          <p:spTgt spid="794632"/>
                                        </p:tgtEl>
                                        <p:attrNameLst>
                                          <p:attrName>ppt_h</p:attrName>
                                        </p:attrNameLst>
                                      </p:cBhvr>
                                      <p:tavLst>
                                        <p:tav tm="0">
                                          <p:val>
                                            <p:strVal val="#ppt_h"/>
                                          </p:val>
                                        </p:tav>
                                        <p:tav tm="100000">
                                          <p:val>
                                            <p:strVal val="#ppt_h"/>
                                          </p:val>
                                        </p:tav>
                                      </p:tavLst>
                                    </p:anim>
                                    <p:animEffect transition="in" filter="fade">
                                      <p:cBhvr>
                                        <p:cTn id="24" dur="1000"/>
                                        <p:tgtEl>
                                          <p:spTgt spid="794632"/>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794633"/>
                                        </p:tgtEl>
                                        <p:attrNameLst>
                                          <p:attrName>style.visibility</p:attrName>
                                        </p:attrNameLst>
                                      </p:cBhvr>
                                      <p:to>
                                        <p:strVal val="visible"/>
                                      </p:to>
                                    </p:set>
                                    <p:anim calcmode="lin" valueType="num">
                                      <p:cBhvr>
                                        <p:cTn id="27" dur="1000" fill="hold"/>
                                        <p:tgtEl>
                                          <p:spTgt spid="794633"/>
                                        </p:tgtEl>
                                        <p:attrNameLst>
                                          <p:attrName>ppt_w</p:attrName>
                                        </p:attrNameLst>
                                      </p:cBhvr>
                                      <p:tavLst>
                                        <p:tav tm="0">
                                          <p:val>
                                            <p:strVal val="#ppt_w*0.70"/>
                                          </p:val>
                                        </p:tav>
                                        <p:tav tm="100000">
                                          <p:val>
                                            <p:strVal val="#ppt_w"/>
                                          </p:val>
                                        </p:tav>
                                      </p:tavLst>
                                    </p:anim>
                                    <p:anim calcmode="lin" valueType="num">
                                      <p:cBhvr>
                                        <p:cTn id="28" dur="1000" fill="hold"/>
                                        <p:tgtEl>
                                          <p:spTgt spid="794633"/>
                                        </p:tgtEl>
                                        <p:attrNameLst>
                                          <p:attrName>ppt_h</p:attrName>
                                        </p:attrNameLst>
                                      </p:cBhvr>
                                      <p:tavLst>
                                        <p:tav tm="0">
                                          <p:val>
                                            <p:strVal val="#ppt_h"/>
                                          </p:val>
                                        </p:tav>
                                        <p:tav tm="100000">
                                          <p:val>
                                            <p:strVal val="#ppt_h"/>
                                          </p:val>
                                        </p:tav>
                                      </p:tavLst>
                                    </p:anim>
                                    <p:animEffect transition="in" filter="fade">
                                      <p:cBhvr>
                                        <p:cTn id="29" dur="1000"/>
                                        <p:tgtEl>
                                          <p:spTgt spid="794633"/>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794634"/>
                                        </p:tgtEl>
                                        <p:attrNameLst>
                                          <p:attrName>style.visibility</p:attrName>
                                        </p:attrNameLst>
                                      </p:cBhvr>
                                      <p:to>
                                        <p:strVal val="visible"/>
                                      </p:to>
                                    </p:set>
                                    <p:anim calcmode="lin" valueType="num">
                                      <p:cBhvr>
                                        <p:cTn id="32" dur="1000" fill="hold"/>
                                        <p:tgtEl>
                                          <p:spTgt spid="794634"/>
                                        </p:tgtEl>
                                        <p:attrNameLst>
                                          <p:attrName>ppt_w</p:attrName>
                                        </p:attrNameLst>
                                      </p:cBhvr>
                                      <p:tavLst>
                                        <p:tav tm="0">
                                          <p:val>
                                            <p:strVal val="#ppt_w*0.70"/>
                                          </p:val>
                                        </p:tav>
                                        <p:tav tm="100000">
                                          <p:val>
                                            <p:strVal val="#ppt_w"/>
                                          </p:val>
                                        </p:tav>
                                      </p:tavLst>
                                    </p:anim>
                                    <p:anim calcmode="lin" valueType="num">
                                      <p:cBhvr>
                                        <p:cTn id="33" dur="1000" fill="hold"/>
                                        <p:tgtEl>
                                          <p:spTgt spid="794634"/>
                                        </p:tgtEl>
                                        <p:attrNameLst>
                                          <p:attrName>ppt_h</p:attrName>
                                        </p:attrNameLst>
                                      </p:cBhvr>
                                      <p:tavLst>
                                        <p:tav tm="0">
                                          <p:val>
                                            <p:strVal val="#ppt_h"/>
                                          </p:val>
                                        </p:tav>
                                        <p:tav tm="100000">
                                          <p:val>
                                            <p:strVal val="#ppt_h"/>
                                          </p:val>
                                        </p:tav>
                                      </p:tavLst>
                                    </p:anim>
                                    <p:animEffect transition="in" filter="fade">
                                      <p:cBhvr>
                                        <p:cTn id="34" dur="1000"/>
                                        <p:tgtEl>
                                          <p:spTgt spid="794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4630" grpId="0" animBg="1"/>
      <p:bldP spid="794631" grpId="0" animBg="1"/>
      <p:bldP spid="794632" grpId="0" animBg="1"/>
      <p:bldP spid="794633" grpId="0"/>
      <p:bldP spid="79463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SAME4"/>
          <p:cNvPicPr>
            <a:picLocks noChangeAspect="1" noChangeArrowheads="1"/>
          </p:cNvPicPr>
          <p:nvPr/>
        </p:nvPicPr>
        <p:blipFill>
          <a:blip r:embed="rId3" cstate="print"/>
          <a:srcRect l="26366" r="14334"/>
          <a:stretch>
            <a:fillRect/>
          </a:stretch>
        </p:blipFill>
        <p:spPr bwMode="auto">
          <a:xfrm>
            <a:off x="0" y="0"/>
            <a:ext cx="5952067" cy="6858000"/>
          </a:xfrm>
          <a:prstGeom prst="rect">
            <a:avLst/>
          </a:prstGeom>
          <a:noFill/>
          <a:ln w="9525">
            <a:noFill/>
            <a:miter lim="800000"/>
            <a:headEnd/>
            <a:tailEnd/>
          </a:ln>
        </p:spPr>
      </p:pic>
      <p:pic>
        <p:nvPicPr>
          <p:cNvPr id="795651" name="Picture 3" descr="5-6 Sock seal"/>
          <p:cNvPicPr>
            <a:picLocks noChangeAspect="1" noChangeArrowheads="1"/>
          </p:cNvPicPr>
          <p:nvPr/>
        </p:nvPicPr>
        <p:blipFill>
          <a:blip r:embed="rId4" cstate="print"/>
          <a:srcRect l="-477"/>
          <a:stretch>
            <a:fillRect/>
          </a:stretch>
        </p:blipFill>
        <p:spPr bwMode="auto">
          <a:xfrm>
            <a:off x="5929489" y="4371976"/>
            <a:ext cx="3214511" cy="2486025"/>
          </a:xfrm>
          <a:prstGeom prst="rect">
            <a:avLst/>
          </a:prstGeom>
          <a:noFill/>
          <a:ln w="9525">
            <a:noFill/>
            <a:miter lim="800000"/>
            <a:headEnd/>
            <a:tailEnd/>
          </a:ln>
        </p:spPr>
      </p:pic>
      <p:pic>
        <p:nvPicPr>
          <p:cNvPr id="795652" name="Picture 4" descr="100_0843"/>
          <p:cNvPicPr>
            <a:picLocks noChangeAspect="1" noChangeArrowheads="1"/>
          </p:cNvPicPr>
          <p:nvPr/>
        </p:nvPicPr>
        <p:blipFill>
          <a:blip r:embed="rId5" cstate="print"/>
          <a:srcRect/>
          <a:stretch>
            <a:fillRect/>
          </a:stretch>
        </p:blipFill>
        <p:spPr bwMode="auto">
          <a:xfrm>
            <a:off x="5940778" y="1"/>
            <a:ext cx="3203222" cy="4278313"/>
          </a:xfrm>
          <a:prstGeom prst="rect">
            <a:avLst/>
          </a:prstGeom>
          <a:noFill/>
          <a:ln w="9525">
            <a:noFill/>
            <a:miter lim="800000"/>
            <a:headEnd/>
            <a:tailEnd/>
          </a:ln>
        </p:spPr>
      </p:pic>
      <p:sp>
        <p:nvSpPr>
          <p:cNvPr id="56325" name="Text Box 5"/>
          <p:cNvSpPr txBox="1">
            <a:spLocks noChangeArrowheads="1"/>
          </p:cNvSpPr>
          <p:nvPr/>
        </p:nvSpPr>
        <p:spPr bwMode="auto">
          <a:xfrm>
            <a:off x="0" y="0"/>
            <a:ext cx="4953000" cy="307777"/>
          </a:xfrm>
          <a:prstGeom prst="rect">
            <a:avLst/>
          </a:prstGeom>
          <a:noFill/>
          <a:ln w="9525">
            <a:noFill/>
            <a:miter lim="800000"/>
            <a:headEnd/>
            <a:tailEnd/>
          </a:ln>
        </p:spPr>
        <p:txBody>
          <a:bodyPr>
            <a:spAutoFit/>
          </a:bodyPr>
          <a:lstStyle/>
          <a:p>
            <a:pPr algn="ctr">
              <a:spcBef>
                <a:spcPct val="50000"/>
              </a:spcBef>
            </a:pPr>
            <a:r>
              <a:rPr lang="en-US" sz="1400" b="1" dirty="0" smtClean="0">
                <a:solidFill>
                  <a:srgbClr val="000000"/>
                </a:solidFill>
                <a:latin typeface="Tahoma" pitchFamily="34" charset="0"/>
              </a:rPr>
              <a:t>BARRAGEM CENTER HILL </a:t>
            </a:r>
            <a:r>
              <a:rPr lang="en-US" sz="1400" b="1" dirty="0">
                <a:solidFill>
                  <a:srgbClr val="000000"/>
                </a:solidFill>
                <a:latin typeface="Tahoma" pitchFamily="34" charset="0"/>
              </a:rPr>
              <a:t>– </a:t>
            </a:r>
            <a:r>
              <a:rPr lang="en-US" sz="1400" b="1" dirty="0" err="1" smtClean="0">
                <a:solidFill>
                  <a:srgbClr val="000000"/>
                </a:solidFill>
                <a:latin typeface="Tahoma" pitchFamily="34" charset="0"/>
              </a:rPr>
              <a:t>Vedação</a:t>
            </a:r>
            <a:r>
              <a:rPr lang="en-US" sz="1400" b="1" dirty="0" smtClean="0">
                <a:solidFill>
                  <a:srgbClr val="000000"/>
                </a:solidFill>
                <a:latin typeface="Tahoma" pitchFamily="34" charset="0"/>
              </a:rPr>
              <a:t> do Corte</a:t>
            </a:r>
            <a:endParaRPr lang="en-US" sz="1400" b="1" dirty="0">
              <a:solidFill>
                <a:srgbClr val="000000"/>
              </a:solidFill>
              <a:latin typeface="Tahoma" pitchFamily="34" charset="0"/>
            </a:endParaRPr>
          </a:p>
        </p:txBody>
      </p:sp>
      <p:sp>
        <p:nvSpPr>
          <p:cNvPr id="56326" name="Text Box 6"/>
          <p:cNvSpPr txBox="1">
            <a:spLocks noChangeArrowheads="1"/>
          </p:cNvSpPr>
          <p:nvPr/>
        </p:nvSpPr>
        <p:spPr bwMode="auto">
          <a:xfrm>
            <a:off x="7480301" y="5081588"/>
            <a:ext cx="184855" cy="457200"/>
          </a:xfrm>
          <a:prstGeom prst="rect">
            <a:avLst/>
          </a:prstGeom>
          <a:noFill/>
          <a:ln w="9525">
            <a:noFill/>
            <a:miter lim="800000"/>
            <a:headEnd/>
            <a:tailEnd/>
          </a:ln>
        </p:spPr>
        <p:txBody>
          <a:bodyPr wrap="none">
            <a:spAutoFit/>
          </a:bodyPr>
          <a:lstStyle/>
          <a:p>
            <a:endParaRPr lang="en-US" sz="2400">
              <a:solidFill>
                <a:schemeClr val="tx1"/>
              </a:solidFill>
              <a:latin typeface="Tahoma" pitchFamily="34" charset="0"/>
            </a:endParaRPr>
          </a:p>
        </p:txBody>
      </p:sp>
      <p:sp>
        <p:nvSpPr>
          <p:cNvPr id="795655" name="Text Box 7"/>
          <p:cNvSpPr txBox="1">
            <a:spLocks noChangeArrowheads="1"/>
          </p:cNvSpPr>
          <p:nvPr/>
        </p:nvSpPr>
        <p:spPr bwMode="auto">
          <a:xfrm>
            <a:off x="7315200" y="304800"/>
            <a:ext cx="1828800" cy="646331"/>
          </a:xfrm>
          <a:prstGeom prst="rect">
            <a:avLst/>
          </a:prstGeom>
          <a:noFill/>
          <a:ln w="9525">
            <a:noFill/>
            <a:miter lim="800000"/>
            <a:headEnd/>
            <a:tailEnd/>
          </a:ln>
        </p:spPr>
        <p:txBody>
          <a:bodyPr>
            <a:spAutoFit/>
          </a:bodyPr>
          <a:lstStyle/>
          <a:p>
            <a:pPr>
              <a:spcBef>
                <a:spcPct val="50000"/>
              </a:spcBef>
            </a:pPr>
            <a:r>
              <a:rPr lang="en-US" sz="1200" b="1" dirty="0" err="1" smtClean="0">
                <a:solidFill>
                  <a:schemeClr val="bg1"/>
                </a:solidFill>
                <a:latin typeface="Tahoma" pitchFamily="34" charset="0"/>
              </a:rPr>
              <a:t>Vedação</a:t>
            </a:r>
            <a:r>
              <a:rPr lang="en-US" sz="1200" b="1" dirty="0" smtClean="0">
                <a:solidFill>
                  <a:schemeClr val="bg1"/>
                </a:solidFill>
                <a:latin typeface="Tahoma" pitchFamily="34" charset="0"/>
              </a:rPr>
              <a:t> da </a:t>
            </a:r>
            <a:r>
              <a:rPr lang="en-US" sz="1200" b="1" dirty="0" err="1" smtClean="0">
                <a:solidFill>
                  <a:schemeClr val="bg1"/>
                </a:solidFill>
                <a:latin typeface="Tahoma" pitchFamily="34" charset="0"/>
              </a:rPr>
              <a:t>Camisa</a:t>
            </a:r>
            <a:r>
              <a:rPr lang="en-US" sz="1200" b="1" dirty="0" smtClean="0">
                <a:solidFill>
                  <a:schemeClr val="bg1"/>
                </a:solidFill>
                <a:latin typeface="Tahoma" pitchFamily="34" charset="0"/>
              </a:rPr>
              <a:t> de </a:t>
            </a:r>
            <a:r>
              <a:rPr lang="en-US" sz="1200" b="1" dirty="0" err="1" smtClean="0">
                <a:solidFill>
                  <a:schemeClr val="bg1"/>
                </a:solidFill>
                <a:latin typeface="Tahoma" pitchFamily="34" charset="0"/>
              </a:rPr>
              <a:t>Borracha</a:t>
            </a:r>
            <a:r>
              <a:rPr lang="en-US" sz="1200" b="1" dirty="0" smtClean="0">
                <a:solidFill>
                  <a:schemeClr val="bg1"/>
                </a:solidFill>
                <a:latin typeface="Tahoma" pitchFamily="34" charset="0"/>
              </a:rPr>
              <a:t>  </a:t>
            </a:r>
            <a:r>
              <a:rPr lang="en-US" sz="1200" b="1" dirty="0" err="1" smtClean="0">
                <a:solidFill>
                  <a:schemeClr val="bg1"/>
                </a:solidFill>
                <a:latin typeface="Tahoma" pitchFamily="34" charset="0"/>
              </a:rPr>
              <a:t>em</a:t>
            </a:r>
            <a:r>
              <a:rPr lang="en-US" sz="1200" b="1" dirty="0" smtClean="0">
                <a:solidFill>
                  <a:schemeClr val="bg1"/>
                </a:solidFill>
                <a:latin typeface="Tahoma" pitchFamily="34" charset="0"/>
              </a:rPr>
              <a:t> </a:t>
            </a:r>
            <a:r>
              <a:rPr lang="en-US" sz="1200" b="1" dirty="0" err="1" smtClean="0">
                <a:solidFill>
                  <a:schemeClr val="bg1"/>
                </a:solidFill>
                <a:latin typeface="Tahoma" pitchFamily="34" charset="0"/>
              </a:rPr>
              <a:t>buraco</a:t>
            </a:r>
            <a:r>
              <a:rPr lang="en-US" sz="1200" b="1" dirty="0" smtClean="0">
                <a:solidFill>
                  <a:schemeClr val="bg1"/>
                </a:solidFill>
                <a:latin typeface="Tahoma" pitchFamily="34" charset="0"/>
              </a:rPr>
              <a:t> de 20 cm</a:t>
            </a:r>
            <a:endParaRPr lang="en-US" sz="1200" b="1" dirty="0">
              <a:solidFill>
                <a:schemeClr val="bg1"/>
              </a:solidFill>
              <a:latin typeface="Tahoma" pitchFamily="34" charset="0"/>
            </a:endParaRPr>
          </a:p>
        </p:txBody>
      </p:sp>
      <p:sp>
        <p:nvSpPr>
          <p:cNvPr id="795656" name="Text Box 8"/>
          <p:cNvSpPr txBox="1">
            <a:spLocks noChangeArrowheads="1"/>
          </p:cNvSpPr>
          <p:nvPr/>
        </p:nvSpPr>
        <p:spPr bwMode="auto">
          <a:xfrm>
            <a:off x="5971822" y="4410076"/>
            <a:ext cx="1828800" cy="830997"/>
          </a:xfrm>
          <a:prstGeom prst="rect">
            <a:avLst/>
          </a:prstGeom>
          <a:noFill/>
          <a:ln w="9525">
            <a:noFill/>
            <a:miter lim="800000"/>
            <a:headEnd/>
            <a:tailEnd/>
          </a:ln>
        </p:spPr>
        <p:txBody>
          <a:bodyPr>
            <a:spAutoFit/>
          </a:bodyPr>
          <a:lstStyle/>
          <a:p>
            <a:pPr>
              <a:spcBef>
                <a:spcPct val="50000"/>
              </a:spcBef>
            </a:pPr>
            <a:r>
              <a:rPr lang="en-US" sz="1200" b="1" dirty="0" err="1" smtClean="0">
                <a:solidFill>
                  <a:srgbClr val="000000"/>
                </a:solidFill>
                <a:latin typeface="Tahoma" pitchFamily="34" charset="0"/>
              </a:rPr>
              <a:t>Vedação</a:t>
            </a:r>
            <a:r>
              <a:rPr lang="en-US" sz="1200" b="1" dirty="0" smtClean="0">
                <a:solidFill>
                  <a:srgbClr val="000000"/>
                </a:solidFill>
                <a:latin typeface="Tahoma" pitchFamily="34" charset="0"/>
              </a:rPr>
              <a:t> da </a:t>
            </a:r>
            <a:r>
              <a:rPr lang="en-US" sz="1200" b="1" dirty="0" err="1" smtClean="0">
                <a:solidFill>
                  <a:srgbClr val="000000"/>
                </a:solidFill>
                <a:latin typeface="Tahoma" pitchFamily="34" charset="0"/>
              </a:rPr>
              <a:t>Camisa</a:t>
            </a:r>
            <a:r>
              <a:rPr lang="en-US" sz="1200" b="1" dirty="0" smtClean="0">
                <a:solidFill>
                  <a:srgbClr val="000000"/>
                </a:solidFill>
                <a:latin typeface="Tahoma" pitchFamily="34" charset="0"/>
              </a:rPr>
              <a:t> </a:t>
            </a:r>
            <a:r>
              <a:rPr lang="en-US" sz="1200" b="1" dirty="0" err="1" smtClean="0">
                <a:solidFill>
                  <a:srgbClr val="000000"/>
                </a:solidFill>
                <a:latin typeface="Tahoma" pitchFamily="34" charset="0"/>
              </a:rPr>
              <a:t>em</a:t>
            </a:r>
            <a:r>
              <a:rPr lang="en-US" sz="1200" b="1" dirty="0" smtClean="0">
                <a:solidFill>
                  <a:srgbClr val="000000"/>
                </a:solidFill>
                <a:latin typeface="Tahoma" pitchFamily="34" charset="0"/>
              </a:rPr>
              <a:t> </a:t>
            </a:r>
            <a:r>
              <a:rPr lang="en-US" sz="1200" b="1" dirty="0" err="1" smtClean="0">
                <a:solidFill>
                  <a:srgbClr val="000000"/>
                </a:solidFill>
                <a:latin typeface="Tahoma" pitchFamily="34" charset="0"/>
              </a:rPr>
              <a:t>Borracha</a:t>
            </a:r>
            <a:r>
              <a:rPr lang="en-US" sz="1200" b="1" dirty="0" smtClean="0">
                <a:solidFill>
                  <a:srgbClr val="000000"/>
                </a:solidFill>
                <a:latin typeface="Tahoma" pitchFamily="34" charset="0"/>
              </a:rPr>
              <a:t> </a:t>
            </a:r>
            <a:r>
              <a:rPr lang="en-US" sz="1200" b="1" dirty="0" err="1" smtClean="0">
                <a:solidFill>
                  <a:srgbClr val="000000"/>
                </a:solidFill>
                <a:latin typeface="Tahoma" pitchFamily="34" charset="0"/>
              </a:rPr>
              <a:t>instalada</a:t>
            </a:r>
            <a:r>
              <a:rPr lang="en-US" sz="1200" b="1" dirty="0" smtClean="0">
                <a:solidFill>
                  <a:srgbClr val="000000"/>
                </a:solidFill>
                <a:latin typeface="Tahoma" pitchFamily="34" charset="0"/>
              </a:rPr>
              <a:t> </a:t>
            </a:r>
            <a:r>
              <a:rPr lang="en-US" sz="1200" b="1" dirty="0" smtClean="0">
                <a:solidFill>
                  <a:srgbClr val="000000"/>
                </a:solidFill>
                <a:latin typeface="Tahoma" pitchFamily="34" charset="0"/>
              </a:rPr>
              <a:t>e </a:t>
            </a:r>
            <a:r>
              <a:rPr lang="en-US" sz="1200" b="1" dirty="0" err="1" smtClean="0">
                <a:solidFill>
                  <a:srgbClr val="000000"/>
                </a:solidFill>
                <a:latin typeface="Tahoma" pitchFamily="34" charset="0"/>
              </a:rPr>
              <a:t>enchida</a:t>
            </a:r>
            <a:r>
              <a:rPr lang="en-US" sz="1200" b="1" dirty="0" smtClean="0">
                <a:solidFill>
                  <a:srgbClr val="000000"/>
                </a:solidFill>
                <a:latin typeface="Tahoma" pitchFamily="34" charset="0"/>
              </a:rPr>
              <a:t> </a:t>
            </a:r>
            <a:r>
              <a:rPr lang="en-US" sz="1200" b="1" dirty="0" smtClean="0">
                <a:solidFill>
                  <a:srgbClr val="000000"/>
                </a:solidFill>
                <a:latin typeface="Tahoma" pitchFamily="34" charset="0"/>
              </a:rPr>
              <a:t>com anti-</a:t>
            </a:r>
            <a:r>
              <a:rPr lang="en-US" sz="1200" b="1" dirty="0" err="1" smtClean="0">
                <a:solidFill>
                  <a:srgbClr val="000000"/>
                </a:solidFill>
                <a:latin typeface="Tahoma" pitchFamily="34" charset="0"/>
              </a:rPr>
              <a:t>congelante</a:t>
            </a:r>
            <a:endParaRPr lang="en-US" sz="1200" b="1" dirty="0">
              <a:solidFill>
                <a:srgbClr val="000000"/>
              </a:solidFill>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95652"/>
                                        </p:tgtEl>
                                        <p:attrNameLst>
                                          <p:attrName>style.visibility</p:attrName>
                                        </p:attrNameLst>
                                      </p:cBhvr>
                                      <p:to>
                                        <p:strVal val="visible"/>
                                      </p:to>
                                    </p:set>
                                    <p:anim calcmode="lin" valueType="num">
                                      <p:cBhvr>
                                        <p:cTn id="7" dur="1000" fill="hold"/>
                                        <p:tgtEl>
                                          <p:spTgt spid="795652"/>
                                        </p:tgtEl>
                                        <p:attrNameLst>
                                          <p:attrName>ppt_w</p:attrName>
                                        </p:attrNameLst>
                                      </p:cBhvr>
                                      <p:tavLst>
                                        <p:tav tm="0">
                                          <p:val>
                                            <p:strVal val="#ppt_w*0.70"/>
                                          </p:val>
                                        </p:tav>
                                        <p:tav tm="100000">
                                          <p:val>
                                            <p:strVal val="#ppt_w"/>
                                          </p:val>
                                        </p:tav>
                                      </p:tavLst>
                                    </p:anim>
                                    <p:anim calcmode="lin" valueType="num">
                                      <p:cBhvr>
                                        <p:cTn id="8" dur="1000" fill="hold"/>
                                        <p:tgtEl>
                                          <p:spTgt spid="795652"/>
                                        </p:tgtEl>
                                        <p:attrNameLst>
                                          <p:attrName>ppt_h</p:attrName>
                                        </p:attrNameLst>
                                      </p:cBhvr>
                                      <p:tavLst>
                                        <p:tav tm="0">
                                          <p:val>
                                            <p:strVal val="#ppt_h"/>
                                          </p:val>
                                        </p:tav>
                                        <p:tav tm="100000">
                                          <p:val>
                                            <p:strVal val="#ppt_h"/>
                                          </p:val>
                                        </p:tav>
                                      </p:tavLst>
                                    </p:anim>
                                    <p:animEffect transition="in" filter="fade">
                                      <p:cBhvr>
                                        <p:cTn id="9" dur="1000"/>
                                        <p:tgtEl>
                                          <p:spTgt spid="79565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795655"/>
                                        </p:tgtEl>
                                        <p:attrNameLst>
                                          <p:attrName>style.visibility</p:attrName>
                                        </p:attrNameLst>
                                      </p:cBhvr>
                                      <p:to>
                                        <p:strVal val="visible"/>
                                      </p:to>
                                    </p:set>
                                    <p:anim calcmode="lin" valueType="num">
                                      <p:cBhvr>
                                        <p:cTn id="12" dur="1000" fill="hold"/>
                                        <p:tgtEl>
                                          <p:spTgt spid="795655"/>
                                        </p:tgtEl>
                                        <p:attrNameLst>
                                          <p:attrName>ppt_w</p:attrName>
                                        </p:attrNameLst>
                                      </p:cBhvr>
                                      <p:tavLst>
                                        <p:tav tm="0">
                                          <p:val>
                                            <p:strVal val="#ppt_w*0.70"/>
                                          </p:val>
                                        </p:tav>
                                        <p:tav tm="100000">
                                          <p:val>
                                            <p:strVal val="#ppt_w"/>
                                          </p:val>
                                        </p:tav>
                                      </p:tavLst>
                                    </p:anim>
                                    <p:anim calcmode="lin" valueType="num">
                                      <p:cBhvr>
                                        <p:cTn id="13" dur="1000" fill="hold"/>
                                        <p:tgtEl>
                                          <p:spTgt spid="795655"/>
                                        </p:tgtEl>
                                        <p:attrNameLst>
                                          <p:attrName>ppt_h</p:attrName>
                                        </p:attrNameLst>
                                      </p:cBhvr>
                                      <p:tavLst>
                                        <p:tav tm="0">
                                          <p:val>
                                            <p:strVal val="#ppt_h"/>
                                          </p:val>
                                        </p:tav>
                                        <p:tav tm="100000">
                                          <p:val>
                                            <p:strVal val="#ppt_h"/>
                                          </p:val>
                                        </p:tav>
                                      </p:tavLst>
                                    </p:anim>
                                    <p:animEffect transition="in" filter="fade">
                                      <p:cBhvr>
                                        <p:cTn id="14" dur="1000"/>
                                        <p:tgtEl>
                                          <p:spTgt spid="795655"/>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795651"/>
                                        </p:tgtEl>
                                        <p:attrNameLst>
                                          <p:attrName>style.visibility</p:attrName>
                                        </p:attrNameLst>
                                      </p:cBhvr>
                                      <p:to>
                                        <p:strVal val="visible"/>
                                      </p:to>
                                    </p:set>
                                    <p:anim calcmode="lin" valueType="num">
                                      <p:cBhvr>
                                        <p:cTn id="19" dur="1000" fill="hold"/>
                                        <p:tgtEl>
                                          <p:spTgt spid="795651"/>
                                        </p:tgtEl>
                                        <p:attrNameLst>
                                          <p:attrName>ppt_w</p:attrName>
                                        </p:attrNameLst>
                                      </p:cBhvr>
                                      <p:tavLst>
                                        <p:tav tm="0">
                                          <p:val>
                                            <p:strVal val="#ppt_w*0.70"/>
                                          </p:val>
                                        </p:tav>
                                        <p:tav tm="100000">
                                          <p:val>
                                            <p:strVal val="#ppt_w"/>
                                          </p:val>
                                        </p:tav>
                                      </p:tavLst>
                                    </p:anim>
                                    <p:anim calcmode="lin" valueType="num">
                                      <p:cBhvr>
                                        <p:cTn id="20" dur="1000" fill="hold"/>
                                        <p:tgtEl>
                                          <p:spTgt spid="795651"/>
                                        </p:tgtEl>
                                        <p:attrNameLst>
                                          <p:attrName>ppt_h</p:attrName>
                                        </p:attrNameLst>
                                      </p:cBhvr>
                                      <p:tavLst>
                                        <p:tav tm="0">
                                          <p:val>
                                            <p:strVal val="#ppt_h"/>
                                          </p:val>
                                        </p:tav>
                                        <p:tav tm="100000">
                                          <p:val>
                                            <p:strVal val="#ppt_h"/>
                                          </p:val>
                                        </p:tav>
                                      </p:tavLst>
                                    </p:anim>
                                    <p:animEffect transition="in" filter="fade">
                                      <p:cBhvr>
                                        <p:cTn id="21" dur="1000"/>
                                        <p:tgtEl>
                                          <p:spTgt spid="795651"/>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795656"/>
                                        </p:tgtEl>
                                        <p:attrNameLst>
                                          <p:attrName>style.visibility</p:attrName>
                                        </p:attrNameLst>
                                      </p:cBhvr>
                                      <p:to>
                                        <p:strVal val="visible"/>
                                      </p:to>
                                    </p:set>
                                    <p:anim calcmode="lin" valueType="num">
                                      <p:cBhvr>
                                        <p:cTn id="24" dur="1000" fill="hold"/>
                                        <p:tgtEl>
                                          <p:spTgt spid="795656"/>
                                        </p:tgtEl>
                                        <p:attrNameLst>
                                          <p:attrName>ppt_w</p:attrName>
                                        </p:attrNameLst>
                                      </p:cBhvr>
                                      <p:tavLst>
                                        <p:tav tm="0">
                                          <p:val>
                                            <p:strVal val="#ppt_w*0.70"/>
                                          </p:val>
                                        </p:tav>
                                        <p:tav tm="100000">
                                          <p:val>
                                            <p:strVal val="#ppt_w"/>
                                          </p:val>
                                        </p:tav>
                                      </p:tavLst>
                                    </p:anim>
                                    <p:anim calcmode="lin" valueType="num">
                                      <p:cBhvr>
                                        <p:cTn id="25" dur="1000" fill="hold"/>
                                        <p:tgtEl>
                                          <p:spTgt spid="795656"/>
                                        </p:tgtEl>
                                        <p:attrNameLst>
                                          <p:attrName>ppt_h</p:attrName>
                                        </p:attrNameLst>
                                      </p:cBhvr>
                                      <p:tavLst>
                                        <p:tav tm="0">
                                          <p:val>
                                            <p:strVal val="#ppt_h"/>
                                          </p:val>
                                        </p:tav>
                                        <p:tav tm="100000">
                                          <p:val>
                                            <p:strVal val="#ppt_h"/>
                                          </p:val>
                                        </p:tav>
                                      </p:tavLst>
                                    </p:anim>
                                    <p:animEffect transition="in" filter="fade">
                                      <p:cBhvr>
                                        <p:cTn id="26" dur="1000"/>
                                        <p:tgtEl>
                                          <p:spTgt spid="7956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5655" grpId="0"/>
      <p:bldP spid="79565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100_0740"/>
          <p:cNvPicPr>
            <a:picLocks noChangeAspect="1" noChangeArrowheads="1"/>
          </p:cNvPicPr>
          <p:nvPr/>
        </p:nvPicPr>
        <p:blipFill>
          <a:blip r:embed="rId3" cstate="print">
            <a:lum bright="6000"/>
          </a:blip>
          <a:srcRect/>
          <a:stretch>
            <a:fillRect/>
          </a:stretch>
        </p:blipFill>
        <p:spPr bwMode="auto">
          <a:xfrm>
            <a:off x="0" y="479426"/>
            <a:ext cx="4452056" cy="6378575"/>
          </a:xfrm>
          <a:prstGeom prst="rect">
            <a:avLst/>
          </a:prstGeom>
          <a:noFill/>
          <a:ln w="9525">
            <a:noFill/>
            <a:miter lim="800000"/>
            <a:headEnd/>
            <a:tailEnd/>
          </a:ln>
        </p:spPr>
      </p:pic>
      <p:pic>
        <p:nvPicPr>
          <p:cNvPr id="796675" name="Picture 3" descr="100_0845"/>
          <p:cNvPicPr>
            <a:picLocks noChangeAspect="1" noChangeArrowheads="1"/>
          </p:cNvPicPr>
          <p:nvPr/>
        </p:nvPicPr>
        <p:blipFill>
          <a:blip r:embed="rId4" cstate="print">
            <a:lum bright="12000"/>
          </a:blip>
          <a:srcRect/>
          <a:stretch>
            <a:fillRect/>
          </a:stretch>
        </p:blipFill>
        <p:spPr bwMode="auto">
          <a:xfrm>
            <a:off x="4600222" y="433388"/>
            <a:ext cx="4543778" cy="6424612"/>
          </a:xfrm>
          <a:prstGeom prst="rect">
            <a:avLst/>
          </a:prstGeom>
          <a:noFill/>
          <a:ln w="9525">
            <a:noFill/>
            <a:miter lim="800000"/>
            <a:headEnd/>
            <a:tailEnd/>
          </a:ln>
        </p:spPr>
      </p:pic>
      <p:sp>
        <p:nvSpPr>
          <p:cNvPr id="57348" name="Rectangle 4"/>
          <p:cNvSpPr>
            <a:spLocks noGrp="1" noChangeArrowheads="1"/>
          </p:cNvSpPr>
          <p:nvPr>
            <p:ph type="title"/>
          </p:nvPr>
        </p:nvSpPr>
        <p:spPr>
          <a:xfrm>
            <a:off x="441679" y="0"/>
            <a:ext cx="8016522" cy="419100"/>
          </a:xfrm>
          <a:noFill/>
        </p:spPr>
        <p:txBody>
          <a:bodyPr anchorCtr="1"/>
          <a:lstStyle/>
          <a:p>
            <a:pPr eaLnBrk="1" hangingPunct="1"/>
            <a:r>
              <a:rPr lang="en-US" sz="2100" dirty="0" smtClean="0"/>
              <a:t>BARRAGEM CENTER HILL – </a:t>
            </a:r>
            <a:r>
              <a:rPr lang="en-US" sz="2100" dirty="0" err="1" smtClean="0"/>
              <a:t>Resultados</a:t>
            </a:r>
            <a:r>
              <a:rPr lang="en-US" sz="2100" dirty="0" smtClean="0"/>
              <a:t> dos Cortes </a:t>
            </a:r>
            <a:r>
              <a:rPr lang="en-US" sz="2100" dirty="0" err="1" smtClean="0"/>
              <a:t>Verticais</a:t>
            </a:r>
            <a:endParaRPr lang="en-US" sz="2100" dirty="0" smtClean="0"/>
          </a:p>
        </p:txBody>
      </p:sp>
      <p:sp>
        <p:nvSpPr>
          <p:cNvPr id="57349" name="Rectangle 5"/>
          <p:cNvSpPr>
            <a:spLocks noChangeArrowheads="1"/>
          </p:cNvSpPr>
          <p:nvPr/>
        </p:nvSpPr>
        <p:spPr bwMode="auto">
          <a:xfrm>
            <a:off x="266701" y="6057900"/>
            <a:ext cx="3474156" cy="552450"/>
          </a:xfrm>
          <a:prstGeom prst="rect">
            <a:avLst/>
          </a:prstGeom>
          <a:noFill/>
          <a:ln w="9525">
            <a:noFill/>
            <a:miter lim="800000"/>
            <a:headEnd/>
            <a:tailEnd/>
          </a:ln>
        </p:spPr>
        <p:txBody>
          <a:bodyPr anchor="ctr" anchorCtr="1"/>
          <a:lstStyle/>
          <a:p>
            <a:r>
              <a:rPr lang="en-US" sz="1700" dirty="0" err="1" smtClean="0">
                <a:solidFill>
                  <a:srgbClr val="000000"/>
                </a:solidFill>
                <a:latin typeface="Tahoma" pitchFamily="34" charset="0"/>
              </a:rPr>
              <a:t>Escora</a:t>
            </a:r>
            <a:r>
              <a:rPr lang="en-US" sz="1700" dirty="0" smtClean="0">
                <a:solidFill>
                  <a:srgbClr val="000000"/>
                </a:solidFill>
                <a:latin typeface="Tahoma" pitchFamily="34" charset="0"/>
              </a:rPr>
              <a:t> da Ponte </a:t>
            </a:r>
            <a:r>
              <a:rPr lang="en-US" sz="1700" dirty="0" err="1" smtClean="0">
                <a:solidFill>
                  <a:srgbClr val="000000"/>
                </a:solidFill>
                <a:latin typeface="Tahoma" pitchFamily="34" charset="0"/>
              </a:rPr>
              <a:t>na</a:t>
            </a:r>
            <a:r>
              <a:rPr lang="en-US" sz="1700" dirty="0" smtClean="0">
                <a:solidFill>
                  <a:srgbClr val="000000"/>
                </a:solidFill>
                <a:latin typeface="Tahoma" pitchFamily="34" charset="0"/>
              </a:rPr>
              <a:t> </a:t>
            </a:r>
            <a:r>
              <a:rPr lang="en-US" sz="1700" dirty="0" err="1" smtClean="0">
                <a:solidFill>
                  <a:srgbClr val="000000"/>
                </a:solidFill>
                <a:latin typeface="Tahoma" pitchFamily="34" charset="0"/>
              </a:rPr>
              <a:t>Comporta</a:t>
            </a:r>
            <a:r>
              <a:rPr lang="en-US" sz="1700" dirty="0" smtClean="0">
                <a:solidFill>
                  <a:srgbClr val="000000"/>
                </a:solidFill>
                <a:latin typeface="Tahoma" pitchFamily="34" charset="0"/>
              </a:rPr>
              <a:t> 8 antes do </a:t>
            </a:r>
            <a:r>
              <a:rPr lang="en-US" sz="1700" dirty="0" err="1" smtClean="0">
                <a:solidFill>
                  <a:srgbClr val="000000"/>
                </a:solidFill>
                <a:latin typeface="Tahoma" pitchFamily="34" charset="0"/>
              </a:rPr>
              <a:t>corte</a:t>
            </a:r>
            <a:endParaRPr lang="en-US" sz="1700" dirty="0">
              <a:solidFill>
                <a:srgbClr val="000000"/>
              </a:solidFill>
              <a:latin typeface="Tahoma" pitchFamily="34" charset="0"/>
            </a:endParaRPr>
          </a:p>
        </p:txBody>
      </p:sp>
      <p:sp>
        <p:nvSpPr>
          <p:cNvPr id="796678" name="Rectangle 6"/>
          <p:cNvSpPr>
            <a:spLocks noChangeArrowheads="1"/>
          </p:cNvSpPr>
          <p:nvPr/>
        </p:nvSpPr>
        <p:spPr bwMode="auto">
          <a:xfrm>
            <a:off x="5153378" y="6000750"/>
            <a:ext cx="3472745" cy="552450"/>
          </a:xfrm>
          <a:prstGeom prst="rect">
            <a:avLst/>
          </a:prstGeom>
          <a:noFill/>
          <a:ln w="9525">
            <a:noFill/>
            <a:miter lim="800000"/>
            <a:headEnd/>
            <a:tailEnd/>
          </a:ln>
        </p:spPr>
        <p:txBody>
          <a:bodyPr anchor="ctr" anchorCtr="1"/>
          <a:lstStyle/>
          <a:p>
            <a:r>
              <a:rPr lang="en-US" sz="1700" dirty="0" err="1" smtClean="0">
                <a:solidFill>
                  <a:srgbClr val="000000"/>
                </a:solidFill>
                <a:latin typeface="Tahoma" pitchFamily="34" charset="0"/>
              </a:rPr>
              <a:t>Escora</a:t>
            </a:r>
            <a:r>
              <a:rPr lang="en-US" sz="1700" dirty="0" smtClean="0">
                <a:solidFill>
                  <a:srgbClr val="000000"/>
                </a:solidFill>
                <a:latin typeface="Tahoma" pitchFamily="34" charset="0"/>
              </a:rPr>
              <a:t> da </a:t>
            </a:r>
            <a:r>
              <a:rPr lang="en-US" sz="1700" dirty="0" err="1" smtClean="0">
                <a:solidFill>
                  <a:srgbClr val="000000"/>
                </a:solidFill>
                <a:latin typeface="Tahoma" pitchFamily="34" charset="0"/>
              </a:rPr>
              <a:t>ponte</a:t>
            </a:r>
            <a:r>
              <a:rPr lang="en-US" sz="1700" dirty="0" smtClean="0">
                <a:solidFill>
                  <a:srgbClr val="000000"/>
                </a:solidFill>
                <a:latin typeface="Tahoma" pitchFamily="34" charset="0"/>
              </a:rPr>
              <a:t> </a:t>
            </a:r>
            <a:r>
              <a:rPr lang="en-US" sz="1700" dirty="0" err="1" smtClean="0">
                <a:solidFill>
                  <a:srgbClr val="000000"/>
                </a:solidFill>
                <a:latin typeface="Tahoma" pitchFamily="34" charset="0"/>
              </a:rPr>
              <a:t>na</a:t>
            </a:r>
            <a:r>
              <a:rPr lang="en-US" sz="1700" dirty="0" smtClean="0">
                <a:solidFill>
                  <a:srgbClr val="000000"/>
                </a:solidFill>
                <a:latin typeface="Tahoma" pitchFamily="34" charset="0"/>
              </a:rPr>
              <a:t> </a:t>
            </a:r>
            <a:r>
              <a:rPr lang="en-US" sz="1700" dirty="0" err="1" smtClean="0">
                <a:solidFill>
                  <a:srgbClr val="000000"/>
                </a:solidFill>
                <a:latin typeface="Tahoma" pitchFamily="34" charset="0"/>
              </a:rPr>
              <a:t>Comporta</a:t>
            </a:r>
            <a:r>
              <a:rPr lang="en-US" sz="1700" dirty="0" smtClean="0">
                <a:solidFill>
                  <a:srgbClr val="000000"/>
                </a:solidFill>
                <a:latin typeface="Tahoma" pitchFamily="34" charset="0"/>
              </a:rPr>
              <a:t> 8 </a:t>
            </a:r>
            <a:r>
              <a:rPr lang="en-US" sz="1700" dirty="0" err="1" smtClean="0">
                <a:solidFill>
                  <a:srgbClr val="000000"/>
                </a:solidFill>
                <a:latin typeface="Tahoma" pitchFamily="34" charset="0"/>
              </a:rPr>
              <a:t>após</a:t>
            </a:r>
            <a:r>
              <a:rPr lang="en-US" sz="1700" dirty="0" smtClean="0">
                <a:solidFill>
                  <a:srgbClr val="000000"/>
                </a:solidFill>
                <a:latin typeface="Tahoma" pitchFamily="34" charset="0"/>
              </a:rPr>
              <a:t> o </a:t>
            </a:r>
            <a:r>
              <a:rPr lang="en-US" sz="1700" dirty="0" err="1" smtClean="0">
                <a:solidFill>
                  <a:srgbClr val="000000"/>
                </a:solidFill>
                <a:latin typeface="Tahoma" pitchFamily="34" charset="0"/>
              </a:rPr>
              <a:t>corte</a:t>
            </a:r>
            <a:endParaRPr lang="en-US" sz="1700" dirty="0">
              <a:solidFill>
                <a:srgbClr val="000000"/>
              </a:solidFill>
              <a:latin typeface="Tahoma" pitchFamily="34" charset="0"/>
            </a:endParaRPr>
          </a:p>
        </p:txBody>
      </p:sp>
      <p:sp>
        <p:nvSpPr>
          <p:cNvPr id="57351" name="Line 7"/>
          <p:cNvSpPr>
            <a:spLocks noChangeShapeType="1"/>
          </p:cNvSpPr>
          <p:nvPr/>
        </p:nvSpPr>
        <p:spPr bwMode="auto">
          <a:xfrm flipH="1">
            <a:off x="1" y="3714750"/>
            <a:ext cx="1562100" cy="0"/>
          </a:xfrm>
          <a:prstGeom prst="line">
            <a:avLst/>
          </a:prstGeom>
          <a:noFill/>
          <a:ln w="28575">
            <a:solidFill>
              <a:srgbClr val="000000"/>
            </a:solidFill>
            <a:miter lim="800000"/>
            <a:headEnd/>
            <a:tailEnd type="triangle" w="med" len="med"/>
          </a:ln>
        </p:spPr>
        <p:txBody>
          <a:bodyPr wrap="none"/>
          <a:lstStyle/>
          <a:p>
            <a:endParaRPr lang="en-US"/>
          </a:p>
        </p:txBody>
      </p:sp>
      <p:sp>
        <p:nvSpPr>
          <p:cNvPr id="57352" name="Rectangle 8"/>
          <p:cNvSpPr>
            <a:spLocks noChangeArrowheads="1"/>
          </p:cNvSpPr>
          <p:nvPr/>
        </p:nvSpPr>
        <p:spPr bwMode="auto">
          <a:xfrm>
            <a:off x="200378" y="3419475"/>
            <a:ext cx="1444978" cy="552450"/>
          </a:xfrm>
          <a:prstGeom prst="rect">
            <a:avLst/>
          </a:prstGeom>
          <a:noFill/>
          <a:ln w="9525">
            <a:noFill/>
            <a:miter lim="800000"/>
            <a:headEnd/>
            <a:tailEnd/>
          </a:ln>
        </p:spPr>
        <p:txBody>
          <a:bodyPr anchor="ctr" anchorCtr="1"/>
          <a:lstStyle/>
          <a:p>
            <a:r>
              <a:rPr lang="en-US" sz="1700">
                <a:solidFill>
                  <a:srgbClr val="000000"/>
                </a:solidFill>
                <a:latin typeface="Tahoma" pitchFamily="34" charset="0"/>
              </a:rPr>
              <a:t>To center of spillway</a:t>
            </a:r>
          </a:p>
        </p:txBody>
      </p:sp>
      <p:sp>
        <p:nvSpPr>
          <p:cNvPr id="796681" name="Rectangle 9"/>
          <p:cNvSpPr>
            <a:spLocks noChangeArrowheads="1"/>
          </p:cNvSpPr>
          <p:nvPr/>
        </p:nvSpPr>
        <p:spPr bwMode="auto">
          <a:xfrm>
            <a:off x="5000978" y="3581400"/>
            <a:ext cx="1444978" cy="552450"/>
          </a:xfrm>
          <a:prstGeom prst="rect">
            <a:avLst/>
          </a:prstGeom>
          <a:noFill/>
          <a:ln w="9525">
            <a:noFill/>
            <a:miter lim="800000"/>
            <a:headEnd/>
            <a:tailEnd/>
          </a:ln>
        </p:spPr>
        <p:txBody>
          <a:bodyPr anchor="ctr" anchorCtr="1"/>
          <a:lstStyle/>
          <a:p>
            <a:r>
              <a:rPr lang="en-US" sz="1700">
                <a:solidFill>
                  <a:srgbClr val="000000"/>
                </a:solidFill>
                <a:latin typeface="Tahoma" pitchFamily="34" charset="0"/>
              </a:rPr>
              <a:t>To center of spillway</a:t>
            </a:r>
          </a:p>
        </p:txBody>
      </p:sp>
      <p:sp>
        <p:nvSpPr>
          <p:cNvPr id="796682" name="Line 10"/>
          <p:cNvSpPr>
            <a:spLocks noChangeShapeType="1"/>
          </p:cNvSpPr>
          <p:nvPr/>
        </p:nvSpPr>
        <p:spPr bwMode="auto">
          <a:xfrm flipH="1">
            <a:off x="4744156" y="3857625"/>
            <a:ext cx="1562100" cy="0"/>
          </a:xfrm>
          <a:prstGeom prst="line">
            <a:avLst/>
          </a:prstGeom>
          <a:noFill/>
          <a:ln w="28575">
            <a:solidFill>
              <a:srgbClr val="000000"/>
            </a:solidFill>
            <a:miter lim="800000"/>
            <a:headEnd/>
            <a:tailEnd type="triangle" w="med" len="med"/>
          </a:ln>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96675"/>
                                        </p:tgtEl>
                                        <p:attrNameLst>
                                          <p:attrName>style.visibility</p:attrName>
                                        </p:attrNameLst>
                                      </p:cBhvr>
                                      <p:to>
                                        <p:strVal val="visible"/>
                                      </p:to>
                                    </p:set>
                                    <p:animEffect transition="in" filter="dissolve">
                                      <p:cBhvr>
                                        <p:cTn id="7" dur="500"/>
                                        <p:tgtEl>
                                          <p:spTgt spid="79667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96682"/>
                                        </p:tgtEl>
                                        <p:attrNameLst>
                                          <p:attrName>style.visibility</p:attrName>
                                        </p:attrNameLst>
                                      </p:cBhvr>
                                      <p:to>
                                        <p:strVal val="visible"/>
                                      </p:to>
                                    </p:set>
                                    <p:animEffect transition="in" filter="dissolve">
                                      <p:cBhvr>
                                        <p:cTn id="10" dur="500"/>
                                        <p:tgtEl>
                                          <p:spTgt spid="79668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96681"/>
                                        </p:tgtEl>
                                        <p:attrNameLst>
                                          <p:attrName>style.visibility</p:attrName>
                                        </p:attrNameLst>
                                      </p:cBhvr>
                                      <p:to>
                                        <p:strVal val="visible"/>
                                      </p:to>
                                    </p:set>
                                    <p:animEffect transition="in" filter="dissolve">
                                      <p:cBhvr>
                                        <p:cTn id="13" dur="500"/>
                                        <p:tgtEl>
                                          <p:spTgt spid="796681"/>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96678"/>
                                        </p:tgtEl>
                                        <p:attrNameLst>
                                          <p:attrName>style.visibility</p:attrName>
                                        </p:attrNameLst>
                                      </p:cBhvr>
                                      <p:to>
                                        <p:strVal val="visible"/>
                                      </p:to>
                                    </p:set>
                                    <p:animEffect transition="in" filter="dissolve">
                                      <p:cBhvr>
                                        <p:cTn id="16" dur="500"/>
                                        <p:tgtEl>
                                          <p:spTgt spid="796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6678" grpId="0"/>
      <p:bldP spid="796681" grpId="0"/>
      <p:bldP spid="796682"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0" y="0"/>
            <a:ext cx="9388123" cy="1143000"/>
          </a:xfrm>
        </p:spPr>
        <p:txBody>
          <a:bodyPr/>
          <a:lstStyle/>
          <a:p>
            <a:pPr eaLnBrk="1" hangingPunct="1"/>
            <a:r>
              <a:rPr lang="en-US" sz="2500" dirty="0" err="1" smtClean="0"/>
              <a:t>Qual</a:t>
            </a:r>
            <a:r>
              <a:rPr lang="en-US" sz="2500" dirty="0" smtClean="0"/>
              <a:t> o </a:t>
            </a:r>
            <a:r>
              <a:rPr lang="en-US" sz="2500" dirty="0" err="1" smtClean="0"/>
              <a:t>prognóstico</a:t>
            </a:r>
            <a:r>
              <a:rPr lang="en-US" sz="2500" dirty="0" smtClean="0"/>
              <a:t> </a:t>
            </a:r>
            <a:r>
              <a:rPr lang="en-US" sz="2500" dirty="0" err="1" smtClean="0"/>
              <a:t>para</a:t>
            </a:r>
            <a:r>
              <a:rPr lang="en-US" sz="2500" dirty="0" smtClean="0"/>
              <a:t> a </a:t>
            </a:r>
            <a:r>
              <a:rPr lang="en-US" sz="2500" dirty="0" err="1" smtClean="0"/>
              <a:t>estrutura</a:t>
            </a:r>
            <a:r>
              <a:rPr lang="en-US" sz="2500" dirty="0" smtClean="0"/>
              <a:t> </a:t>
            </a:r>
            <a:r>
              <a:rPr lang="en-US" sz="2500" dirty="0" err="1" smtClean="0"/>
              <a:t>que</a:t>
            </a:r>
            <a:r>
              <a:rPr lang="en-US" sz="2500" dirty="0" smtClean="0"/>
              <a:t> </a:t>
            </a:r>
            <a:r>
              <a:rPr lang="en-US" sz="2500" dirty="0" err="1" smtClean="0"/>
              <a:t>sofre</a:t>
            </a:r>
            <a:r>
              <a:rPr lang="en-US" sz="2500" dirty="0" smtClean="0"/>
              <a:t> </a:t>
            </a:r>
            <a:r>
              <a:rPr lang="en-US" sz="2500" b="0" dirty="0" smtClean="0"/>
              <a:t>AAR ?</a:t>
            </a:r>
            <a:endParaRPr lang="en-US" sz="2500" b="0" dirty="0" smtClean="0">
              <a:latin typeface="Arial" charset="0"/>
            </a:endParaRPr>
          </a:p>
        </p:txBody>
      </p:sp>
      <p:pic>
        <p:nvPicPr>
          <p:cNvPr id="799747" name="Picture 3" descr="PE01023_"/>
          <p:cNvPicPr>
            <a:picLocks noChangeAspect="1" noChangeArrowheads="1"/>
          </p:cNvPicPr>
          <p:nvPr/>
        </p:nvPicPr>
        <p:blipFill>
          <a:blip r:embed="rId3" cstate="print"/>
          <a:srcRect/>
          <a:stretch>
            <a:fillRect/>
          </a:stretch>
        </p:blipFill>
        <p:spPr bwMode="auto">
          <a:xfrm>
            <a:off x="1295400" y="914400"/>
            <a:ext cx="1329267" cy="2089150"/>
          </a:xfrm>
          <a:prstGeom prst="rect">
            <a:avLst/>
          </a:prstGeom>
          <a:noFill/>
          <a:ln w="9525">
            <a:noFill/>
            <a:miter lim="800000"/>
            <a:headEnd/>
            <a:tailEnd/>
          </a:ln>
        </p:spPr>
      </p:pic>
      <p:sp>
        <p:nvSpPr>
          <p:cNvPr id="799748" name="Text Box 4"/>
          <p:cNvSpPr txBox="1">
            <a:spLocks noChangeArrowheads="1"/>
          </p:cNvSpPr>
          <p:nvPr/>
        </p:nvSpPr>
        <p:spPr bwMode="auto">
          <a:xfrm>
            <a:off x="0" y="2895600"/>
            <a:ext cx="2184400" cy="830997"/>
          </a:xfrm>
          <a:prstGeom prst="rect">
            <a:avLst/>
          </a:prstGeom>
          <a:noFill/>
          <a:ln w="9525">
            <a:noFill/>
            <a:miter lim="800000"/>
            <a:headEnd/>
            <a:tailEnd/>
          </a:ln>
        </p:spPr>
        <p:txBody>
          <a:bodyPr>
            <a:spAutoFit/>
          </a:bodyPr>
          <a:lstStyle/>
          <a:p>
            <a:pPr>
              <a:spcBef>
                <a:spcPct val="50000"/>
              </a:spcBef>
            </a:pPr>
            <a:r>
              <a:rPr lang="en-US" sz="2400" b="1" dirty="0" smtClean="0">
                <a:solidFill>
                  <a:schemeClr val="tx1"/>
                </a:solidFill>
                <a:latin typeface="Tahoma" pitchFamily="34" charset="0"/>
              </a:rPr>
              <a:t>M</a:t>
            </a:r>
            <a:r>
              <a:rPr lang="en-US" sz="2400" b="1" dirty="0" smtClean="0">
                <a:latin typeface="Tahoma" pitchFamily="34" charset="0"/>
              </a:rPr>
              <a:t>ÁS NOTÍCIAS</a:t>
            </a:r>
            <a:r>
              <a:rPr lang="en-US" sz="2400" b="1" dirty="0" smtClean="0">
                <a:solidFill>
                  <a:schemeClr val="tx1"/>
                </a:solidFill>
                <a:latin typeface="Tahoma" pitchFamily="34" charset="0"/>
              </a:rPr>
              <a:t>:</a:t>
            </a:r>
            <a:endParaRPr lang="en-US" sz="2400" b="1" dirty="0">
              <a:solidFill>
                <a:schemeClr val="tx1"/>
              </a:solidFill>
              <a:latin typeface="Tahoma" pitchFamily="34" charset="0"/>
            </a:endParaRPr>
          </a:p>
        </p:txBody>
      </p:sp>
      <p:sp>
        <p:nvSpPr>
          <p:cNvPr id="799749" name="Text Box 5"/>
          <p:cNvSpPr txBox="1">
            <a:spLocks noChangeArrowheads="1"/>
          </p:cNvSpPr>
          <p:nvPr/>
        </p:nvSpPr>
        <p:spPr bwMode="auto">
          <a:xfrm>
            <a:off x="2590800" y="2133600"/>
            <a:ext cx="6553200" cy="2677656"/>
          </a:xfrm>
          <a:prstGeom prst="rect">
            <a:avLst/>
          </a:prstGeom>
          <a:noFill/>
          <a:ln w="9525">
            <a:noFill/>
            <a:miter lim="800000"/>
            <a:headEnd/>
            <a:tailEnd/>
          </a:ln>
        </p:spPr>
        <p:txBody>
          <a:bodyPr wrap="square">
            <a:spAutoFit/>
          </a:bodyPr>
          <a:lstStyle/>
          <a:p>
            <a:pPr>
              <a:spcBef>
                <a:spcPct val="50000"/>
              </a:spcBef>
              <a:buFontTx/>
              <a:buChar char="•"/>
            </a:pPr>
            <a:r>
              <a:rPr lang="en-US" sz="2400" i="1" dirty="0" smtClean="0">
                <a:solidFill>
                  <a:schemeClr val="tx1"/>
                </a:solidFill>
                <a:latin typeface="Tahoma" pitchFamily="34" charset="0"/>
              </a:rPr>
              <a:t>Rocha </a:t>
            </a:r>
            <a:r>
              <a:rPr lang="en-US" sz="2400" i="1" dirty="0" err="1" smtClean="0">
                <a:solidFill>
                  <a:schemeClr val="tx1"/>
                </a:solidFill>
                <a:latin typeface="Tahoma" pitchFamily="34" charset="0"/>
              </a:rPr>
              <a:t>potencialmente</a:t>
            </a:r>
            <a:r>
              <a:rPr lang="en-US" sz="2400" i="1" dirty="0" smtClean="0">
                <a:solidFill>
                  <a:schemeClr val="tx1"/>
                </a:solidFill>
                <a:latin typeface="Tahoma" pitchFamily="34" charset="0"/>
              </a:rPr>
              <a:t> </a:t>
            </a:r>
            <a:r>
              <a:rPr lang="en-US" sz="2400" i="1" dirty="0" err="1" smtClean="0">
                <a:solidFill>
                  <a:schemeClr val="tx1"/>
                </a:solidFill>
                <a:latin typeface="Tahoma" pitchFamily="34" charset="0"/>
              </a:rPr>
              <a:t>reativa</a:t>
            </a:r>
            <a:r>
              <a:rPr lang="en-US" sz="2400" i="1" dirty="0" smtClean="0">
                <a:solidFill>
                  <a:schemeClr val="tx1"/>
                </a:solidFill>
                <a:latin typeface="Tahoma" pitchFamily="34" charset="0"/>
              </a:rPr>
              <a:t> </a:t>
            </a:r>
            <a:r>
              <a:rPr lang="en-US" sz="2400" i="1" dirty="0" err="1" smtClean="0">
                <a:solidFill>
                  <a:schemeClr val="tx1"/>
                </a:solidFill>
                <a:latin typeface="Tahoma" pitchFamily="34" charset="0"/>
              </a:rPr>
              <a:t>encontrada</a:t>
            </a:r>
            <a:r>
              <a:rPr lang="en-US" sz="2400" i="1" dirty="0" smtClean="0">
                <a:solidFill>
                  <a:schemeClr val="tx1"/>
                </a:solidFill>
                <a:latin typeface="Tahoma" pitchFamily="34" charset="0"/>
              </a:rPr>
              <a:t> </a:t>
            </a:r>
            <a:r>
              <a:rPr lang="en-US" sz="2400" i="1" dirty="0" err="1" smtClean="0">
                <a:solidFill>
                  <a:schemeClr val="tx1"/>
                </a:solidFill>
                <a:latin typeface="Tahoma" pitchFamily="34" charset="0"/>
              </a:rPr>
              <a:t>em</a:t>
            </a:r>
            <a:r>
              <a:rPr lang="en-US" sz="2400" i="1" dirty="0" smtClean="0">
                <a:solidFill>
                  <a:schemeClr val="tx1"/>
                </a:solidFill>
                <a:latin typeface="Tahoma" pitchFamily="34" charset="0"/>
              </a:rPr>
              <a:t> </a:t>
            </a:r>
            <a:r>
              <a:rPr lang="en-US" sz="2400" i="1" dirty="0" err="1" smtClean="0">
                <a:latin typeface="Tahoma" pitchFamily="34" charset="0"/>
              </a:rPr>
              <a:t>quase</a:t>
            </a:r>
            <a:r>
              <a:rPr lang="en-US" sz="2400" i="1" dirty="0" smtClean="0">
                <a:latin typeface="Tahoma" pitchFamily="34" charset="0"/>
              </a:rPr>
              <a:t> </a:t>
            </a:r>
            <a:r>
              <a:rPr lang="en-US" sz="2400" i="1" dirty="0" err="1" smtClean="0">
                <a:latin typeface="Tahoma" pitchFamily="34" charset="0"/>
              </a:rPr>
              <a:t>toda</a:t>
            </a:r>
            <a:r>
              <a:rPr lang="en-US" sz="2400" i="1" dirty="0" smtClean="0">
                <a:latin typeface="Tahoma" pitchFamily="34" charset="0"/>
              </a:rPr>
              <a:t> parte </a:t>
            </a:r>
          </a:p>
          <a:p>
            <a:pPr>
              <a:spcBef>
                <a:spcPct val="50000"/>
              </a:spcBef>
              <a:buFontTx/>
              <a:buChar char="•"/>
            </a:pPr>
            <a:r>
              <a:rPr lang="en-US" sz="2400" i="1" dirty="0" err="1" smtClean="0">
                <a:solidFill>
                  <a:schemeClr val="tx1"/>
                </a:solidFill>
                <a:latin typeface="Tahoma" pitchFamily="34" charset="0"/>
              </a:rPr>
              <a:t>Normalmente</a:t>
            </a:r>
            <a:r>
              <a:rPr lang="en-US" sz="2400" i="1" dirty="0" smtClean="0">
                <a:solidFill>
                  <a:schemeClr val="tx1"/>
                </a:solidFill>
                <a:latin typeface="Tahoma" pitchFamily="34" charset="0"/>
              </a:rPr>
              <a:t> </a:t>
            </a:r>
            <a:r>
              <a:rPr lang="en-US" sz="2400" i="1" dirty="0" err="1" smtClean="0">
                <a:solidFill>
                  <a:schemeClr val="tx1"/>
                </a:solidFill>
                <a:latin typeface="Tahoma" pitchFamily="34" charset="0"/>
              </a:rPr>
              <a:t>Evidências</a:t>
            </a:r>
            <a:r>
              <a:rPr lang="en-US" sz="2400" i="1" dirty="0" smtClean="0">
                <a:solidFill>
                  <a:schemeClr val="tx1"/>
                </a:solidFill>
                <a:latin typeface="Tahoma" pitchFamily="34" charset="0"/>
              </a:rPr>
              <a:t> </a:t>
            </a:r>
            <a:r>
              <a:rPr lang="en-US" sz="2400" i="1" dirty="0" err="1" smtClean="0">
                <a:solidFill>
                  <a:schemeClr val="tx1"/>
                </a:solidFill>
                <a:latin typeface="Tahoma" pitchFamily="34" charset="0"/>
              </a:rPr>
              <a:t>Visíveis</a:t>
            </a:r>
            <a:r>
              <a:rPr lang="en-US" sz="2400" i="1" dirty="0" smtClean="0">
                <a:solidFill>
                  <a:schemeClr val="tx1"/>
                </a:solidFill>
                <a:latin typeface="Tahoma" pitchFamily="34" charset="0"/>
              </a:rPr>
              <a:t> de AAR </a:t>
            </a:r>
            <a:r>
              <a:rPr lang="en-US" sz="2400" i="1" dirty="0" err="1" smtClean="0">
                <a:solidFill>
                  <a:schemeClr val="tx1"/>
                </a:solidFill>
                <a:latin typeface="Tahoma" pitchFamily="34" charset="0"/>
              </a:rPr>
              <a:t>até</a:t>
            </a:r>
            <a:r>
              <a:rPr lang="en-US" sz="2400" i="1" dirty="0" smtClean="0">
                <a:solidFill>
                  <a:schemeClr val="tx1"/>
                </a:solidFill>
                <a:latin typeface="Tahoma" pitchFamily="34" charset="0"/>
              </a:rPr>
              <a:t> </a:t>
            </a:r>
            <a:r>
              <a:rPr lang="en-US" sz="2400" i="1" dirty="0" err="1" smtClean="0">
                <a:solidFill>
                  <a:schemeClr val="tx1"/>
                </a:solidFill>
                <a:latin typeface="Tahoma" pitchFamily="34" charset="0"/>
              </a:rPr>
              <a:t>muitos</a:t>
            </a:r>
            <a:r>
              <a:rPr lang="en-US" sz="2400" i="1" dirty="0" smtClean="0">
                <a:solidFill>
                  <a:schemeClr val="tx1"/>
                </a:solidFill>
                <a:latin typeface="Tahoma" pitchFamily="34" charset="0"/>
              </a:rPr>
              <a:t> </a:t>
            </a:r>
            <a:r>
              <a:rPr lang="en-US" sz="2400" i="1" dirty="0" err="1" smtClean="0">
                <a:solidFill>
                  <a:schemeClr val="tx1"/>
                </a:solidFill>
                <a:latin typeface="Tahoma" pitchFamily="34" charset="0"/>
              </a:rPr>
              <a:t>anos</a:t>
            </a:r>
            <a:r>
              <a:rPr lang="en-US" sz="2400" i="1" dirty="0" smtClean="0">
                <a:solidFill>
                  <a:schemeClr val="tx1"/>
                </a:solidFill>
                <a:latin typeface="Tahoma" pitchFamily="34" charset="0"/>
              </a:rPr>
              <a:t> </a:t>
            </a:r>
            <a:r>
              <a:rPr lang="en-US" sz="2400" i="1" dirty="0" err="1" smtClean="0">
                <a:solidFill>
                  <a:schemeClr val="tx1"/>
                </a:solidFill>
                <a:latin typeface="Tahoma" pitchFamily="34" charset="0"/>
              </a:rPr>
              <a:t>após</a:t>
            </a:r>
            <a:r>
              <a:rPr lang="en-US" sz="2400" i="1" dirty="0" smtClean="0">
                <a:solidFill>
                  <a:schemeClr val="tx1"/>
                </a:solidFill>
                <a:latin typeface="Tahoma" pitchFamily="34" charset="0"/>
              </a:rPr>
              <a:t> </a:t>
            </a:r>
            <a:r>
              <a:rPr lang="en-US" sz="2400" i="1" dirty="0" smtClean="0">
                <a:solidFill>
                  <a:schemeClr val="tx1"/>
                </a:solidFill>
                <a:latin typeface="Tahoma" pitchFamily="34" charset="0"/>
              </a:rPr>
              <a:t>o </a:t>
            </a:r>
            <a:r>
              <a:rPr lang="en-US" sz="2400" i="1" dirty="0" err="1" smtClean="0">
                <a:solidFill>
                  <a:schemeClr val="tx1"/>
                </a:solidFill>
                <a:latin typeface="Tahoma" pitchFamily="34" charset="0"/>
              </a:rPr>
              <a:t>início</a:t>
            </a:r>
            <a:r>
              <a:rPr lang="en-US" sz="2400" i="1" dirty="0" smtClean="0">
                <a:solidFill>
                  <a:schemeClr val="tx1"/>
                </a:solidFill>
                <a:latin typeface="Tahoma" pitchFamily="34" charset="0"/>
              </a:rPr>
              <a:t> da </a:t>
            </a:r>
            <a:r>
              <a:rPr lang="en-US" sz="2400" i="1" dirty="0" err="1" smtClean="0">
                <a:solidFill>
                  <a:schemeClr val="tx1"/>
                </a:solidFill>
                <a:latin typeface="Tahoma" pitchFamily="34" charset="0"/>
              </a:rPr>
              <a:t>reação</a:t>
            </a:r>
            <a:endParaRPr lang="en-US" sz="2400" i="1" dirty="0">
              <a:solidFill>
                <a:schemeClr val="tx1"/>
              </a:solidFill>
              <a:latin typeface="Tahoma" pitchFamily="34" charset="0"/>
            </a:endParaRPr>
          </a:p>
          <a:p>
            <a:pPr>
              <a:spcBef>
                <a:spcPct val="50000"/>
              </a:spcBef>
              <a:buFontTx/>
              <a:buChar char="•"/>
            </a:pPr>
            <a:r>
              <a:rPr lang="en-US" sz="2400" i="1" dirty="0">
                <a:solidFill>
                  <a:schemeClr val="tx1"/>
                </a:solidFill>
                <a:latin typeface="Tahoma" pitchFamily="34" charset="0"/>
              </a:rPr>
              <a:t> </a:t>
            </a:r>
            <a:r>
              <a:rPr lang="en-US" sz="2400" i="1" dirty="0" smtClean="0">
                <a:solidFill>
                  <a:schemeClr val="tx1"/>
                </a:solidFill>
                <a:latin typeface="Tahoma" pitchFamily="34" charset="0"/>
              </a:rPr>
              <a:t>O CRESCIMENTO NORMALMENTE CONTINUA </a:t>
            </a:r>
            <a:r>
              <a:rPr lang="en-US" sz="2400" i="1" dirty="0" smtClean="0">
                <a:solidFill>
                  <a:schemeClr val="tx1"/>
                </a:solidFill>
                <a:latin typeface="Tahoma" pitchFamily="34" charset="0"/>
              </a:rPr>
              <a:t>INDEFINIDAMENTE</a:t>
            </a:r>
            <a:endParaRPr lang="en-US" sz="2400" i="1" dirty="0">
              <a:solidFill>
                <a:schemeClr val="tx1"/>
              </a:solidFill>
              <a:latin typeface="Tahoma" pitchFamily="34" charset="0"/>
            </a:endParaRPr>
          </a:p>
        </p:txBody>
      </p:sp>
      <p:sp>
        <p:nvSpPr>
          <p:cNvPr id="799750" name="Text Box 6"/>
          <p:cNvSpPr txBox="1">
            <a:spLocks noChangeArrowheads="1"/>
          </p:cNvSpPr>
          <p:nvPr/>
        </p:nvSpPr>
        <p:spPr bwMode="auto">
          <a:xfrm>
            <a:off x="0" y="4953000"/>
            <a:ext cx="2324100" cy="830997"/>
          </a:xfrm>
          <a:prstGeom prst="rect">
            <a:avLst/>
          </a:prstGeom>
          <a:noFill/>
          <a:ln w="9525">
            <a:noFill/>
            <a:miter lim="800000"/>
            <a:headEnd/>
            <a:tailEnd/>
          </a:ln>
        </p:spPr>
        <p:txBody>
          <a:bodyPr>
            <a:spAutoFit/>
          </a:bodyPr>
          <a:lstStyle/>
          <a:p>
            <a:pPr>
              <a:spcBef>
                <a:spcPct val="50000"/>
              </a:spcBef>
            </a:pPr>
            <a:r>
              <a:rPr lang="en-US" sz="2400" b="1" dirty="0" smtClean="0">
                <a:latin typeface="Tahoma" pitchFamily="34" charset="0"/>
              </a:rPr>
              <a:t>BOAS NOTÍCIAS </a:t>
            </a:r>
            <a:r>
              <a:rPr lang="en-US" sz="2400" b="1" dirty="0" smtClean="0">
                <a:solidFill>
                  <a:schemeClr val="tx1"/>
                </a:solidFill>
                <a:latin typeface="Tahoma" pitchFamily="34" charset="0"/>
              </a:rPr>
              <a:t>:</a:t>
            </a:r>
            <a:endParaRPr lang="en-US" sz="2400" b="1" dirty="0">
              <a:solidFill>
                <a:schemeClr val="tx1"/>
              </a:solidFill>
              <a:latin typeface="Tahoma" pitchFamily="34" charset="0"/>
            </a:endParaRPr>
          </a:p>
        </p:txBody>
      </p:sp>
      <p:sp>
        <p:nvSpPr>
          <p:cNvPr id="799751" name="Text Box 7"/>
          <p:cNvSpPr txBox="1">
            <a:spLocks noChangeArrowheads="1"/>
          </p:cNvSpPr>
          <p:nvPr/>
        </p:nvSpPr>
        <p:spPr bwMode="auto">
          <a:xfrm>
            <a:off x="2057400" y="4800600"/>
            <a:ext cx="7470422" cy="1077218"/>
          </a:xfrm>
          <a:prstGeom prst="rect">
            <a:avLst/>
          </a:prstGeom>
          <a:noFill/>
          <a:ln w="9525">
            <a:noFill/>
            <a:miter lim="800000"/>
            <a:headEnd/>
            <a:tailEnd/>
          </a:ln>
        </p:spPr>
        <p:txBody>
          <a:bodyPr>
            <a:spAutoFit/>
          </a:bodyPr>
          <a:lstStyle/>
          <a:p>
            <a:pPr>
              <a:spcBef>
                <a:spcPct val="50000"/>
              </a:spcBef>
            </a:pPr>
            <a:r>
              <a:rPr lang="en-US" sz="3200" i="1" dirty="0" smtClean="0">
                <a:solidFill>
                  <a:schemeClr val="tx1"/>
                </a:solidFill>
                <a:latin typeface="Tahoma" pitchFamily="34" charset="0"/>
              </a:rPr>
              <a:t>OS EFEITOS NORMALMENTE PODEM SER MITIGADOS </a:t>
            </a:r>
            <a:endParaRPr lang="en-US" sz="3200" i="1" dirty="0">
              <a:solidFill>
                <a:schemeClr val="tx1"/>
              </a:solidFill>
              <a:latin typeface="Tahoma" pitchFamily="34" charset="0"/>
            </a:endParaRPr>
          </a:p>
        </p:txBody>
      </p:sp>
      <p:sp>
        <p:nvSpPr>
          <p:cNvPr id="799752" name="Freeform 8"/>
          <p:cNvSpPr>
            <a:spLocks/>
          </p:cNvSpPr>
          <p:nvPr/>
        </p:nvSpPr>
        <p:spPr bwMode="auto">
          <a:xfrm>
            <a:off x="2362200" y="914400"/>
            <a:ext cx="4394200" cy="889000"/>
          </a:xfrm>
          <a:custGeom>
            <a:avLst/>
            <a:gdLst>
              <a:gd name="T0" fmla="*/ 0 w 1472"/>
              <a:gd name="T1" fmla="*/ 560 h 568"/>
              <a:gd name="T2" fmla="*/ 120 w 1472"/>
              <a:gd name="T3" fmla="*/ 344 h 568"/>
              <a:gd name="T4" fmla="*/ 288 w 1472"/>
              <a:gd name="T5" fmla="*/ 160 h 568"/>
              <a:gd name="T6" fmla="*/ 392 w 1472"/>
              <a:gd name="T7" fmla="*/ 40 h 568"/>
              <a:gd name="T8" fmla="*/ 568 w 1472"/>
              <a:gd name="T9" fmla="*/ 8 h 568"/>
              <a:gd name="T10" fmla="*/ 784 w 1472"/>
              <a:gd name="T11" fmla="*/ 0 h 568"/>
              <a:gd name="T12" fmla="*/ 1032 w 1472"/>
              <a:gd name="T13" fmla="*/ 0 h 568"/>
              <a:gd name="T14" fmla="*/ 1256 w 1472"/>
              <a:gd name="T15" fmla="*/ 56 h 568"/>
              <a:gd name="T16" fmla="*/ 1392 w 1472"/>
              <a:gd name="T17" fmla="*/ 128 h 568"/>
              <a:gd name="T18" fmla="*/ 1464 w 1472"/>
              <a:gd name="T19" fmla="*/ 216 h 568"/>
              <a:gd name="T20" fmla="*/ 1472 w 1472"/>
              <a:gd name="T21" fmla="*/ 328 h 568"/>
              <a:gd name="T22" fmla="*/ 1440 w 1472"/>
              <a:gd name="T23" fmla="*/ 416 h 568"/>
              <a:gd name="T24" fmla="*/ 1384 w 1472"/>
              <a:gd name="T25" fmla="*/ 504 h 568"/>
              <a:gd name="T26" fmla="*/ 1232 w 1472"/>
              <a:gd name="T27" fmla="*/ 536 h 568"/>
              <a:gd name="T28" fmla="*/ 1056 w 1472"/>
              <a:gd name="T29" fmla="*/ 568 h 568"/>
              <a:gd name="T30" fmla="*/ 960 w 1472"/>
              <a:gd name="T31" fmla="*/ 560 h 568"/>
              <a:gd name="T32" fmla="*/ 720 w 1472"/>
              <a:gd name="T33" fmla="*/ 544 h 568"/>
              <a:gd name="T34" fmla="*/ 528 w 1472"/>
              <a:gd name="T35" fmla="*/ 496 h 568"/>
              <a:gd name="T36" fmla="*/ 376 w 1472"/>
              <a:gd name="T37" fmla="*/ 464 h 568"/>
              <a:gd name="T38" fmla="*/ 328 w 1472"/>
              <a:gd name="T39" fmla="*/ 448 h 568"/>
              <a:gd name="T40" fmla="*/ 200 w 1472"/>
              <a:gd name="T41" fmla="*/ 424 h 568"/>
              <a:gd name="T42" fmla="*/ 120 w 1472"/>
              <a:gd name="T43" fmla="*/ 424 h 568"/>
              <a:gd name="T44" fmla="*/ 64 w 1472"/>
              <a:gd name="T45" fmla="*/ 472 h 568"/>
              <a:gd name="T46" fmla="*/ 0 w 1472"/>
              <a:gd name="T47" fmla="*/ 560 h 5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72"/>
              <a:gd name="T73" fmla="*/ 0 h 568"/>
              <a:gd name="T74" fmla="*/ 1472 w 1472"/>
              <a:gd name="T75" fmla="*/ 568 h 5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72" h="568">
                <a:moveTo>
                  <a:pt x="0" y="560"/>
                </a:moveTo>
                <a:lnTo>
                  <a:pt x="120" y="344"/>
                </a:lnTo>
                <a:lnTo>
                  <a:pt x="288" y="160"/>
                </a:lnTo>
                <a:lnTo>
                  <a:pt x="392" y="40"/>
                </a:lnTo>
                <a:lnTo>
                  <a:pt x="568" y="8"/>
                </a:lnTo>
                <a:lnTo>
                  <a:pt x="784" y="0"/>
                </a:lnTo>
                <a:lnTo>
                  <a:pt x="1032" y="0"/>
                </a:lnTo>
                <a:lnTo>
                  <a:pt x="1256" y="56"/>
                </a:lnTo>
                <a:lnTo>
                  <a:pt x="1392" y="128"/>
                </a:lnTo>
                <a:lnTo>
                  <a:pt x="1464" y="216"/>
                </a:lnTo>
                <a:lnTo>
                  <a:pt x="1472" y="328"/>
                </a:lnTo>
                <a:lnTo>
                  <a:pt x="1440" y="416"/>
                </a:lnTo>
                <a:lnTo>
                  <a:pt x="1384" y="504"/>
                </a:lnTo>
                <a:lnTo>
                  <a:pt x="1232" y="536"/>
                </a:lnTo>
                <a:lnTo>
                  <a:pt x="1056" y="568"/>
                </a:lnTo>
                <a:lnTo>
                  <a:pt x="960" y="560"/>
                </a:lnTo>
                <a:lnTo>
                  <a:pt x="720" y="544"/>
                </a:lnTo>
                <a:lnTo>
                  <a:pt x="528" y="496"/>
                </a:lnTo>
                <a:lnTo>
                  <a:pt x="376" y="464"/>
                </a:lnTo>
                <a:lnTo>
                  <a:pt x="328" y="448"/>
                </a:lnTo>
                <a:lnTo>
                  <a:pt x="200" y="424"/>
                </a:lnTo>
                <a:lnTo>
                  <a:pt x="120" y="424"/>
                </a:lnTo>
                <a:lnTo>
                  <a:pt x="64" y="472"/>
                </a:lnTo>
                <a:lnTo>
                  <a:pt x="0" y="560"/>
                </a:lnTo>
                <a:close/>
              </a:path>
            </a:pathLst>
          </a:custGeom>
          <a:solidFill>
            <a:schemeClr val="bg1"/>
          </a:solidFill>
          <a:ln w="9525" cap="flat" cmpd="sng">
            <a:solidFill>
              <a:schemeClr val="tx1"/>
            </a:solidFill>
            <a:prstDash val="solid"/>
            <a:miter lim="800000"/>
            <a:headEnd type="none" w="med" len="med"/>
            <a:tailEnd type="none" w="med" len="med"/>
          </a:ln>
        </p:spPr>
        <p:txBody>
          <a:bodyPr wrap="none"/>
          <a:lstStyle/>
          <a:p>
            <a:endParaRPr lang="en-US"/>
          </a:p>
        </p:txBody>
      </p:sp>
      <p:sp>
        <p:nvSpPr>
          <p:cNvPr id="799753" name="Text Box 9"/>
          <p:cNvSpPr txBox="1">
            <a:spLocks noChangeArrowheads="1"/>
          </p:cNvSpPr>
          <p:nvPr/>
        </p:nvSpPr>
        <p:spPr bwMode="auto">
          <a:xfrm>
            <a:off x="3248378" y="1773238"/>
            <a:ext cx="2761545" cy="457200"/>
          </a:xfrm>
          <a:prstGeom prst="rect">
            <a:avLst/>
          </a:prstGeom>
          <a:noFill/>
          <a:ln w="9525">
            <a:noFill/>
            <a:miter lim="800000"/>
            <a:headEnd/>
            <a:tailEnd/>
          </a:ln>
        </p:spPr>
        <p:txBody>
          <a:bodyPr>
            <a:spAutoFit/>
          </a:bodyPr>
          <a:lstStyle/>
          <a:p>
            <a:endParaRPr lang="en-US" sz="2400">
              <a:solidFill>
                <a:schemeClr val="tx1"/>
              </a:solidFill>
              <a:latin typeface="Tahoma" pitchFamily="34" charset="0"/>
            </a:endParaRPr>
          </a:p>
        </p:txBody>
      </p:sp>
      <p:sp>
        <p:nvSpPr>
          <p:cNvPr id="799754" name="Text Box 10"/>
          <p:cNvSpPr txBox="1">
            <a:spLocks noChangeArrowheads="1"/>
          </p:cNvSpPr>
          <p:nvPr/>
        </p:nvSpPr>
        <p:spPr bwMode="auto">
          <a:xfrm>
            <a:off x="2971800" y="1143000"/>
            <a:ext cx="5143500" cy="461665"/>
          </a:xfrm>
          <a:prstGeom prst="rect">
            <a:avLst/>
          </a:prstGeom>
          <a:noFill/>
          <a:ln w="9525">
            <a:noFill/>
            <a:miter lim="800000"/>
            <a:headEnd/>
            <a:tailEnd/>
          </a:ln>
        </p:spPr>
        <p:txBody>
          <a:bodyPr>
            <a:spAutoFit/>
          </a:bodyPr>
          <a:lstStyle/>
          <a:p>
            <a:pPr>
              <a:spcBef>
                <a:spcPct val="50000"/>
              </a:spcBef>
            </a:pPr>
            <a:r>
              <a:rPr lang="en-US" sz="2400" dirty="0" err="1" smtClean="0">
                <a:latin typeface="Monotype Corsiva" pitchFamily="66" charset="0"/>
              </a:rPr>
              <a:t>Tenho</a:t>
            </a:r>
            <a:r>
              <a:rPr lang="en-US" sz="2400" dirty="0" smtClean="0">
                <a:latin typeface="Monotype Corsiva" pitchFamily="66" charset="0"/>
              </a:rPr>
              <a:t> boas </a:t>
            </a:r>
            <a:r>
              <a:rPr lang="en-US" sz="2400" dirty="0" err="1" smtClean="0">
                <a:latin typeface="Monotype Corsiva" pitchFamily="66" charset="0"/>
              </a:rPr>
              <a:t>notícias</a:t>
            </a:r>
            <a:r>
              <a:rPr lang="en-US" sz="2400" dirty="0" smtClean="0">
                <a:latin typeface="Monotype Corsiva" pitchFamily="66" charset="0"/>
              </a:rPr>
              <a:t> e </a:t>
            </a:r>
            <a:r>
              <a:rPr lang="en-US" sz="2400" dirty="0" err="1" smtClean="0">
                <a:latin typeface="Monotype Corsiva" pitchFamily="66" charset="0"/>
              </a:rPr>
              <a:t>más</a:t>
            </a:r>
            <a:r>
              <a:rPr lang="en-US" sz="2400" dirty="0" smtClean="0">
                <a:latin typeface="Monotype Corsiva" pitchFamily="66" charset="0"/>
              </a:rPr>
              <a:t> </a:t>
            </a:r>
            <a:r>
              <a:rPr lang="en-US" sz="2400" dirty="0" err="1" smtClean="0">
                <a:latin typeface="Monotype Corsiva" pitchFamily="66" charset="0"/>
              </a:rPr>
              <a:t>notícias</a:t>
            </a:r>
            <a:r>
              <a:rPr lang="en-US" sz="2400" dirty="0" smtClean="0">
                <a:latin typeface="Monotype Corsiva" pitchFamily="66" charset="0"/>
              </a:rPr>
              <a:t>.</a:t>
            </a:r>
            <a:endParaRPr lang="en-US" sz="2400" dirty="0">
              <a:latin typeface="Monotype Corsiva" pitchFamily="66" charset="0"/>
            </a:endParaRPr>
          </a:p>
        </p:txBody>
      </p:sp>
      <p:sp>
        <p:nvSpPr>
          <p:cNvPr id="799755" name="Text Box 11"/>
          <p:cNvSpPr txBox="1">
            <a:spLocks noChangeArrowheads="1"/>
          </p:cNvSpPr>
          <p:nvPr/>
        </p:nvSpPr>
        <p:spPr bwMode="auto">
          <a:xfrm>
            <a:off x="1838679" y="2581275"/>
            <a:ext cx="866422" cy="228600"/>
          </a:xfrm>
          <a:prstGeom prst="rect">
            <a:avLst/>
          </a:prstGeom>
          <a:noFill/>
          <a:ln w="9525">
            <a:noFill/>
            <a:miter lim="800000"/>
            <a:headEnd/>
            <a:tailEnd/>
          </a:ln>
        </p:spPr>
        <p:txBody>
          <a:bodyPr>
            <a:spAutoFit/>
          </a:bodyPr>
          <a:lstStyle/>
          <a:p>
            <a:pPr>
              <a:spcBef>
                <a:spcPct val="50000"/>
              </a:spcBef>
            </a:pPr>
            <a:r>
              <a:rPr lang="en-US" sz="900" b="1">
                <a:solidFill>
                  <a:srgbClr val="000000"/>
                </a:solidFill>
                <a:latin typeface="Tahoma" pitchFamily="34" charset="0"/>
              </a:rPr>
              <a:t>Dr. AAR</a:t>
            </a:r>
          </a:p>
        </p:txBody>
      </p:sp>
      <p:sp>
        <p:nvSpPr>
          <p:cNvPr id="799756" name="Text Box 12"/>
          <p:cNvSpPr txBox="1">
            <a:spLocks noChangeArrowheads="1"/>
          </p:cNvSpPr>
          <p:nvPr/>
        </p:nvSpPr>
        <p:spPr bwMode="auto">
          <a:xfrm>
            <a:off x="1447800" y="5791200"/>
            <a:ext cx="6070600" cy="584776"/>
          </a:xfrm>
          <a:prstGeom prst="rect">
            <a:avLst/>
          </a:prstGeom>
          <a:noFill/>
          <a:ln w="9525">
            <a:noFill/>
            <a:miter lim="800000"/>
            <a:headEnd/>
            <a:tailEnd/>
          </a:ln>
          <a:effectLst/>
        </p:spPr>
        <p:txBody>
          <a:bodyPr>
            <a:spAutoFit/>
          </a:bodyPr>
          <a:lstStyle/>
          <a:p>
            <a:pPr>
              <a:spcBef>
                <a:spcPct val="50000"/>
              </a:spcBef>
              <a:defRPr/>
            </a:pPr>
            <a:r>
              <a:rPr lang="en-US" sz="3200" b="1" i="1" dirty="0">
                <a:solidFill>
                  <a:schemeClr val="tx1"/>
                </a:solidFill>
                <a:effectLst>
                  <a:outerShdw blurRad="38100" dist="38100" dir="2700000" algn="tl">
                    <a:srgbClr val="969696"/>
                  </a:outerShdw>
                </a:effectLst>
                <a:latin typeface="Tahoma" pitchFamily="34" charset="0"/>
              </a:rPr>
              <a:t>AAR </a:t>
            </a:r>
            <a:r>
              <a:rPr lang="en-US" sz="3200" b="1" i="1" dirty="0" smtClean="0">
                <a:solidFill>
                  <a:schemeClr val="tx1"/>
                </a:solidFill>
                <a:effectLst>
                  <a:outerShdw blurRad="38100" dist="38100" dir="2700000" algn="tl">
                    <a:srgbClr val="969696"/>
                  </a:outerShdw>
                </a:effectLst>
                <a:latin typeface="Tahoma" pitchFamily="34" charset="0"/>
              </a:rPr>
              <a:t>PODE SER EVITADO</a:t>
            </a:r>
            <a:endParaRPr lang="en-US" sz="3200" b="1" i="1" dirty="0">
              <a:solidFill>
                <a:schemeClr val="tx1"/>
              </a:solidFill>
              <a:effectLst>
                <a:outerShdw blurRad="38100" dist="38100" dir="2700000" algn="tl">
                  <a:srgbClr val="969696"/>
                </a:outerShdw>
              </a:effectLst>
              <a:latin typeface="Tahom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99747"/>
                                        </p:tgtEl>
                                        <p:attrNameLst>
                                          <p:attrName>style.visibility</p:attrName>
                                        </p:attrNameLst>
                                      </p:cBhvr>
                                      <p:to>
                                        <p:strVal val="visible"/>
                                      </p:to>
                                    </p:set>
                                    <p:anim calcmode="lin" valueType="num">
                                      <p:cBhvr additive="base">
                                        <p:cTn id="7" dur="500" fill="hold"/>
                                        <p:tgtEl>
                                          <p:spTgt spid="799747"/>
                                        </p:tgtEl>
                                        <p:attrNameLst>
                                          <p:attrName>ppt_x</p:attrName>
                                        </p:attrNameLst>
                                      </p:cBhvr>
                                      <p:tavLst>
                                        <p:tav tm="0">
                                          <p:val>
                                            <p:strVal val="0-#ppt_w/2"/>
                                          </p:val>
                                        </p:tav>
                                        <p:tav tm="100000">
                                          <p:val>
                                            <p:strVal val="#ppt_x"/>
                                          </p:val>
                                        </p:tav>
                                      </p:tavLst>
                                    </p:anim>
                                    <p:anim calcmode="lin" valueType="num">
                                      <p:cBhvr additive="base">
                                        <p:cTn id="8" dur="500" fill="hold"/>
                                        <p:tgtEl>
                                          <p:spTgt spid="79974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799752"/>
                                        </p:tgtEl>
                                        <p:attrNameLst>
                                          <p:attrName>style.visibility</p:attrName>
                                        </p:attrNameLst>
                                      </p:cBhvr>
                                      <p:to>
                                        <p:strVal val="visible"/>
                                      </p:to>
                                    </p:set>
                                    <p:animEffect transition="in" filter="dissolve">
                                      <p:cBhvr>
                                        <p:cTn id="12" dur="500"/>
                                        <p:tgtEl>
                                          <p:spTgt spid="799752"/>
                                        </p:tgtEl>
                                      </p:cBhvr>
                                    </p:animEffect>
                                  </p:childTnLst>
                                </p:cTn>
                              </p:par>
                              <p:par>
                                <p:cTn id="13" presetID="1" presetClass="entr" presetSubtype="0" fill="hold" nodeType="withEffect">
                                  <p:stCondLst>
                                    <p:cond delay="0"/>
                                  </p:stCondLst>
                                  <p:childTnLst>
                                    <p:set>
                                      <p:cBhvr>
                                        <p:cTn id="14" dur="1" fill="hold">
                                          <p:stCondLst>
                                            <p:cond delay="0"/>
                                          </p:stCondLst>
                                        </p:cTn>
                                        <p:tgtEl>
                                          <p:spTgt spid="799755">
                                            <p:txEl>
                                              <p:pRg st="0" end="0"/>
                                            </p:txEl>
                                          </p:spTgt>
                                        </p:tgtEl>
                                        <p:attrNameLst>
                                          <p:attrName>style.visibility</p:attrName>
                                        </p:attrNameLst>
                                      </p:cBhvr>
                                      <p:to>
                                        <p:strVal val="visible"/>
                                      </p:to>
                                    </p:set>
                                  </p:childTnLst>
                                </p:cTn>
                              </p:par>
                            </p:childTnLst>
                          </p:cTn>
                        </p:par>
                        <p:par>
                          <p:cTn id="15" fill="hold">
                            <p:stCondLst>
                              <p:cond delay="1000"/>
                            </p:stCondLst>
                            <p:childTnLst>
                              <p:par>
                                <p:cTn id="16" presetID="1" presetClass="entr" presetSubtype="0" fill="hold" grpId="0" nodeType="afterEffect" nodePh="1">
                                  <p:stCondLst>
                                    <p:cond delay="0"/>
                                  </p:stCondLst>
                                  <p:endCondLst>
                                    <p:cond evt="begin" delay="0">
                                      <p:tn val="16"/>
                                    </p:cond>
                                  </p:endCondLst>
                                  <p:childTnLst>
                                    <p:set>
                                      <p:cBhvr>
                                        <p:cTn id="17" dur="1" fill="hold">
                                          <p:stCondLst>
                                            <p:cond delay="499"/>
                                          </p:stCondLst>
                                        </p:cTn>
                                        <p:tgtEl>
                                          <p:spTgt spid="799753"/>
                                        </p:tgtEl>
                                        <p:attrNameLst>
                                          <p:attrName>style.visibility</p:attrName>
                                        </p:attrNameLst>
                                      </p:cBhvr>
                                      <p:to>
                                        <p:strVal val="visible"/>
                                      </p:to>
                                    </p:set>
                                  </p:childTnLst>
                                </p:cTn>
                              </p:par>
                            </p:childTnLst>
                          </p:cTn>
                        </p:par>
                        <p:par>
                          <p:cTn id="18" fill="hold">
                            <p:stCondLst>
                              <p:cond delay="1500"/>
                            </p:stCondLst>
                            <p:childTnLst>
                              <p:par>
                                <p:cTn id="19" presetID="1" presetClass="entr" presetSubtype="0" fill="hold" grpId="0" nodeType="afterEffect">
                                  <p:stCondLst>
                                    <p:cond delay="0"/>
                                  </p:stCondLst>
                                  <p:childTnLst>
                                    <p:set>
                                      <p:cBhvr>
                                        <p:cTn id="20" dur="1" fill="hold">
                                          <p:stCondLst>
                                            <p:cond delay="499"/>
                                          </p:stCondLst>
                                        </p:cTn>
                                        <p:tgtEl>
                                          <p:spTgt spid="79975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79974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799749">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799749">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799749">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499"/>
                                          </p:stCondLst>
                                        </p:cTn>
                                        <p:tgtEl>
                                          <p:spTgt spid="799750"/>
                                        </p:tgtEl>
                                        <p:attrNameLst>
                                          <p:attrName>style.visibility</p:attrName>
                                        </p:attrNameLst>
                                      </p:cBhvr>
                                      <p:to>
                                        <p:strVal val="visible"/>
                                      </p:to>
                                    </p:set>
                                  </p:childTnLst>
                                </p:cTn>
                              </p:par>
                            </p:childTnLst>
                          </p:cTn>
                        </p:par>
                        <p:par>
                          <p:cTn id="41" fill="hold">
                            <p:stCondLst>
                              <p:cond delay="500"/>
                            </p:stCondLst>
                            <p:childTnLst>
                              <p:par>
                                <p:cTn id="42" presetID="1" presetClass="entr" presetSubtype="0" fill="hold" grpId="0" nodeType="afterEffect">
                                  <p:stCondLst>
                                    <p:cond delay="1000"/>
                                  </p:stCondLst>
                                  <p:childTnLst>
                                    <p:set>
                                      <p:cBhvr>
                                        <p:cTn id="43" dur="1" fill="hold">
                                          <p:stCondLst>
                                            <p:cond delay="499"/>
                                          </p:stCondLst>
                                        </p:cTn>
                                        <p:tgtEl>
                                          <p:spTgt spid="799751"/>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iterate type="wd">
                                    <p:tmAbs val="300"/>
                                  </p:iterate>
                                  <p:childTnLst>
                                    <p:set>
                                      <p:cBhvr>
                                        <p:cTn id="47" dur="1" fill="hold">
                                          <p:stCondLst>
                                            <p:cond delay="299"/>
                                          </p:stCondLst>
                                        </p:cTn>
                                        <p:tgtEl>
                                          <p:spTgt spid="7997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9748" grpId="0" autoUpdateAnimBg="0"/>
      <p:bldP spid="799749" grpId="0" build="p" autoUpdateAnimBg="0"/>
      <p:bldP spid="799750" grpId="0" autoUpdateAnimBg="0"/>
      <p:bldP spid="799751" grpId="0" autoUpdateAnimBg="0"/>
      <p:bldP spid="799752" grpId="0" animBg="1"/>
      <p:bldP spid="799753" grpId="0" autoUpdateAnimBg="0"/>
      <p:bldP spid="799754" grpId="0" autoUpdateAnimBg="0"/>
      <p:bldP spid="799756"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7298" name="Rectangle 2"/>
          <p:cNvSpPr>
            <a:spLocks noGrp="1" noChangeArrowheads="1"/>
          </p:cNvSpPr>
          <p:nvPr>
            <p:ph type="title"/>
          </p:nvPr>
        </p:nvSpPr>
        <p:spPr>
          <a:xfrm>
            <a:off x="540456" y="484188"/>
            <a:ext cx="8950677" cy="1143000"/>
          </a:xfrm>
        </p:spPr>
        <p:txBody>
          <a:bodyPr/>
          <a:lstStyle/>
          <a:p>
            <a:pPr eaLnBrk="1" hangingPunct="1">
              <a:defRPr/>
            </a:pPr>
            <a:r>
              <a:rPr lang="en-US" sz="4600" b="0" dirty="0" smtClean="0">
                <a:effectLst>
                  <a:outerShdw blurRad="38100" dist="38100" dir="2700000" algn="tl">
                    <a:srgbClr val="FFFFFF"/>
                  </a:outerShdw>
                </a:effectLst>
              </a:rPr>
              <a:t>Como </a:t>
            </a:r>
            <a:r>
              <a:rPr lang="en-US" sz="4600" b="0" dirty="0" err="1" smtClean="0">
                <a:effectLst>
                  <a:outerShdw blurRad="38100" dist="38100" dir="2700000" algn="tl">
                    <a:srgbClr val="FFFFFF"/>
                  </a:outerShdw>
                </a:effectLst>
              </a:rPr>
              <a:t>Evitar</a:t>
            </a:r>
            <a:r>
              <a:rPr lang="en-US" sz="4600" b="0" dirty="0" smtClean="0">
                <a:effectLst>
                  <a:outerShdw blurRad="38100" dist="38100" dir="2700000" algn="tl">
                    <a:srgbClr val="FFFFFF"/>
                  </a:outerShdw>
                </a:effectLst>
              </a:rPr>
              <a:t> AAR</a:t>
            </a:r>
          </a:p>
        </p:txBody>
      </p:sp>
      <p:sp>
        <p:nvSpPr>
          <p:cNvPr id="567299" name="Rectangle 3"/>
          <p:cNvSpPr>
            <a:spLocks noGrp="1" noChangeArrowheads="1"/>
          </p:cNvSpPr>
          <p:nvPr>
            <p:ph type="body" idx="1"/>
          </p:nvPr>
        </p:nvSpPr>
        <p:spPr>
          <a:xfrm>
            <a:off x="381000" y="1600200"/>
            <a:ext cx="8763000" cy="4673600"/>
          </a:xfrm>
        </p:spPr>
        <p:txBody>
          <a:bodyPr/>
          <a:lstStyle/>
          <a:p>
            <a:pPr eaLnBrk="1" hangingPunct="1">
              <a:lnSpc>
                <a:spcPct val="90000"/>
              </a:lnSpc>
            </a:pPr>
            <a:r>
              <a:rPr lang="en-US" sz="4000" dirty="0" smtClean="0"/>
              <a:t>Use um </a:t>
            </a:r>
            <a:r>
              <a:rPr lang="en-US" sz="4000" dirty="0" err="1" smtClean="0"/>
              <a:t>agregado</a:t>
            </a:r>
            <a:r>
              <a:rPr lang="en-US" sz="4000" dirty="0" smtClean="0"/>
              <a:t> </a:t>
            </a:r>
            <a:r>
              <a:rPr lang="en-US" sz="4000" dirty="0" err="1" smtClean="0"/>
              <a:t>não</a:t>
            </a:r>
            <a:r>
              <a:rPr lang="en-US" sz="4000" dirty="0" smtClean="0"/>
              <a:t> </a:t>
            </a:r>
            <a:r>
              <a:rPr lang="en-US" sz="4000" dirty="0" err="1" smtClean="0"/>
              <a:t>reativo</a:t>
            </a:r>
            <a:endParaRPr lang="en-US" sz="4000" dirty="0" smtClean="0"/>
          </a:p>
          <a:p>
            <a:pPr lvl="1" eaLnBrk="1" hangingPunct="1">
              <a:lnSpc>
                <a:spcPct val="90000"/>
              </a:lnSpc>
            </a:pPr>
            <a:r>
              <a:rPr lang="en-US" b="0" dirty="0" err="1" smtClean="0">
                <a:latin typeface="Arial" charset="0"/>
              </a:rPr>
              <a:t>Olhe</a:t>
            </a:r>
            <a:r>
              <a:rPr lang="en-US" b="0" dirty="0" smtClean="0">
                <a:latin typeface="Arial" charset="0"/>
              </a:rPr>
              <a:t> o </a:t>
            </a:r>
            <a:r>
              <a:rPr lang="en-US" b="0" dirty="0" err="1" smtClean="0">
                <a:latin typeface="Arial" charset="0"/>
              </a:rPr>
              <a:t>Desempenho</a:t>
            </a:r>
            <a:r>
              <a:rPr lang="en-US" b="0" dirty="0" smtClean="0">
                <a:latin typeface="Arial" charset="0"/>
              </a:rPr>
              <a:t> de </a:t>
            </a:r>
            <a:r>
              <a:rPr lang="en-US" dirty="0" smtClean="0">
                <a:latin typeface="Arial" charset="0"/>
              </a:rPr>
              <a:t>Campo </a:t>
            </a:r>
            <a:r>
              <a:rPr lang="en-US" b="0" dirty="0" smtClean="0">
                <a:latin typeface="Arial" charset="0"/>
              </a:rPr>
              <a:t>do </a:t>
            </a:r>
            <a:r>
              <a:rPr lang="en-US" b="0" dirty="0" err="1" smtClean="0">
                <a:latin typeface="Arial" charset="0"/>
              </a:rPr>
              <a:t>concreto</a:t>
            </a:r>
            <a:r>
              <a:rPr lang="en-US" b="0" dirty="0" smtClean="0">
                <a:latin typeface="Arial" charset="0"/>
              </a:rPr>
              <a:t> com </a:t>
            </a:r>
            <a:r>
              <a:rPr lang="en-US" b="0" dirty="0" err="1" smtClean="0">
                <a:latin typeface="Arial" charset="0"/>
              </a:rPr>
              <a:t>pelo</a:t>
            </a:r>
            <a:r>
              <a:rPr lang="en-US" b="0" dirty="0" smtClean="0">
                <a:latin typeface="Arial" charset="0"/>
              </a:rPr>
              <a:t> </a:t>
            </a:r>
            <a:r>
              <a:rPr lang="en-US" b="0" dirty="0" err="1" smtClean="0">
                <a:latin typeface="Arial" charset="0"/>
              </a:rPr>
              <a:t>menos</a:t>
            </a:r>
            <a:r>
              <a:rPr lang="en-US" b="0" dirty="0" smtClean="0">
                <a:latin typeface="Arial" charset="0"/>
              </a:rPr>
              <a:t> 10 </a:t>
            </a:r>
            <a:r>
              <a:rPr lang="en-US" b="0" dirty="0" err="1" smtClean="0">
                <a:latin typeface="Arial" charset="0"/>
              </a:rPr>
              <a:t>anos</a:t>
            </a:r>
            <a:r>
              <a:rPr lang="en-US" b="0" dirty="0" smtClean="0">
                <a:latin typeface="Arial" charset="0"/>
              </a:rPr>
              <a:t> de </a:t>
            </a:r>
            <a:r>
              <a:rPr lang="en-US" b="0" dirty="0" err="1" smtClean="0">
                <a:latin typeface="Arial" charset="0"/>
              </a:rPr>
              <a:t>idade</a:t>
            </a:r>
            <a:r>
              <a:rPr lang="en-US" b="0" dirty="0" smtClean="0">
                <a:latin typeface="Arial" charset="0"/>
              </a:rPr>
              <a:t> </a:t>
            </a:r>
            <a:r>
              <a:rPr lang="en-US" b="0" dirty="0" err="1" smtClean="0">
                <a:latin typeface="Arial" charset="0"/>
              </a:rPr>
              <a:t>em</a:t>
            </a:r>
            <a:r>
              <a:rPr lang="en-US" b="0" dirty="0" smtClean="0">
                <a:latin typeface="Arial" charset="0"/>
              </a:rPr>
              <a:t> </a:t>
            </a:r>
            <a:r>
              <a:rPr lang="en-US" b="0" dirty="0" err="1" smtClean="0">
                <a:latin typeface="Arial" charset="0"/>
              </a:rPr>
              <a:t>estruturas</a:t>
            </a:r>
            <a:r>
              <a:rPr lang="en-US" b="0" dirty="0" smtClean="0">
                <a:latin typeface="Arial" charset="0"/>
              </a:rPr>
              <a:t> e </a:t>
            </a:r>
            <a:r>
              <a:rPr lang="en-US" b="0" dirty="0" err="1" smtClean="0">
                <a:latin typeface="Arial" charset="0"/>
              </a:rPr>
              <a:t>condições</a:t>
            </a:r>
            <a:r>
              <a:rPr lang="en-US" b="0" dirty="0" smtClean="0">
                <a:latin typeface="Arial" charset="0"/>
              </a:rPr>
              <a:t> </a:t>
            </a:r>
            <a:r>
              <a:rPr lang="en-US" b="0" dirty="0" err="1" smtClean="0">
                <a:latin typeface="Arial" charset="0"/>
              </a:rPr>
              <a:t>ambientais</a:t>
            </a:r>
            <a:r>
              <a:rPr lang="en-US" b="0" dirty="0" smtClean="0">
                <a:latin typeface="Arial" charset="0"/>
              </a:rPr>
              <a:t> </a:t>
            </a:r>
            <a:r>
              <a:rPr lang="en-US" b="0" dirty="0" err="1" smtClean="0">
                <a:latin typeface="Arial" charset="0"/>
              </a:rPr>
              <a:t>semelhantes</a:t>
            </a:r>
            <a:r>
              <a:rPr lang="en-US" b="0" dirty="0" smtClean="0">
                <a:latin typeface="Arial" charset="0"/>
              </a:rPr>
              <a:t>.</a:t>
            </a:r>
          </a:p>
          <a:p>
            <a:pPr lvl="1" eaLnBrk="1" hangingPunct="1">
              <a:lnSpc>
                <a:spcPct val="90000"/>
              </a:lnSpc>
            </a:pPr>
            <a:r>
              <a:rPr lang="en-US" b="0" dirty="0" err="1" smtClean="0">
                <a:latin typeface="Arial" charset="0"/>
              </a:rPr>
              <a:t>Investigações</a:t>
            </a:r>
            <a:r>
              <a:rPr lang="en-US" b="0" dirty="0" smtClean="0">
                <a:latin typeface="Arial" charset="0"/>
              </a:rPr>
              <a:t> de </a:t>
            </a:r>
            <a:r>
              <a:rPr lang="en-US" dirty="0" err="1" smtClean="0">
                <a:latin typeface="Arial" charset="0"/>
              </a:rPr>
              <a:t>Laboratório</a:t>
            </a:r>
            <a:endParaRPr lang="en-US" b="0" dirty="0" smtClean="0">
              <a:latin typeface="Arial" charset="0"/>
            </a:endParaRPr>
          </a:p>
          <a:p>
            <a:pPr lvl="1" eaLnBrk="1" hangingPunct="1">
              <a:lnSpc>
                <a:spcPct val="90000"/>
              </a:lnSpc>
            </a:pPr>
            <a:r>
              <a:rPr lang="en-US" b="0" dirty="0" err="1" smtClean="0">
                <a:latin typeface="Arial" charset="0"/>
              </a:rPr>
              <a:t>Exame</a:t>
            </a:r>
            <a:r>
              <a:rPr lang="en-US" b="0" dirty="0" smtClean="0">
                <a:latin typeface="Arial" charset="0"/>
              </a:rPr>
              <a:t> </a:t>
            </a:r>
            <a:r>
              <a:rPr lang="en-US" b="0" dirty="0" err="1" smtClean="0">
                <a:latin typeface="Arial" charset="0"/>
              </a:rPr>
              <a:t>petrográfico</a:t>
            </a:r>
            <a:r>
              <a:rPr lang="en-US" b="0" dirty="0" smtClean="0">
                <a:latin typeface="Arial" charset="0"/>
              </a:rPr>
              <a:t> ASTM C295</a:t>
            </a:r>
          </a:p>
          <a:p>
            <a:pPr lvl="1" eaLnBrk="1" hangingPunct="1">
              <a:lnSpc>
                <a:spcPct val="90000"/>
              </a:lnSpc>
            </a:pPr>
            <a:r>
              <a:rPr lang="en-US" dirty="0" err="1" smtClean="0">
                <a:latin typeface="Arial" charset="0"/>
              </a:rPr>
              <a:t>Exame</a:t>
            </a:r>
            <a:r>
              <a:rPr lang="en-US" dirty="0" smtClean="0">
                <a:latin typeface="Arial" charset="0"/>
              </a:rPr>
              <a:t> </a:t>
            </a:r>
            <a:r>
              <a:rPr lang="en-US" dirty="0" err="1" smtClean="0">
                <a:latin typeface="Arial" charset="0"/>
              </a:rPr>
              <a:t>químico</a:t>
            </a:r>
            <a:r>
              <a:rPr lang="en-US" dirty="0" smtClean="0">
                <a:latin typeface="Arial" charset="0"/>
              </a:rPr>
              <a:t> </a:t>
            </a:r>
            <a:r>
              <a:rPr lang="en-US" b="0" dirty="0" smtClean="0">
                <a:latin typeface="Arial" charset="0"/>
              </a:rPr>
              <a:t>CSA A23.2-26A </a:t>
            </a:r>
            <a:r>
              <a:rPr lang="en-US" b="0" dirty="0" smtClean="0">
                <a:latin typeface="Arial" charset="0"/>
              </a:rPr>
              <a:t>(</a:t>
            </a:r>
            <a:r>
              <a:rPr lang="en-US" b="0" dirty="0" err="1" smtClean="0">
                <a:latin typeface="Arial" charset="0"/>
              </a:rPr>
              <a:t>álcali-carbonato</a:t>
            </a:r>
            <a:r>
              <a:rPr lang="en-US" b="0" dirty="0" smtClean="0">
                <a:latin typeface="Arial" charset="0"/>
              </a:rPr>
              <a:t>)</a:t>
            </a:r>
            <a:endParaRPr lang="en-US" b="0" dirty="0" smtClean="0">
              <a:latin typeface="Arial" charset="0"/>
            </a:endParaRPr>
          </a:p>
          <a:p>
            <a:pPr lvl="1" eaLnBrk="1" hangingPunct="1">
              <a:lnSpc>
                <a:spcPct val="90000"/>
              </a:lnSpc>
            </a:pPr>
            <a:r>
              <a:rPr lang="en-US" b="0" dirty="0" smtClean="0">
                <a:latin typeface="Arial" charset="0"/>
              </a:rPr>
              <a:t>Barra de </a:t>
            </a:r>
            <a:r>
              <a:rPr lang="en-US" b="0" dirty="0" err="1" smtClean="0">
                <a:latin typeface="Arial" charset="0"/>
              </a:rPr>
              <a:t>aceleração</a:t>
            </a:r>
            <a:r>
              <a:rPr lang="en-US" b="0" dirty="0" smtClean="0">
                <a:latin typeface="Arial" charset="0"/>
              </a:rPr>
              <a:t> de </a:t>
            </a:r>
            <a:r>
              <a:rPr lang="en-US" b="0" dirty="0" err="1" smtClean="0">
                <a:latin typeface="Arial" charset="0"/>
              </a:rPr>
              <a:t>argamassa</a:t>
            </a:r>
            <a:r>
              <a:rPr lang="en-US" b="0" dirty="0" smtClean="0">
                <a:latin typeface="Arial" charset="0"/>
              </a:rPr>
              <a:t> ASTM C1260</a:t>
            </a:r>
          </a:p>
          <a:p>
            <a:pPr lvl="1" eaLnBrk="1" hangingPunct="1">
              <a:lnSpc>
                <a:spcPct val="90000"/>
              </a:lnSpc>
            </a:pPr>
            <a:r>
              <a:rPr lang="en-US" dirty="0" err="1" smtClean="0">
                <a:latin typeface="Arial" charset="0"/>
              </a:rPr>
              <a:t>Prisma</a:t>
            </a:r>
            <a:r>
              <a:rPr lang="en-US" dirty="0" smtClean="0">
                <a:latin typeface="Arial" charset="0"/>
              </a:rPr>
              <a:t> de </a:t>
            </a:r>
            <a:r>
              <a:rPr lang="en-US" dirty="0" err="1" smtClean="0">
                <a:latin typeface="Arial" charset="0"/>
              </a:rPr>
              <a:t>concreto</a:t>
            </a:r>
            <a:r>
              <a:rPr lang="en-US" dirty="0" smtClean="0">
                <a:latin typeface="Arial" charset="0"/>
              </a:rPr>
              <a:t> </a:t>
            </a:r>
            <a:r>
              <a:rPr lang="en-US" b="0" dirty="0" smtClean="0">
                <a:latin typeface="Arial" charset="0"/>
              </a:rPr>
              <a:t>ASTM C1293</a:t>
            </a:r>
          </a:p>
        </p:txBody>
      </p:sp>
      <p:sp>
        <p:nvSpPr>
          <p:cNvPr id="59396" name="Text Box 4"/>
          <p:cNvSpPr txBox="1">
            <a:spLocks noChangeArrowheads="1"/>
          </p:cNvSpPr>
          <p:nvPr/>
        </p:nvSpPr>
        <p:spPr bwMode="auto">
          <a:xfrm>
            <a:off x="1176867" y="304800"/>
            <a:ext cx="7473244" cy="457200"/>
          </a:xfrm>
          <a:prstGeom prst="rect">
            <a:avLst/>
          </a:prstGeom>
          <a:noFill/>
          <a:ln w="9525">
            <a:noFill/>
            <a:miter lim="800000"/>
            <a:headEnd/>
            <a:tailEnd/>
          </a:ln>
        </p:spPr>
        <p:txBody>
          <a:bodyPr>
            <a:spAutoFit/>
          </a:bodyPr>
          <a:lstStyle/>
          <a:p>
            <a:pPr>
              <a:spcBef>
                <a:spcPct val="50000"/>
              </a:spcBef>
            </a:pPr>
            <a:endParaRPr lang="en-US" sz="2400">
              <a:solidFill>
                <a:schemeClr val="tx1"/>
              </a:solidFill>
              <a:latin typeface="Tahom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67299">
                                            <p:txEl>
                                              <p:pRg st="0" end="0"/>
                                            </p:txEl>
                                          </p:spTgt>
                                        </p:tgtEl>
                                        <p:attrNameLst>
                                          <p:attrName>style.visibility</p:attrName>
                                        </p:attrNameLst>
                                      </p:cBhvr>
                                      <p:to>
                                        <p:strVal val="visible"/>
                                      </p:to>
                                    </p:set>
                                    <p:anim calcmode="lin" valueType="num">
                                      <p:cBhvr additive="base">
                                        <p:cTn id="7" dur="500" fill="hold"/>
                                        <p:tgtEl>
                                          <p:spTgt spid="5672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672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67299">
                                            <p:txEl>
                                              <p:pRg st="1" end="1"/>
                                            </p:txEl>
                                          </p:spTgt>
                                        </p:tgtEl>
                                        <p:attrNameLst>
                                          <p:attrName>style.visibility</p:attrName>
                                        </p:attrNameLst>
                                      </p:cBhvr>
                                      <p:to>
                                        <p:strVal val="visible"/>
                                      </p:to>
                                    </p:set>
                                    <p:anim calcmode="lin" valueType="num">
                                      <p:cBhvr additive="base">
                                        <p:cTn id="13" dur="500" fill="hold"/>
                                        <p:tgtEl>
                                          <p:spTgt spid="5672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672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67299">
                                            <p:txEl>
                                              <p:pRg st="2" end="2"/>
                                            </p:txEl>
                                          </p:spTgt>
                                        </p:tgtEl>
                                        <p:attrNameLst>
                                          <p:attrName>style.visibility</p:attrName>
                                        </p:attrNameLst>
                                      </p:cBhvr>
                                      <p:to>
                                        <p:strVal val="visible"/>
                                      </p:to>
                                    </p:set>
                                    <p:anim calcmode="lin" valueType="num">
                                      <p:cBhvr additive="base">
                                        <p:cTn id="19" dur="500" fill="hold"/>
                                        <p:tgtEl>
                                          <p:spTgt spid="5672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672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67299">
                                            <p:txEl>
                                              <p:pRg st="3" end="3"/>
                                            </p:txEl>
                                          </p:spTgt>
                                        </p:tgtEl>
                                        <p:attrNameLst>
                                          <p:attrName>style.visibility</p:attrName>
                                        </p:attrNameLst>
                                      </p:cBhvr>
                                      <p:to>
                                        <p:strVal val="visible"/>
                                      </p:to>
                                    </p:set>
                                    <p:anim calcmode="lin" valueType="num">
                                      <p:cBhvr additive="base">
                                        <p:cTn id="25" dur="500" fill="hold"/>
                                        <p:tgtEl>
                                          <p:spTgt spid="56729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6729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67299">
                                            <p:txEl>
                                              <p:pRg st="4" end="4"/>
                                            </p:txEl>
                                          </p:spTgt>
                                        </p:tgtEl>
                                        <p:attrNameLst>
                                          <p:attrName>style.visibility</p:attrName>
                                        </p:attrNameLst>
                                      </p:cBhvr>
                                      <p:to>
                                        <p:strVal val="visible"/>
                                      </p:to>
                                    </p:set>
                                    <p:anim calcmode="lin" valueType="num">
                                      <p:cBhvr additive="base">
                                        <p:cTn id="31" dur="500" fill="hold"/>
                                        <p:tgtEl>
                                          <p:spTgt spid="56729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6729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67299">
                                            <p:txEl>
                                              <p:pRg st="5" end="5"/>
                                            </p:txEl>
                                          </p:spTgt>
                                        </p:tgtEl>
                                        <p:attrNameLst>
                                          <p:attrName>style.visibility</p:attrName>
                                        </p:attrNameLst>
                                      </p:cBhvr>
                                      <p:to>
                                        <p:strVal val="visible"/>
                                      </p:to>
                                    </p:set>
                                    <p:anim calcmode="lin" valueType="num">
                                      <p:cBhvr additive="base">
                                        <p:cTn id="37" dur="500" fill="hold"/>
                                        <p:tgtEl>
                                          <p:spTgt spid="56729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6729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67299">
                                            <p:txEl>
                                              <p:pRg st="6" end="6"/>
                                            </p:txEl>
                                          </p:spTgt>
                                        </p:tgtEl>
                                        <p:attrNameLst>
                                          <p:attrName>style.visibility</p:attrName>
                                        </p:attrNameLst>
                                      </p:cBhvr>
                                      <p:to>
                                        <p:strVal val="visible"/>
                                      </p:to>
                                    </p:set>
                                    <p:anim calcmode="lin" valueType="num">
                                      <p:cBhvr additive="base">
                                        <p:cTn id="43" dur="500" fill="hold"/>
                                        <p:tgtEl>
                                          <p:spTgt spid="56729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6729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299" grpId="0" build="p" bldLvl="2"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8322" name="Rectangle 2"/>
          <p:cNvSpPr>
            <a:spLocks noGrp="1" noChangeArrowheads="1"/>
          </p:cNvSpPr>
          <p:nvPr>
            <p:ph type="title"/>
          </p:nvPr>
        </p:nvSpPr>
        <p:spPr>
          <a:xfrm>
            <a:off x="0" y="304800"/>
            <a:ext cx="8952089" cy="1447800"/>
          </a:xfrm>
        </p:spPr>
        <p:txBody>
          <a:bodyPr/>
          <a:lstStyle/>
          <a:p>
            <a:pPr eaLnBrk="1" hangingPunct="1">
              <a:defRPr/>
            </a:pPr>
            <a:r>
              <a:rPr lang="en-US" sz="4600" b="0" dirty="0" smtClean="0">
                <a:effectLst>
                  <a:outerShdw blurRad="38100" dist="38100" dir="2700000" algn="tl">
                    <a:srgbClr val="FFFFFF"/>
                  </a:outerShdw>
                </a:effectLst>
              </a:rPr>
              <a:t>Como </a:t>
            </a:r>
            <a:r>
              <a:rPr lang="en-US" sz="4600" b="0" dirty="0" err="1" smtClean="0">
                <a:effectLst>
                  <a:outerShdw blurRad="38100" dist="38100" dir="2700000" algn="tl">
                    <a:srgbClr val="FFFFFF"/>
                  </a:outerShdw>
                </a:effectLst>
              </a:rPr>
              <a:t>Evitar</a:t>
            </a:r>
            <a:r>
              <a:rPr lang="en-US" sz="4600" b="0" dirty="0" smtClean="0">
                <a:effectLst>
                  <a:outerShdw blurRad="38100" dist="38100" dir="2700000" algn="tl">
                    <a:srgbClr val="FFFFFF"/>
                  </a:outerShdw>
                </a:effectLst>
              </a:rPr>
              <a:t> AAR </a:t>
            </a:r>
            <a:r>
              <a:rPr lang="en-US" sz="3600" b="0" dirty="0" smtClean="0">
                <a:effectLst>
                  <a:outerShdw blurRad="38100" dist="38100" dir="2700000" algn="tl">
                    <a:srgbClr val="FFFFFF"/>
                  </a:outerShdw>
                </a:effectLst>
              </a:rPr>
              <a:t/>
            </a:r>
            <a:br>
              <a:rPr lang="en-US" sz="3600" b="0" dirty="0" smtClean="0">
                <a:effectLst>
                  <a:outerShdw blurRad="38100" dist="38100" dir="2700000" algn="tl">
                    <a:srgbClr val="FFFFFF"/>
                  </a:outerShdw>
                </a:effectLst>
              </a:rPr>
            </a:br>
            <a:r>
              <a:rPr lang="en-US" sz="3600" b="0" dirty="0" smtClean="0">
                <a:effectLst>
                  <a:outerShdw blurRad="38100" dist="38100" dir="2700000" algn="tl">
                    <a:srgbClr val="FFFFFF"/>
                  </a:outerShdw>
                </a:effectLst>
              </a:rPr>
              <a:t/>
            </a:r>
            <a:br>
              <a:rPr lang="en-US" sz="3600" b="0" dirty="0" smtClean="0">
                <a:effectLst>
                  <a:outerShdw blurRad="38100" dist="38100" dir="2700000" algn="tl">
                    <a:srgbClr val="FFFFFF"/>
                  </a:outerShdw>
                </a:effectLst>
              </a:rPr>
            </a:br>
            <a:r>
              <a:rPr lang="en-US" sz="3600" b="0" dirty="0" err="1" smtClean="0">
                <a:effectLst>
                  <a:outerShdw blurRad="38100" dist="38100" dir="2700000" algn="tl">
                    <a:srgbClr val="FFFFFF"/>
                  </a:outerShdw>
                </a:effectLst>
              </a:rPr>
              <a:t>Quando</a:t>
            </a:r>
            <a:r>
              <a:rPr lang="en-US" sz="3600" b="0" dirty="0" smtClean="0">
                <a:effectLst>
                  <a:outerShdw blurRad="38100" dist="38100" dir="2700000" algn="tl">
                    <a:srgbClr val="FFFFFF"/>
                  </a:outerShdw>
                </a:effectLst>
              </a:rPr>
              <a:t> </a:t>
            </a:r>
            <a:r>
              <a:rPr lang="en-US" sz="3600" b="0" dirty="0" err="1" smtClean="0">
                <a:effectLst>
                  <a:outerShdw blurRad="38100" dist="38100" dir="2700000" algn="tl">
                    <a:srgbClr val="FFFFFF"/>
                  </a:outerShdw>
                </a:effectLst>
              </a:rPr>
              <a:t>é</a:t>
            </a:r>
            <a:r>
              <a:rPr lang="en-US" sz="3600" b="0" dirty="0" smtClean="0">
                <a:effectLst>
                  <a:outerShdw blurRad="38100" dist="38100" dir="2700000" algn="tl">
                    <a:srgbClr val="FFFFFF"/>
                  </a:outerShdw>
                </a:effectLst>
              </a:rPr>
              <a:t> </a:t>
            </a:r>
            <a:r>
              <a:rPr lang="en-US" sz="3600" b="0" dirty="0" err="1" smtClean="0">
                <a:effectLst>
                  <a:outerShdw blurRad="38100" dist="38100" dir="2700000" algn="tl">
                    <a:srgbClr val="FFFFFF"/>
                  </a:outerShdw>
                </a:effectLst>
              </a:rPr>
              <a:t>preciso</a:t>
            </a:r>
            <a:r>
              <a:rPr lang="en-US" sz="3600" b="0" dirty="0" smtClean="0">
                <a:effectLst>
                  <a:outerShdw blurRad="38100" dist="38100" dir="2700000" algn="tl">
                    <a:srgbClr val="FFFFFF"/>
                  </a:outerShdw>
                </a:effectLst>
              </a:rPr>
              <a:t> </a:t>
            </a:r>
            <a:r>
              <a:rPr lang="en-US" sz="3600" b="0" dirty="0" err="1" smtClean="0">
                <a:effectLst>
                  <a:outerShdw blurRad="38100" dist="38100" dir="2700000" algn="tl">
                    <a:srgbClr val="FFFFFF"/>
                  </a:outerShdw>
                </a:effectLst>
              </a:rPr>
              <a:t>ter</a:t>
            </a:r>
            <a:r>
              <a:rPr lang="en-US" sz="3600" b="0" dirty="0" smtClean="0">
                <a:effectLst>
                  <a:outerShdw blurRad="38100" dist="38100" dir="2700000" algn="tl">
                    <a:srgbClr val="FFFFFF"/>
                  </a:outerShdw>
                </a:effectLst>
              </a:rPr>
              <a:t> um </a:t>
            </a:r>
            <a:r>
              <a:rPr lang="en-US" sz="3600" b="0" dirty="0" err="1" smtClean="0">
                <a:effectLst>
                  <a:outerShdw blurRad="38100" dist="38100" dir="2700000" algn="tl">
                    <a:srgbClr val="FFFFFF"/>
                  </a:outerShdw>
                </a:effectLst>
              </a:rPr>
              <a:t>agregado</a:t>
            </a:r>
            <a:r>
              <a:rPr lang="en-US" sz="3600" b="0" dirty="0" smtClean="0">
                <a:effectLst>
                  <a:outerShdw blurRad="38100" dist="38100" dir="2700000" algn="tl">
                    <a:srgbClr val="FFFFFF"/>
                  </a:outerShdw>
                </a:effectLst>
              </a:rPr>
              <a:t> </a:t>
            </a:r>
            <a:r>
              <a:rPr lang="en-US" sz="3600" b="0" dirty="0" err="1" smtClean="0">
                <a:effectLst>
                  <a:outerShdw blurRad="38100" dist="38100" dir="2700000" algn="tl">
                    <a:srgbClr val="FFFFFF"/>
                  </a:outerShdw>
                </a:effectLst>
              </a:rPr>
              <a:t>reativo</a:t>
            </a:r>
            <a:r>
              <a:rPr lang="en-US" sz="3600" b="0" dirty="0" smtClean="0">
                <a:effectLst>
                  <a:outerShdw blurRad="38100" dist="38100" dir="2700000" algn="tl">
                    <a:srgbClr val="FFFFFF"/>
                  </a:outerShdw>
                </a:effectLst>
              </a:rPr>
              <a:t> </a:t>
            </a:r>
            <a:r>
              <a:rPr lang="en-US" sz="3600" dirty="0" smtClean="0">
                <a:solidFill>
                  <a:schemeClr val="tx1"/>
                </a:solidFill>
              </a:rPr>
              <a:t>:</a:t>
            </a:r>
          </a:p>
        </p:txBody>
      </p:sp>
      <p:sp>
        <p:nvSpPr>
          <p:cNvPr id="568323" name="Rectangle 3"/>
          <p:cNvSpPr>
            <a:spLocks noGrp="1" noChangeArrowheads="1"/>
          </p:cNvSpPr>
          <p:nvPr>
            <p:ph type="body" idx="1"/>
          </p:nvPr>
        </p:nvSpPr>
        <p:spPr>
          <a:xfrm>
            <a:off x="-152400" y="1447800"/>
            <a:ext cx="8763000" cy="4325937"/>
          </a:xfrm>
        </p:spPr>
        <p:txBody>
          <a:bodyPr/>
          <a:lstStyle/>
          <a:p>
            <a:pPr eaLnBrk="1" hangingPunct="1">
              <a:spcBef>
                <a:spcPts val="1200"/>
              </a:spcBef>
              <a:buFont typeface="ZapfDingbats" pitchFamily="82" charset="2"/>
              <a:buNone/>
            </a:pPr>
            <a:endParaRPr lang="en-US" sz="4000" dirty="0" smtClean="0"/>
          </a:p>
          <a:p>
            <a:pPr lvl="1" eaLnBrk="1" hangingPunct="1">
              <a:spcBef>
                <a:spcPts val="1200"/>
              </a:spcBef>
            </a:pPr>
            <a:r>
              <a:rPr lang="en-US" sz="3600" dirty="0" err="1" smtClean="0"/>
              <a:t>Mantenha</a:t>
            </a:r>
            <a:r>
              <a:rPr lang="en-US" sz="3600" dirty="0" smtClean="0"/>
              <a:t> o </a:t>
            </a:r>
            <a:r>
              <a:rPr lang="en-US" sz="3600" dirty="0" err="1" smtClean="0"/>
              <a:t>álcali</a:t>
            </a:r>
            <a:r>
              <a:rPr lang="en-US" sz="3600" dirty="0" smtClean="0"/>
              <a:t> de </a:t>
            </a:r>
            <a:r>
              <a:rPr lang="en-US" sz="3600" dirty="0" err="1" smtClean="0"/>
              <a:t>cimento</a:t>
            </a:r>
            <a:r>
              <a:rPr lang="en-US" sz="3600" dirty="0" smtClean="0"/>
              <a:t> </a:t>
            </a:r>
            <a:r>
              <a:rPr lang="en-US" sz="3600" dirty="0" err="1" smtClean="0"/>
              <a:t>abaixo</a:t>
            </a:r>
            <a:r>
              <a:rPr lang="en-US" sz="3600" dirty="0" smtClean="0"/>
              <a:t> de 3.0 kg/m</a:t>
            </a:r>
            <a:r>
              <a:rPr lang="en-US" sz="3600" baseline="30000" dirty="0" smtClean="0"/>
              <a:t>3</a:t>
            </a:r>
            <a:r>
              <a:rPr lang="en-US" sz="3600" dirty="0" smtClean="0"/>
              <a:t> </a:t>
            </a:r>
            <a:r>
              <a:rPr lang="en-US" sz="3600" dirty="0" err="1" smtClean="0"/>
              <a:t>equivalente</a:t>
            </a:r>
            <a:r>
              <a:rPr lang="en-US" sz="3600" dirty="0" smtClean="0"/>
              <a:t> </a:t>
            </a:r>
            <a:r>
              <a:rPr lang="en-US" sz="3600" dirty="0" err="1" smtClean="0"/>
              <a:t>em</a:t>
            </a:r>
            <a:r>
              <a:rPr lang="en-US" sz="3600" dirty="0" smtClean="0"/>
              <a:t> Na</a:t>
            </a:r>
            <a:r>
              <a:rPr lang="en-US" sz="3600" baseline="-25000" dirty="0" smtClean="0"/>
              <a:t>2</a:t>
            </a:r>
            <a:r>
              <a:rPr lang="en-US" sz="3600" dirty="0" smtClean="0"/>
              <a:t>0, </a:t>
            </a:r>
            <a:r>
              <a:rPr lang="en-US" sz="3600" dirty="0" err="1" smtClean="0"/>
              <a:t>ou</a:t>
            </a:r>
            <a:r>
              <a:rPr lang="en-US" sz="3600" dirty="0" smtClean="0"/>
              <a:t> </a:t>
            </a:r>
            <a:r>
              <a:rPr lang="en-US" sz="3600" dirty="0" err="1" smtClean="0"/>
              <a:t>menor</a:t>
            </a:r>
            <a:r>
              <a:rPr lang="en-US" sz="3600" dirty="0" smtClean="0"/>
              <a:t>, </a:t>
            </a:r>
            <a:r>
              <a:rPr lang="en-US" sz="3600" dirty="0" err="1" smtClean="0"/>
              <a:t>para</a:t>
            </a:r>
            <a:r>
              <a:rPr lang="en-US" sz="3600" dirty="0" smtClean="0"/>
              <a:t> </a:t>
            </a:r>
            <a:r>
              <a:rPr lang="en-US" sz="3600" dirty="0" err="1" smtClean="0"/>
              <a:t>agregados</a:t>
            </a:r>
            <a:r>
              <a:rPr lang="en-US" sz="3600" dirty="0" smtClean="0"/>
              <a:t> </a:t>
            </a:r>
            <a:r>
              <a:rPr lang="en-US" sz="3600" dirty="0" err="1" smtClean="0"/>
              <a:t>altamente</a:t>
            </a:r>
            <a:r>
              <a:rPr lang="en-US" sz="3600" dirty="0" smtClean="0"/>
              <a:t> </a:t>
            </a:r>
            <a:r>
              <a:rPr lang="en-US" sz="3600" dirty="0" err="1" smtClean="0"/>
              <a:t>reativos</a:t>
            </a:r>
            <a:r>
              <a:rPr lang="en-US" sz="3600" dirty="0" smtClean="0"/>
              <a:t>;</a:t>
            </a:r>
          </a:p>
          <a:p>
            <a:pPr lvl="1" eaLnBrk="1" hangingPunct="1">
              <a:spcBef>
                <a:spcPts val="1200"/>
              </a:spcBef>
            </a:pPr>
            <a:r>
              <a:rPr lang="en-US" sz="3600" dirty="0" err="1" smtClean="0"/>
              <a:t>Substitua</a:t>
            </a:r>
            <a:r>
              <a:rPr lang="en-US" sz="3600" dirty="0" smtClean="0"/>
              <a:t> com </a:t>
            </a:r>
            <a:r>
              <a:rPr lang="en-US" sz="3600" dirty="0" err="1" smtClean="0"/>
              <a:t>materiais</a:t>
            </a:r>
            <a:r>
              <a:rPr lang="en-US" sz="3600" dirty="0" smtClean="0"/>
              <a:t> </a:t>
            </a:r>
            <a:r>
              <a:rPr lang="en-US" sz="3600" dirty="0" err="1" smtClean="0"/>
              <a:t>complementares</a:t>
            </a:r>
            <a:r>
              <a:rPr lang="en-US" sz="3600" dirty="0" smtClean="0"/>
              <a:t> de </a:t>
            </a:r>
            <a:r>
              <a:rPr lang="en-US" sz="3600" dirty="0" err="1" smtClean="0"/>
              <a:t>cimentação</a:t>
            </a:r>
            <a:r>
              <a:rPr lang="en-US" sz="3600" dirty="0" smtClean="0"/>
              <a:t>;</a:t>
            </a:r>
          </a:p>
          <a:p>
            <a:pPr lvl="1" eaLnBrk="1" hangingPunct="1">
              <a:spcBef>
                <a:spcPts val="1200"/>
              </a:spcBef>
            </a:pPr>
            <a:r>
              <a:rPr lang="en-US" sz="3600" dirty="0" err="1" smtClean="0"/>
              <a:t>Considere</a:t>
            </a:r>
            <a:r>
              <a:rPr lang="en-US" sz="3600" dirty="0" smtClean="0"/>
              <a:t> </a:t>
            </a:r>
            <a:r>
              <a:rPr lang="en-US" sz="3600" dirty="0" err="1" smtClean="0"/>
              <a:t>utilizar</a:t>
            </a:r>
            <a:r>
              <a:rPr lang="en-US" sz="3600" dirty="0" smtClean="0"/>
              <a:t> </a:t>
            </a:r>
            <a:r>
              <a:rPr lang="en-US" sz="3600" dirty="0" err="1" smtClean="0"/>
              <a:t>aditivos</a:t>
            </a:r>
            <a:r>
              <a:rPr lang="en-US" sz="3600" dirty="0" smtClean="0"/>
              <a:t> </a:t>
            </a:r>
            <a:r>
              <a:rPr lang="en-US" sz="3600" dirty="0" err="1" smtClean="0"/>
              <a:t>especiais</a:t>
            </a:r>
            <a:endParaRPr lang="en-US" sz="3600"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68323">
                                            <p:txEl>
                                              <p:pRg st="1" end="1"/>
                                            </p:txEl>
                                          </p:spTgt>
                                        </p:tgtEl>
                                        <p:attrNameLst>
                                          <p:attrName>style.visibility</p:attrName>
                                        </p:attrNameLst>
                                      </p:cBhvr>
                                      <p:to>
                                        <p:strVal val="visible"/>
                                      </p:to>
                                    </p:set>
                                    <p:anim calcmode="lin" valueType="num">
                                      <p:cBhvr additive="base">
                                        <p:cTn id="7" dur="500" fill="hold"/>
                                        <p:tgtEl>
                                          <p:spTgt spid="56832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683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68323">
                                            <p:txEl>
                                              <p:pRg st="2" end="2"/>
                                            </p:txEl>
                                          </p:spTgt>
                                        </p:tgtEl>
                                        <p:attrNameLst>
                                          <p:attrName>style.visibility</p:attrName>
                                        </p:attrNameLst>
                                      </p:cBhvr>
                                      <p:to>
                                        <p:strVal val="visible"/>
                                      </p:to>
                                    </p:set>
                                    <p:anim calcmode="lin" valueType="num">
                                      <p:cBhvr additive="base">
                                        <p:cTn id="13" dur="500" fill="hold"/>
                                        <p:tgtEl>
                                          <p:spTgt spid="56832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683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68323">
                                            <p:txEl>
                                              <p:pRg st="3" end="3"/>
                                            </p:txEl>
                                          </p:spTgt>
                                        </p:tgtEl>
                                        <p:attrNameLst>
                                          <p:attrName>style.visibility</p:attrName>
                                        </p:attrNameLst>
                                      </p:cBhvr>
                                      <p:to>
                                        <p:strVal val="visible"/>
                                      </p:to>
                                    </p:set>
                                    <p:anim calcmode="lin" valueType="num">
                                      <p:cBhvr additive="base">
                                        <p:cTn id="19" dur="500" fill="hold"/>
                                        <p:tgtEl>
                                          <p:spTgt spid="56832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6832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323" grpId="0" build="p" bldLvl="2"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753534" y="2743200"/>
            <a:ext cx="7848600" cy="2438400"/>
          </a:xfrm>
          <a:prstGeom prst="rect">
            <a:avLst/>
          </a:prstGeom>
          <a:noFill/>
          <a:ln w="9525">
            <a:noFill/>
            <a:miter lim="800000"/>
            <a:headEnd/>
            <a:tailEnd/>
          </a:ln>
        </p:spPr>
        <p:txBody>
          <a:bodyPr lIns="92075" tIns="46038" rIns="92075" bIns="46038" anchor="ctr"/>
          <a:lstStyle/>
          <a:p>
            <a:pPr algn="ctr" eaLnBrk="0" hangingPunct="0"/>
            <a:r>
              <a:rPr lang="en-US" sz="5400" b="1" dirty="0" err="1" smtClean="0">
                <a:latin typeface="Arial" charset="0"/>
              </a:rPr>
              <a:t>Barragem</a:t>
            </a:r>
            <a:r>
              <a:rPr lang="en-US" sz="5400" b="1" dirty="0" smtClean="0">
                <a:latin typeface="Arial" charset="0"/>
              </a:rPr>
              <a:t> Bluestone</a:t>
            </a:r>
            <a:endParaRPr lang="en-US" sz="5400" b="1" dirty="0">
              <a:latin typeface="Arial" charset="0"/>
            </a:endParaRPr>
          </a:p>
          <a:p>
            <a:pPr algn="ctr" eaLnBrk="0" hangingPunct="0"/>
            <a:endParaRPr lang="en-US" sz="4800" b="1" dirty="0">
              <a:latin typeface="Arial" charset="0"/>
            </a:endParaRPr>
          </a:p>
          <a:p>
            <a:pPr algn="ctr" eaLnBrk="0" hangingPunct="0"/>
            <a:r>
              <a:rPr lang="en-US" sz="4800" b="1" dirty="0" smtClean="0">
                <a:latin typeface="Arial" charset="0"/>
              </a:rPr>
              <a:t>Distrito de Huntington</a:t>
            </a:r>
            <a:endParaRPr lang="en-US" sz="4800" b="1" dirty="0">
              <a:latin typeface="Arial" charset="0"/>
            </a:endParaRPr>
          </a:p>
          <a:p>
            <a:pPr algn="ctr" eaLnBrk="0" hangingPunct="0"/>
            <a:endParaRPr lang="en-US" sz="6000" b="1" dirty="0">
              <a:latin typeface="Arial" charset="0"/>
            </a:endParaRPr>
          </a:p>
          <a:p>
            <a:pPr algn="ctr" eaLnBrk="0" hangingPunct="0"/>
            <a:endParaRPr lang="en-US" sz="6000" b="1" dirty="0">
              <a:latin typeface="Arial"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oto-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219" name="Rectangle 3"/>
          <p:cNvSpPr>
            <a:spLocks noChangeArrowheads="1"/>
          </p:cNvSpPr>
          <p:nvPr/>
        </p:nvSpPr>
        <p:spPr bwMode="auto">
          <a:xfrm>
            <a:off x="304800" y="6172201"/>
            <a:ext cx="2788744" cy="369332"/>
          </a:xfrm>
          <a:prstGeom prst="rect">
            <a:avLst/>
          </a:prstGeom>
          <a:noFill/>
          <a:ln w="12700">
            <a:noFill/>
            <a:miter lim="800000"/>
            <a:headEnd type="none" w="sm" len="sm"/>
            <a:tailEnd type="none" w="sm" len="sm"/>
          </a:ln>
        </p:spPr>
        <p:txBody>
          <a:bodyPr wrap="none">
            <a:spAutoFit/>
          </a:bodyPr>
          <a:lstStyle/>
          <a:p>
            <a:r>
              <a:rPr lang="en-US" dirty="0" err="1" smtClean="0">
                <a:solidFill>
                  <a:srgbClr val="000000"/>
                </a:solidFill>
              </a:rPr>
              <a:t>Barragem</a:t>
            </a:r>
            <a:r>
              <a:rPr lang="en-US" dirty="0" smtClean="0">
                <a:solidFill>
                  <a:srgbClr val="000000"/>
                </a:solidFill>
              </a:rPr>
              <a:t> </a:t>
            </a:r>
            <a:r>
              <a:rPr lang="en-US" dirty="0" err="1" smtClean="0">
                <a:solidFill>
                  <a:srgbClr val="000000"/>
                </a:solidFill>
              </a:rPr>
              <a:t>Camara</a:t>
            </a:r>
            <a:r>
              <a:rPr lang="en-US" dirty="0" smtClean="0">
                <a:solidFill>
                  <a:srgbClr val="000000"/>
                </a:solidFill>
              </a:rPr>
              <a:t>, </a:t>
            </a:r>
            <a:r>
              <a:rPr lang="en-US" dirty="0" err="1" smtClean="0">
                <a:solidFill>
                  <a:srgbClr val="000000"/>
                </a:solidFill>
              </a:rPr>
              <a:t>Brasil</a:t>
            </a:r>
            <a:endParaRPr lang="en-US" dirty="0">
              <a:solidFill>
                <a:srgbClr val="000000"/>
              </a:solidFill>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8" name="Rectangle 10"/>
          <p:cNvSpPr>
            <a:spLocks noGrp="1" noChangeArrowheads="1"/>
          </p:cNvSpPr>
          <p:nvPr>
            <p:ph type="title"/>
          </p:nvPr>
        </p:nvSpPr>
        <p:spPr>
          <a:xfrm>
            <a:off x="228600" y="304800"/>
            <a:ext cx="4267200" cy="641350"/>
          </a:xfrm>
          <a:noFill/>
          <a:ln/>
        </p:spPr>
        <p:txBody>
          <a:bodyPr lIns="92075" tIns="46038" rIns="92075" bIns="46038"/>
          <a:lstStyle/>
          <a:p>
            <a:r>
              <a:rPr lang="en-US" sz="4800" dirty="0" err="1" smtClean="0"/>
              <a:t>Características</a:t>
            </a:r>
            <a:endParaRPr lang="en-US" sz="4800" dirty="0"/>
          </a:p>
        </p:txBody>
      </p:sp>
      <p:sp>
        <p:nvSpPr>
          <p:cNvPr id="17419" name="Rectangle 11"/>
          <p:cNvSpPr>
            <a:spLocks noGrp="1" noChangeArrowheads="1"/>
          </p:cNvSpPr>
          <p:nvPr>
            <p:ph type="body" sz="half" idx="1"/>
          </p:nvPr>
        </p:nvSpPr>
        <p:spPr>
          <a:xfrm>
            <a:off x="-152400" y="1447800"/>
            <a:ext cx="3657600" cy="3232150"/>
          </a:xfrm>
          <a:noFill/>
          <a:ln/>
        </p:spPr>
        <p:txBody>
          <a:bodyPr/>
          <a:lstStyle/>
          <a:p>
            <a:r>
              <a:rPr lang="en-US" sz="2400" dirty="0" err="1" smtClean="0"/>
              <a:t>Barragem</a:t>
            </a:r>
            <a:r>
              <a:rPr lang="en-US" sz="2400" dirty="0" smtClean="0"/>
              <a:t> de </a:t>
            </a:r>
            <a:r>
              <a:rPr lang="en-US" sz="2400" dirty="0" err="1" smtClean="0"/>
              <a:t>gravidade</a:t>
            </a:r>
            <a:r>
              <a:rPr lang="en-US" sz="2400" dirty="0" smtClean="0"/>
              <a:t> </a:t>
            </a:r>
            <a:r>
              <a:rPr lang="en-US" sz="2400" dirty="0" err="1" smtClean="0"/>
              <a:t>em</a:t>
            </a:r>
            <a:r>
              <a:rPr lang="en-US" sz="2400" dirty="0" smtClean="0"/>
              <a:t> </a:t>
            </a:r>
            <a:r>
              <a:rPr lang="en-US" sz="2400" dirty="0" err="1" smtClean="0"/>
              <a:t>concreto</a:t>
            </a:r>
            <a:endParaRPr lang="en-US" sz="2400" dirty="0"/>
          </a:p>
          <a:p>
            <a:pPr lvl="1"/>
            <a:r>
              <a:rPr lang="en-US" sz="2000" dirty="0" err="1" smtClean="0"/>
              <a:t>Altura</a:t>
            </a:r>
            <a:r>
              <a:rPr lang="en-US" sz="2000" dirty="0" smtClean="0"/>
              <a:t> de 50 m</a:t>
            </a:r>
            <a:endParaRPr lang="en-US" sz="2000" dirty="0"/>
          </a:p>
          <a:p>
            <a:pPr lvl="1"/>
            <a:r>
              <a:rPr lang="en-US" sz="2000" dirty="0" err="1" smtClean="0"/>
              <a:t>Comprimento</a:t>
            </a:r>
            <a:r>
              <a:rPr lang="en-US" sz="2000" dirty="0" smtClean="0"/>
              <a:t> de 628 m</a:t>
            </a:r>
            <a:endParaRPr lang="en-US" sz="2000" dirty="0"/>
          </a:p>
          <a:p>
            <a:r>
              <a:rPr lang="en-US" sz="2400" dirty="0" err="1" smtClean="0"/>
              <a:t>Dispositivos</a:t>
            </a:r>
            <a:r>
              <a:rPr lang="en-US" sz="2400" dirty="0" smtClean="0"/>
              <a:t> de </a:t>
            </a:r>
            <a:r>
              <a:rPr lang="en-US" sz="2400" dirty="0" err="1" smtClean="0"/>
              <a:t>Descarga</a:t>
            </a:r>
            <a:endParaRPr lang="en-US" sz="2400" dirty="0"/>
          </a:p>
          <a:p>
            <a:pPr lvl="1"/>
            <a:r>
              <a:rPr lang="en-US" sz="2000" dirty="0"/>
              <a:t>16 </a:t>
            </a:r>
            <a:r>
              <a:rPr lang="en-US" sz="2000" dirty="0" err="1" smtClean="0"/>
              <a:t>comportas</a:t>
            </a:r>
            <a:r>
              <a:rPr lang="en-US" sz="2000" dirty="0" smtClean="0"/>
              <a:t> </a:t>
            </a:r>
            <a:r>
              <a:rPr lang="en-US" sz="2000" dirty="0" err="1" smtClean="0"/>
              <a:t>deslizantes</a:t>
            </a:r>
            <a:endParaRPr lang="en-US" sz="2000" dirty="0"/>
          </a:p>
          <a:p>
            <a:pPr lvl="1"/>
            <a:r>
              <a:rPr lang="en-US" sz="2000" dirty="0" err="1" smtClean="0"/>
              <a:t>Vertedouro</a:t>
            </a:r>
            <a:r>
              <a:rPr lang="en-US" sz="2000" dirty="0" smtClean="0"/>
              <a:t> com </a:t>
            </a:r>
            <a:r>
              <a:rPr lang="en-US" sz="2000" dirty="0" err="1" smtClean="0"/>
              <a:t>comportas</a:t>
            </a:r>
            <a:r>
              <a:rPr lang="en-US" sz="2000" dirty="0" smtClean="0"/>
              <a:t> (</a:t>
            </a:r>
            <a:r>
              <a:rPr lang="en-US" sz="2000" dirty="0"/>
              <a:t>21)</a:t>
            </a:r>
          </a:p>
          <a:p>
            <a:r>
              <a:rPr lang="en-US" sz="2400" dirty="0"/>
              <a:t>6 </a:t>
            </a:r>
            <a:r>
              <a:rPr lang="en-US" sz="2400" dirty="0" err="1" smtClean="0"/>
              <a:t>condutos</a:t>
            </a:r>
            <a:r>
              <a:rPr lang="en-US" sz="2400" dirty="0" smtClean="0"/>
              <a:t> </a:t>
            </a:r>
            <a:r>
              <a:rPr lang="en-US" sz="2400" dirty="0" err="1" smtClean="0"/>
              <a:t>forçados</a:t>
            </a:r>
            <a:endParaRPr lang="en-US" sz="2400" dirty="0"/>
          </a:p>
        </p:txBody>
      </p:sp>
      <p:sp>
        <p:nvSpPr>
          <p:cNvPr id="17423" name="Text Box 15"/>
          <p:cNvSpPr txBox="1">
            <a:spLocks noChangeArrowheads="1"/>
          </p:cNvSpPr>
          <p:nvPr/>
        </p:nvSpPr>
        <p:spPr bwMode="auto">
          <a:xfrm>
            <a:off x="4343400" y="2133600"/>
            <a:ext cx="4114800" cy="366713"/>
          </a:xfrm>
          <a:prstGeom prst="rect">
            <a:avLst/>
          </a:prstGeom>
          <a:solidFill>
            <a:schemeClr val="tx1"/>
          </a:solidFill>
          <a:ln w="9525">
            <a:noFill/>
            <a:miter lim="800000"/>
            <a:headEnd/>
            <a:tailEnd/>
          </a:ln>
          <a:effectLst/>
        </p:spPr>
        <p:txBody>
          <a:bodyPr>
            <a:spAutoFit/>
          </a:bodyPr>
          <a:lstStyle/>
          <a:p>
            <a:pPr>
              <a:spcBef>
                <a:spcPct val="50000"/>
              </a:spcBef>
            </a:pPr>
            <a:r>
              <a:rPr lang="en-US"/>
              <a:t> </a:t>
            </a:r>
          </a:p>
        </p:txBody>
      </p:sp>
      <p:pic>
        <p:nvPicPr>
          <p:cNvPr id="17424" name="Picture 16" descr="Dam aft Completion"/>
          <p:cNvPicPr>
            <a:picLocks noChangeAspect="1" noChangeArrowheads="1"/>
          </p:cNvPicPr>
          <p:nvPr/>
        </p:nvPicPr>
        <p:blipFill>
          <a:blip r:embed="rId3" cstate="print"/>
          <a:srcRect/>
          <a:stretch>
            <a:fillRect/>
          </a:stretch>
        </p:blipFill>
        <p:spPr bwMode="auto">
          <a:xfrm>
            <a:off x="3505200" y="872128"/>
            <a:ext cx="5638800" cy="5011148"/>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spillway &amp; stilling basin"/>
          <p:cNvPicPr>
            <a:picLocks noChangeAspect="1" noChangeArrowheads="1"/>
          </p:cNvPicPr>
          <p:nvPr/>
        </p:nvPicPr>
        <p:blipFill>
          <a:blip r:embed="rId3" cstate="print"/>
          <a:srcRect/>
          <a:stretch>
            <a:fillRect/>
          </a:stretch>
        </p:blipFill>
        <p:spPr bwMode="auto">
          <a:xfrm>
            <a:off x="0" y="0"/>
            <a:ext cx="9144000" cy="4413250"/>
          </a:xfrm>
          <a:prstGeom prst="rect">
            <a:avLst/>
          </a:prstGeom>
          <a:noFill/>
        </p:spPr>
      </p:pic>
      <p:sp>
        <p:nvSpPr>
          <p:cNvPr id="121860" name="Text Box 4"/>
          <p:cNvSpPr txBox="1">
            <a:spLocks noChangeArrowheads="1"/>
          </p:cNvSpPr>
          <p:nvPr/>
        </p:nvSpPr>
        <p:spPr bwMode="auto">
          <a:xfrm>
            <a:off x="924782" y="4876800"/>
            <a:ext cx="7507183" cy="1077218"/>
          </a:xfrm>
          <a:prstGeom prst="rect">
            <a:avLst/>
          </a:prstGeom>
          <a:noFill/>
          <a:ln w="12700">
            <a:noFill/>
            <a:miter lim="800000"/>
            <a:headEnd type="none" w="sm" len="sm"/>
            <a:tailEnd type="none" w="sm" len="sm"/>
          </a:ln>
          <a:effectLst/>
        </p:spPr>
        <p:txBody>
          <a:bodyPr wrap="none">
            <a:spAutoFit/>
          </a:bodyPr>
          <a:lstStyle/>
          <a:p>
            <a:pPr algn="ctr"/>
            <a:r>
              <a:rPr lang="en-US" sz="3200" dirty="0" err="1" smtClean="0">
                <a:solidFill>
                  <a:schemeClr val="tx2"/>
                </a:solidFill>
                <a:latin typeface="Swis721 Blk BT" pitchFamily="34" charset="0"/>
              </a:rPr>
              <a:t>Vertedouro</a:t>
            </a:r>
            <a:r>
              <a:rPr lang="en-US" sz="3200" dirty="0" smtClean="0">
                <a:solidFill>
                  <a:schemeClr val="tx2"/>
                </a:solidFill>
                <a:latin typeface="Swis721 Blk BT" pitchFamily="34" charset="0"/>
              </a:rPr>
              <a:t> com 240 m de </a:t>
            </a:r>
            <a:r>
              <a:rPr lang="en-US" sz="3200" dirty="0" err="1" smtClean="0">
                <a:solidFill>
                  <a:schemeClr val="tx2"/>
                </a:solidFill>
                <a:latin typeface="Swis721 Blk BT" pitchFamily="34" charset="0"/>
              </a:rPr>
              <a:t>comprimento</a:t>
            </a:r>
            <a:endParaRPr lang="en-US" sz="3200" dirty="0">
              <a:solidFill>
                <a:schemeClr val="tx2"/>
              </a:solidFill>
              <a:latin typeface="Swis721 Blk BT" pitchFamily="34" charset="0"/>
            </a:endParaRPr>
          </a:p>
          <a:p>
            <a:pPr algn="ctr"/>
            <a:r>
              <a:rPr lang="en-US" sz="3200" dirty="0" smtClean="0">
                <a:solidFill>
                  <a:schemeClr val="tx2"/>
                </a:solidFill>
                <a:latin typeface="Swis721 Blk BT" pitchFamily="34" charset="0"/>
              </a:rPr>
              <a:t>21 </a:t>
            </a:r>
            <a:r>
              <a:rPr lang="en-US" sz="3200" dirty="0" err="1" smtClean="0">
                <a:solidFill>
                  <a:schemeClr val="tx2"/>
                </a:solidFill>
                <a:latin typeface="Swis721 Blk BT" pitchFamily="34" charset="0"/>
              </a:rPr>
              <a:t>Comportas</a:t>
            </a:r>
            <a:r>
              <a:rPr lang="en-US" sz="3200" dirty="0" smtClean="0">
                <a:solidFill>
                  <a:schemeClr val="tx2"/>
                </a:solidFill>
                <a:latin typeface="Swis721 Blk BT" pitchFamily="34" charset="0"/>
              </a:rPr>
              <a:t> de </a:t>
            </a:r>
            <a:r>
              <a:rPr lang="en-US" sz="3200" dirty="0" err="1" smtClean="0">
                <a:solidFill>
                  <a:schemeClr val="tx2"/>
                </a:solidFill>
                <a:latin typeface="Swis721 Blk BT" pitchFamily="34" charset="0"/>
              </a:rPr>
              <a:t>Levantamento</a:t>
            </a:r>
            <a:r>
              <a:rPr lang="en-US" sz="3200" dirty="0" smtClean="0">
                <a:solidFill>
                  <a:schemeClr val="tx2"/>
                </a:solidFill>
                <a:latin typeface="Swis721 Blk BT" pitchFamily="34" charset="0"/>
              </a:rPr>
              <a:t> Vertical</a:t>
            </a:r>
            <a:endParaRPr lang="en-US" sz="3200" dirty="0">
              <a:solidFill>
                <a:schemeClr val="tx2"/>
              </a:solidFill>
              <a:latin typeface="Swis721 Blk BT" pitchFamily="34" charset="0"/>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p:cNvPicPr>
            <a:picLocks noChangeAspect="1" noChangeArrowheads="1"/>
          </p:cNvPicPr>
          <p:nvPr/>
        </p:nvPicPr>
        <p:blipFill>
          <a:blip r:embed="rId3" cstate="print"/>
          <a:srcRect/>
          <a:stretch>
            <a:fillRect/>
          </a:stretch>
        </p:blipFill>
        <p:spPr bwMode="auto">
          <a:xfrm>
            <a:off x="0" y="0"/>
            <a:ext cx="9144000" cy="6859588"/>
          </a:xfrm>
          <a:prstGeom prst="rect">
            <a:avLst/>
          </a:prstGeom>
          <a:noFill/>
          <a:ln w="12700">
            <a:noFill/>
            <a:miter lim="800000"/>
            <a:headEnd type="none" w="sm" len="sm"/>
            <a:tailEnd type="none" w="sm" len="sm"/>
          </a:ln>
          <a:effectLst/>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penstock"/>
          <p:cNvPicPr>
            <a:picLocks noChangeAspect="1" noChangeArrowheads="1"/>
          </p:cNvPicPr>
          <p:nvPr/>
        </p:nvPicPr>
        <p:blipFill>
          <a:blip r:embed="rId3" cstate="print"/>
          <a:srcRect/>
          <a:stretch>
            <a:fillRect/>
          </a:stretch>
        </p:blipFill>
        <p:spPr bwMode="auto">
          <a:xfrm>
            <a:off x="0" y="-310991"/>
            <a:ext cx="9144000" cy="6219825"/>
          </a:xfrm>
          <a:prstGeom prst="rect">
            <a:avLst/>
          </a:prstGeom>
          <a:noFill/>
        </p:spPr>
      </p:pic>
      <p:sp>
        <p:nvSpPr>
          <p:cNvPr id="124931" name="Text Box 3"/>
          <p:cNvSpPr txBox="1">
            <a:spLocks noChangeArrowheads="1"/>
          </p:cNvSpPr>
          <p:nvPr/>
        </p:nvSpPr>
        <p:spPr bwMode="auto">
          <a:xfrm>
            <a:off x="2362200" y="5943600"/>
            <a:ext cx="5181600" cy="707886"/>
          </a:xfrm>
          <a:prstGeom prst="rect">
            <a:avLst/>
          </a:prstGeom>
          <a:noFill/>
          <a:ln w="9525">
            <a:noFill/>
            <a:miter lim="800000"/>
            <a:headEnd/>
            <a:tailEnd/>
          </a:ln>
          <a:effectLst/>
        </p:spPr>
        <p:txBody>
          <a:bodyPr>
            <a:spAutoFit/>
          </a:bodyPr>
          <a:lstStyle/>
          <a:p>
            <a:pPr>
              <a:spcBef>
                <a:spcPct val="50000"/>
              </a:spcBef>
            </a:pPr>
            <a:r>
              <a:rPr lang="en-US" sz="2000" dirty="0" err="1" smtClean="0">
                <a:latin typeface="Swis721 Blk BT" pitchFamily="34" charset="0"/>
              </a:rPr>
              <a:t>Seção</a:t>
            </a:r>
            <a:r>
              <a:rPr lang="en-US" sz="2000" dirty="0" smtClean="0">
                <a:latin typeface="Swis721 Blk BT" pitchFamily="34" charset="0"/>
              </a:rPr>
              <a:t> de </a:t>
            </a:r>
            <a:r>
              <a:rPr lang="en-US" sz="2000" dirty="0" err="1" smtClean="0">
                <a:latin typeface="Swis721 Blk BT" pitchFamily="34" charset="0"/>
              </a:rPr>
              <a:t>Não</a:t>
            </a:r>
            <a:r>
              <a:rPr lang="en-US" sz="2000" dirty="0" smtClean="0">
                <a:latin typeface="Swis721 Blk BT" pitchFamily="34" charset="0"/>
              </a:rPr>
              <a:t> </a:t>
            </a:r>
            <a:r>
              <a:rPr lang="en-US" sz="2000" dirty="0" err="1" smtClean="0">
                <a:latin typeface="Swis721 Blk BT" pitchFamily="34" charset="0"/>
              </a:rPr>
              <a:t>Transbordamento</a:t>
            </a:r>
            <a:r>
              <a:rPr lang="en-US" sz="2000" dirty="0" smtClean="0">
                <a:latin typeface="Swis721 Blk BT" pitchFamily="34" charset="0"/>
              </a:rPr>
              <a:t> e </a:t>
            </a:r>
            <a:r>
              <a:rPr lang="en-US" sz="2000" dirty="0" err="1" smtClean="0">
                <a:latin typeface="Swis721 Blk BT" pitchFamily="34" charset="0"/>
              </a:rPr>
              <a:t>Condutos</a:t>
            </a:r>
            <a:r>
              <a:rPr lang="en-US" sz="2000" dirty="0" smtClean="0">
                <a:latin typeface="Swis721 Blk BT" pitchFamily="34" charset="0"/>
              </a:rPr>
              <a:t> </a:t>
            </a:r>
            <a:r>
              <a:rPr lang="en-US" sz="2000" dirty="0" err="1" smtClean="0">
                <a:latin typeface="Swis721 Blk BT" pitchFamily="34" charset="0"/>
              </a:rPr>
              <a:t>Forçados</a:t>
            </a:r>
            <a:endParaRPr lang="en-US" sz="2000" dirty="0">
              <a:latin typeface="Swis721 Blk BT"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9746" name="Picture 2"/>
          <p:cNvPicPr>
            <a:picLocks noChangeAspect="1" noChangeArrowheads="1"/>
          </p:cNvPicPr>
          <p:nvPr/>
        </p:nvPicPr>
        <p:blipFill>
          <a:blip r:embed="rId3" cstate="print"/>
          <a:srcRect b="36227"/>
          <a:stretch>
            <a:fillRect/>
          </a:stretch>
        </p:blipFill>
        <p:spPr bwMode="auto">
          <a:xfrm>
            <a:off x="0" y="0"/>
            <a:ext cx="9144000" cy="6838950"/>
          </a:xfrm>
          <a:prstGeom prst="rect">
            <a:avLst/>
          </a:prstGeom>
          <a:noFill/>
          <a:ln w="12700">
            <a:noFill/>
            <a:miter lim="800000"/>
            <a:headEnd type="none" w="sm" len="sm"/>
            <a:tailEnd type="none" w="sm" len="sm"/>
          </a:ln>
          <a:effectLst/>
        </p:spPr>
      </p:pic>
      <p:sp>
        <p:nvSpPr>
          <p:cNvPr id="159747" name="Freeform 3"/>
          <p:cNvSpPr>
            <a:spLocks/>
          </p:cNvSpPr>
          <p:nvPr/>
        </p:nvSpPr>
        <p:spPr bwMode="auto">
          <a:xfrm>
            <a:off x="2955925" y="331788"/>
            <a:ext cx="79375" cy="688975"/>
          </a:xfrm>
          <a:custGeom>
            <a:avLst/>
            <a:gdLst/>
            <a:ahLst/>
            <a:cxnLst>
              <a:cxn ang="0">
                <a:pos x="0" y="434"/>
              </a:cxn>
              <a:cxn ang="0">
                <a:pos x="0" y="0"/>
              </a:cxn>
              <a:cxn ang="0">
                <a:pos x="50" y="0"/>
              </a:cxn>
              <a:cxn ang="0">
                <a:pos x="50" y="434"/>
              </a:cxn>
              <a:cxn ang="0">
                <a:pos x="0" y="434"/>
              </a:cxn>
            </a:cxnLst>
            <a:rect l="0" t="0" r="r" b="b"/>
            <a:pathLst>
              <a:path w="50" h="434">
                <a:moveTo>
                  <a:pt x="0" y="434"/>
                </a:moveTo>
                <a:lnTo>
                  <a:pt x="0" y="0"/>
                </a:lnTo>
                <a:lnTo>
                  <a:pt x="50" y="0"/>
                </a:lnTo>
                <a:lnTo>
                  <a:pt x="50" y="434"/>
                </a:lnTo>
                <a:lnTo>
                  <a:pt x="0" y="434"/>
                </a:lnTo>
                <a:close/>
              </a:path>
            </a:pathLst>
          </a:custGeom>
          <a:solidFill>
            <a:schemeClr val="hlink"/>
          </a:solidFill>
          <a:ln w="12700" cap="flat" cmpd="sng">
            <a:solidFill>
              <a:schemeClr val="tx1"/>
            </a:solidFill>
            <a:prstDash val="solid"/>
            <a:round/>
            <a:headEnd type="none" w="sm" len="sm"/>
            <a:tailEnd type="none" w="sm" len="sm"/>
          </a:ln>
          <a:effectLst/>
        </p:spPr>
        <p:txBody>
          <a:bodyPr/>
          <a:lstStyle/>
          <a:p>
            <a:endParaRPr lang="en-US"/>
          </a:p>
        </p:txBody>
      </p:sp>
      <p:sp>
        <p:nvSpPr>
          <p:cNvPr id="159748" name="Freeform 4"/>
          <p:cNvSpPr>
            <a:spLocks/>
          </p:cNvSpPr>
          <p:nvPr/>
        </p:nvSpPr>
        <p:spPr bwMode="auto">
          <a:xfrm>
            <a:off x="0" y="357188"/>
            <a:ext cx="2968625" cy="6202362"/>
          </a:xfrm>
          <a:custGeom>
            <a:avLst/>
            <a:gdLst/>
            <a:ahLst/>
            <a:cxnLst>
              <a:cxn ang="0">
                <a:pos x="1411" y="3907"/>
              </a:cxn>
              <a:cxn ang="0">
                <a:pos x="1352" y="3799"/>
              </a:cxn>
              <a:cxn ang="0">
                <a:pos x="1352" y="3749"/>
              </a:cxn>
              <a:cxn ang="0">
                <a:pos x="1327" y="3698"/>
              </a:cxn>
              <a:cxn ang="0">
                <a:pos x="0" y="3698"/>
              </a:cxn>
              <a:cxn ang="0">
                <a:pos x="0" y="0"/>
              </a:cxn>
              <a:cxn ang="0">
                <a:pos x="1853" y="0"/>
              </a:cxn>
              <a:cxn ang="0">
                <a:pos x="1853" y="434"/>
              </a:cxn>
              <a:cxn ang="0">
                <a:pos x="1870" y="510"/>
              </a:cxn>
              <a:cxn ang="0">
                <a:pos x="1870" y="710"/>
              </a:cxn>
              <a:cxn ang="0">
                <a:pos x="1820" y="1052"/>
              </a:cxn>
              <a:cxn ang="0">
                <a:pos x="1461" y="3582"/>
              </a:cxn>
              <a:cxn ang="0">
                <a:pos x="1436" y="3757"/>
              </a:cxn>
              <a:cxn ang="0">
                <a:pos x="1411" y="3907"/>
              </a:cxn>
            </a:cxnLst>
            <a:rect l="0" t="0" r="r" b="b"/>
            <a:pathLst>
              <a:path w="1870" h="3907">
                <a:moveTo>
                  <a:pt x="1411" y="3907"/>
                </a:moveTo>
                <a:lnTo>
                  <a:pt x="1352" y="3799"/>
                </a:lnTo>
                <a:lnTo>
                  <a:pt x="1352" y="3749"/>
                </a:lnTo>
                <a:lnTo>
                  <a:pt x="1327" y="3698"/>
                </a:lnTo>
                <a:lnTo>
                  <a:pt x="0" y="3698"/>
                </a:lnTo>
                <a:lnTo>
                  <a:pt x="0" y="0"/>
                </a:lnTo>
                <a:lnTo>
                  <a:pt x="1853" y="0"/>
                </a:lnTo>
                <a:lnTo>
                  <a:pt x="1853" y="434"/>
                </a:lnTo>
                <a:lnTo>
                  <a:pt x="1870" y="510"/>
                </a:lnTo>
                <a:lnTo>
                  <a:pt x="1870" y="710"/>
                </a:lnTo>
                <a:lnTo>
                  <a:pt x="1820" y="1052"/>
                </a:lnTo>
                <a:lnTo>
                  <a:pt x="1461" y="3582"/>
                </a:lnTo>
                <a:lnTo>
                  <a:pt x="1436" y="3757"/>
                </a:lnTo>
                <a:lnTo>
                  <a:pt x="1411" y="3907"/>
                </a:lnTo>
                <a:close/>
              </a:path>
            </a:pathLst>
          </a:custGeom>
          <a:solidFill>
            <a:srgbClr val="0033CC"/>
          </a:solidFill>
          <a:ln w="12700" cap="flat" cmpd="sng">
            <a:solidFill>
              <a:schemeClr val="tx1"/>
            </a:solidFill>
            <a:prstDash val="solid"/>
            <a:round/>
            <a:headEnd type="none" w="sm" len="sm"/>
            <a:tailEnd type="none" w="sm" len="sm"/>
          </a:ln>
          <a:effec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9747"/>
                                        </p:tgtEl>
                                        <p:attrNameLst>
                                          <p:attrName>style.visibility</p:attrName>
                                        </p:attrNameLst>
                                      </p:cBhvr>
                                      <p:to>
                                        <p:strVal val="visible"/>
                                      </p:to>
                                    </p:set>
                                    <p:animEffect transition="in" filter="fade">
                                      <p:cBhvr>
                                        <p:cTn id="7" dur="1000"/>
                                        <p:tgtEl>
                                          <p:spTgt spid="159747"/>
                                        </p:tgtEl>
                                      </p:cBhvr>
                                    </p:animEffect>
                                    <p:anim calcmode="lin" valueType="num">
                                      <p:cBhvr>
                                        <p:cTn id="8" dur="1000" fill="hold"/>
                                        <p:tgtEl>
                                          <p:spTgt spid="159747"/>
                                        </p:tgtEl>
                                        <p:attrNameLst>
                                          <p:attrName>ppt_x</p:attrName>
                                        </p:attrNameLst>
                                      </p:cBhvr>
                                      <p:tavLst>
                                        <p:tav tm="0">
                                          <p:val>
                                            <p:strVal val="#ppt_x"/>
                                          </p:val>
                                        </p:tav>
                                        <p:tav tm="100000">
                                          <p:val>
                                            <p:strVal val="#ppt_x"/>
                                          </p:val>
                                        </p:tav>
                                      </p:tavLst>
                                    </p:anim>
                                    <p:anim calcmode="lin" valueType="num">
                                      <p:cBhvr>
                                        <p:cTn id="9" dur="1000" fill="hold"/>
                                        <p:tgtEl>
                                          <p:spTgt spid="15974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59748"/>
                                        </p:tgtEl>
                                        <p:attrNameLst>
                                          <p:attrName>style.visibility</p:attrName>
                                        </p:attrNameLst>
                                      </p:cBhvr>
                                      <p:to>
                                        <p:strVal val="visible"/>
                                      </p:to>
                                    </p:set>
                                    <p:animEffect transition="in" filter="fade">
                                      <p:cBhvr>
                                        <p:cTn id="14" dur="2000"/>
                                        <p:tgtEl>
                                          <p:spTgt spid="159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7" grpId="0" animBg="1"/>
      <p:bldP spid="15974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ChangeArrowheads="1"/>
          </p:cNvSpPr>
          <p:nvPr/>
        </p:nvSpPr>
        <p:spPr bwMode="auto">
          <a:xfrm>
            <a:off x="685800" y="152400"/>
            <a:ext cx="7848600" cy="1143000"/>
          </a:xfrm>
          <a:prstGeom prst="rect">
            <a:avLst/>
          </a:prstGeom>
          <a:noFill/>
          <a:ln w="9525">
            <a:noFill/>
            <a:miter lim="800000"/>
            <a:headEnd/>
            <a:tailEnd/>
          </a:ln>
          <a:effectLst/>
        </p:spPr>
        <p:txBody>
          <a:bodyPr lIns="92075" tIns="46038" rIns="92075" bIns="46038" anchor="ctr"/>
          <a:lstStyle/>
          <a:p>
            <a:pPr algn="ctr"/>
            <a:r>
              <a:rPr lang="en-US" sz="4400" dirty="0" err="1" smtClean="0">
                <a:solidFill>
                  <a:schemeClr val="tx2"/>
                </a:solidFill>
              </a:rPr>
              <a:t>Condições</a:t>
            </a:r>
            <a:r>
              <a:rPr lang="en-US" sz="4400" dirty="0" smtClean="0">
                <a:solidFill>
                  <a:schemeClr val="tx2"/>
                </a:solidFill>
              </a:rPr>
              <a:t> da </a:t>
            </a:r>
            <a:r>
              <a:rPr lang="en-US" sz="4400" dirty="0" err="1" smtClean="0">
                <a:solidFill>
                  <a:schemeClr val="tx2"/>
                </a:solidFill>
              </a:rPr>
              <a:t>Fundação</a:t>
            </a:r>
            <a:endParaRPr lang="en-US" sz="5400" dirty="0">
              <a:solidFill>
                <a:schemeClr val="tx2"/>
              </a:solidFill>
            </a:endParaRPr>
          </a:p>
        </p:txBody>
      </p:sp>
      <p:sp>
        <p:nvSpPr>
          <p:cNvPr id="131075" name="Rectangle 3"/>
          <p:cNvSpPr>
            <a:spLocks noChangeArrowheads="1"/>
          </p:cNvSpPr>
          <p:nvPr/>
        </p:nvSpPr>
        <p:spPr bwMode="auto">
          <a:xfrm>
            <a:off x="0" y="1143000"/>
            <a:ext cx="4238625" cy="2374900"/>
          </a:xfrm>
          <a:prstGeom prst="rect">
            <a:avLst/>
          </a:prstGeom>
          <a:noFill/>
          <a:ln w="9525">
            <a:noFill/>
            <a:miter lim="800000"/>
            <a:headEnd/>
            <a:tailEnd/>
          </a:ln>
          <a:effectLst/>
        </p:spPr>
        <p:txBody>
          <a:bodyPr lIns="92075" tIns="46038" rIns="92075" bIns="46038"/>
          <a:lstStyle/>
          <a:p>
            <a:pPr marL="342900" indent="-342900">
              <a:spcBef>
                <a:spcPct val="20000"/>
              </a:spcBef>
              <a:buFontTx/>
              <a:buChar char="•"/>
            </a:pPr>
            <a:r>
              <a:rPr lang="en-US" sz="2800" dirty="0" err="1" smtClean="0"/>
              <a:t>Eventos</a:t>
            </a:r>
            <a:r>
              <a:rPr lang="en-US" sz="2800" dirty="0" smtClean="0"/>
              <a:t> de </a:t>
            </a:r>
            <a:r>
              <a:rPr lang="en-US" sz="2800" dirty="0" err="1" smtClean="0"/>
              <a:t>Construção</a:t>
            </a:r>
            <a:endParaRPr lang="en-US" sz="2800" dirty="0"/>
          </a:p>
          <a:p>
            <a:pPr marL="742950" lvl="1" indent="-285750">
              <a:spcBef>
                <a:spcPct val="20000"/>
              </a:spcBef>
              <a:buClr>
                <a:schemeClr val="tx1"/>
              </a:buClr>
            </a:pPr>
            <a:endParaRPr lang="en-US" sz="2400" dirty="0"/>
          </a:p>
          <a:p>
            <a:pPr marL="742950" lvl="1" indent="-285750">
              <a:spcBef>
                <a:spcPct val="50000"/>
              </a:spcBef>
              <a:buClr>
                <a:schemeClr val="tx1"/>
              </a:buClr>
              <a:buFontTx/>
              <a:buChar char="•"/>
            </a:pPr>
            <a:r>
              <a:rPr lang="en-US" sz="2000" dirty="0" err="1" smtClean="0"/>
              <a:t>Brecha</a:t>
            </a:r>
            <a:r>
              <a:rPr lang="en-US" sz="2000" dirty="0" smtClean="0"/>
              <a:t> </a:t>
            </a:r>
            <a:r>
              <a:rPr lang="en-US" sz="2000" dirty="0" err="1" smtClean="0"/>
              <a:t>na</a:t>
            </a:r>
            <a:r>
              <a:rPr lang="en-US" sz="2000" dirty="0" smtClean="0"/>
              <a:t> </a:t>
            </a:r>
            <a:r>
              <a:rPr lang="en-US" sz="2000" dirty="0" err="1" smtClean="0"/>
              <a:t>Falha</a:t>
            </a:r>
            <a:r>
              <a:rPr lang="en-US" sz="2000" dirty="0" smtClean="0"/>
              <a:t> (</a:t>
            </a:r>
            <a:r>
              <a:rPr lang="en-US" sz="2000" i="1" dirty="0"/>
              <a:t>fault breccia</a:t>
            </a:r>
            <a:r>
              <a:rPr lang="en-US" sz="2000" dirty="0"/>
              <a:t>), </a:t>
            </a:r>
            <a:r>
              <a:rPr lang="en-US" sz="2000" dirty="0" smtClean="0"/>
              <a:t>com 450 mm de </a:t>
            </a:r>
            <a:r>
              <a:rPr lang="en-US" sz="2000" dirty="0" err="1" smtClean="0"/>
              <a:t>espessura</a:t>
            </a:r>
            <a:r>
              <a:rPr lang="en-US" sz="2000" dirty="0" smtClean="0"/>
              <a:t>, </a:t>
            </a:r>
            <a:r>
              <a:rPr lang="en-US" sz="2000" dirty="0" err="1" smtClean="0"/>
              <a:t>em</a:t>
            </a:r>
            <a:r>
              <a:rPr lang="en-US" sz="2000" dirty="0" smtClean="0"/>
              <a:t> </a:t>
            </a:r>
            <a:r>
              <a:rPr lang="en-US" sz="2000" dirty="0" err="1" smtClean="0"/>
              <a:t>Monólitos</a:t>
            </a:r>
            <a:r>
              <a:rPr lang="en-US" sz="2000" dirty="0" smtClean="0"/>
              <a:t> 10 a 17</a:t>
            </a:r>
            <a:endParaRPr lang="en-US" sz="2000" dirty="0"/>
          </a:p>
          <a:p>
            <a:pPr marL="742950" lvl="1" indent="-285750">
              <a:spcBef>
                <a:spcPct val="50000"/>
              </a:spcBef>
              <a:buClr>
                <a:schemeClr val="tx1"/>
              </a:buClr>
              <a:buFontTx/>
              <a:buChar char="•"/>
            </a:pPr>
            <a:r>
              <a:rPr lang="en-US" sz="2000" dirty="0" smtClean="0"/>
              <a:t>A </a:t>
            </a:r>
            <a:r>
              <a:rPr lang="en-US" sz="2000" dirty="0" err="1" smtClean="0"/>
              <a:t>falha</a:t>
            </a:r>
            <a:r>
              <a:rPr lang="en-US" sz="2000" dirty="0" smtClean="0"/>
              <a:t> </a:t>
            </a:r>
            <a:r>
              <a:rPr lang="en-US" sz="2000" dirty="0" err="1" smtClean="0"/>
              <a:t>foi</a:t>
            </a:r>
            <a:r>
              <a:rPr lang="en-US" sz="2000" dirty="0" smtClean="0"/>
              <a:t> </a:t>
            </a:r>
            <a:r>
              <a:rPr lang="en-US" sz="2000" dirty="0" err="1" smtClean="0"/>
              <a:t>totalmente</a:t>
            </a:r>
            <a:r>
              <a:rPr lang="en-US" sz="2000" dirty="0" smtClean="0"/>
              <a:t> </a:t>
            </a:r>
            <a:r>
              <a:rPr lang="en-US" sz="2000" dirty="0" err="1" smtClean="0"/>
              <a:t>removida</a:t>
            </a:r>
            <a:r>
              <a:rPr lang="en-US" sz="2000" dirty="0" smtClean="0"/>
              <a:t> dos </a:t>
            </a:r>
            <a:r>
              <a:rPr lang="en-US" sz="2000" dirty="0" err="1" smtClean="0"/>
              <a:t>monólitos</a:t>
            </a:r>
            <a:r>
              <a:rPr lang="en-US" sz="2000" dirty="0" smtClean="0"/>
              <a:t> 15 a 17</a:t>
            </a:r>
            <a:endParaRPr lang="en-US" sz="2000" dirty="0"/>
          </a:p>
          <a:p>
            <a:pPr marL="742950" lvl="1" indent="-285750">
              <a:spcBef>
                <a:spcPct val="50000"/>
              </a:spcBef>
              <a:buClr>
                <a:schemeClr val="tx1"/>
              </a:buClr>
              <a:buFontTx/>
              <a:buChar char="•"/>
            </a:pPr>
            <a:r>
              <a:rPr lang="en-US" sz="2000" dirty="0" smtClean="0"/>
              <a:t>A </a:t>
            </a:r>
            <a:r>
              <a:rPr lang="en-US" sz="2000" dirty="0" err="1" smtClean="0"/>
              <a:t>falha</a:t>
            </a:r>
            <a:r>
              <a:rPr lang="en-US" sz="2000" dirty="0" smtClean="0"/>
              <a:t> </a:t>
            </a:r>
            <a:r>
              <a:rPr lang="en-US" sz="2000" dirty="0" err="1" smtClean="0"/>
              <a:t>foi</a:t>
            </a:r>
            <a:r>
              <a:rPr lang="en-US" sz="2000" dirty="0" smtClean="0"/>
              <a:t> </a:t>
            </a:r>
            <a:r>
              <a:rPr lang="en-US" sz="2000" dirty="0" err="1" smtClean="0"/>
              <a:t>só</a:t>
            </a:r>
            <a:r>
              <a:rPr lang="en-US" sz="2000" dirty="0" smtClean="0"/>
              <a:t> </a:t>
            </a:r>
            <a:r>
              <a:rPr lang="en-US" sz="2000" dirty="0" err="1" smtClean="0"/>
              <a:t>parcialmente</a:t>
            </a:r>
            <a:r>
              <a:rPr lang="en-US" sz="2000" dirty="0" smtClean="0"/>
              <a:t> </a:t>
            </a:r>
            <a:r>
              <a:rPr lang="en-US" sz="2000" dirty="0" err="1" smtClean="0"/>
              <a:t>removida</a:t>
            </a:r>
            <a:r>
              <a:rPr lang="en-US" sz="2000" dirty="0" smtClean="0"/>
              <a:t> </a:t>
            </a:r>
            <a:r>
              <a:rPr lang="en-US" sz="2000" dirty="0" err="1" smtClean="0"/>
              <a:t>nos</a:t>
            </a:r>
            <a:r>
              <a:rPr lang="en-US" sz="2000" dirty="0" smtClean="0"/>
              <a:t> </a:t>
            </a:r>
            <a:r>
              <a:rPr lang="en-US" sz="2000" dirty="0" err="1" smtClean="0"/>
              <a:t>monólitos</a:t>
            </a:r>
            <a:r>
              <a:rPr lang="en-US" sz="2000" dirty="0" smtClean="0"/>
              <a:t> 13 a 14</a:t>
            </a:r>
            <a:endParaRPr lang="en-US" sz="2000" dirty="0"/>
          </a:p>
          <a:p>
            <a:pPr marL="742950" lvl="1" indent="-285750">
              <a:spcBef>
                <a:spcPct val="50000"/>
              </a:spcBef>
              <a:buClr>
                <a:schemeClr val="tx1"/>
              </a:buClr>
              <a:buFontTx/>
              <a:buChar char="•"/>
            </a:pPr>
            <a:r>
              <a:rPr lang="en-US" sz="2000" dirty="0" smtClean="0"/>
              <a:t>A </a:t>
            </a:r>
            <a:r>
              <a:rPr lang="en-US" sz="2000" dirty="0" err="1" smtClean="0"/>
              <a:t>falha</a:t>
            </a:r>
            <a:r>
              <a:rPr lang="en-US" sz="2000" dirty="0" smtClean="0"/>
              <a:t> </a:t>
            </a:r>
            <a:r>
              <a:rPr lang="en-US" sz="2000" dirty="0" err="1" smtClean="0"/>
              <a:t>não</a:t>
            </a:r>
            <a:r>
              <a:rPr lang="en-US" sz="2000" dirty="0" smtClean="0"/>
              <a:t> </a:t>
            </a:r>
            <a:r>
              <a:rPr lang="en-US" sz="2000" dirty="0" err="1" smtClean="0"/>
              <a:t>foi</a:t>
            </a:r>
            <a:r>
              <a:rPr lang="en-US" sz="2000" dirty="0" smtClean="0"/>
              <a:t> </a:t>
            </a:r>
            <a:r>
              <a:rPr lang="en-US" sz="2000" dirty="0" err="1" smtClean="0"/>
              <a:t>removida</a:t>
            </a:r>
            <a:r>
              <a:rPr lang="en-US" sz="2000" dirty="0" smtClean="0"/>
              <a:t> </a:t>
            </a:r>
            <a:r>
              <a:rPr lang="en-US" sz="2000" dirty="0" err="1" smtClean="0"/>
              <a:t>nos</a:t>
            </a:r>
            <a:r>
              <a:rPr lang="en-US" sz="2000" dirty="0" smtClean="0"/>
              <a:t> </a:t>
            </a:r>
            <a:r>
              <a:rPr lang="en-US" sz="2000" dirty="0" err="1" smtClean="0"/>
              <a:t>monólitos</a:t>
            </a:r>
            <a:r>
              <a:rPr lang="en-US" sz="2000" dirty="0" smtClean="0"/>
              <a:t> 10 a 12 </a:t>
            </a:r>
            <a:endParaRPr lang="en-US" sz="2000" dirty="0"/>
          </a:p>
          <a:p>
            <a:pPr marL="742950" lvl="1" indent="-285750">
              <a:spcBef>
                <a:spcPct val="20000"/>
              </a:spcBef>
              <a:buClr>
                <a:schemeClr val="tx1"/>
              </a:buClr>
              <a:buFontTx/>
              <a:buChar char="*"/>
            </a:pPr>
            <a:endParaRPr lang="en-US" sz="2000" dirty="0"/>
          </a:p>
        </p:txBody>
      </p:sp>
      <p:pic>
        <p:nvPicPr>
          <p:cNvPr id="131076" name="Picture 4" descr="Image2"/>
          <p:cNvPicPr>
            <a:picLocks noChangeAspect="1" noChangeArrowheads="1"/>
          </p:cNvPicPr>
          <p:nvPr/>
        </p:nvPicPr>
        <p:blipFill>
          <a:blip r:embed="rId3" cstate="print"/>
          <a:srcRect r="352" b="1871"/>
          <a:stretch>
            <a:fillRect/>
          </a:stretch>
        </p:blipFill>
        <p:spPr bwMode="auto">
          <a:xfrm>
            <a:off x="4191000" y="1676400"/>
            <a:ext cx="5156200" cy="4311650"/>
          </a:xfrm>
          <a:prstGeom prst="rect">
            <a:avLst/>
          </a:prstGeom>
          <a:noFill/>
          <a:ln w="9525">
            <a:noFill/>
            <a:miter lim="800000"/>
            <a:headEnd/>
            <a:tailEnd/>
          </a:ln>
        </p:spPr>
      </p:pic>
      <p:sp>
        <p:nvSpPr>
          <p:cNvPr id="131077" name="Text Box 5"/>
          <p:cNvSpPr txBox="1">
            <a:spLocks noChangeArrowheads="1"/>
          </p:cNvSpPr>
          <p:nvPr/>
        </p:nvSpPr>
        <p:spPr bwMode="auto">
          <a:xfrm>
            <a:off x="5562600" y="1295400"/>
            <a:ext cx="2730500" cy="366713"/>
          </a:xfrm>
          <a:prstGeom prst="rect">
            <a:avLst/>
          </a:prstGeom>
          <a:noFill/>
          <a:ln w="12700">
            <a:noFill/>
            <a:miter lim="800000"/>
            <a:headEnd type="none" w="sm" len="sm"/>
            <a:tailEnd type="none" w="sm" len="sm"/>
          </a:ln>
          <a:effectLst/>
        </p:spPr>
        <p:txBody>
          <a:bodyPr wrap="none">
            <a:spAutoFit/>
          </a:bodyPr>
          <a:lstStyle/>
          <a:p>
            <a:pPr eaLnBrk="0" hangingPunct="0"/>
            <a:r>
              <a:rPr lang="en-US" b="1" dirty="0">
                <a:solidFill>
                  <a:schemeClr val="tx2"/>
                </a:solidFill>
                <a:latin typeface="Times New Roman" pitchFamily="18" charset="0"/>
              </a:rPr>
              <a:t>Fault in Powerhouse Area</a:t>
            </a:r>
            <a:endParaRPr lang="en-US" dirty="0">
              <a:solidFill>
                <a:schemeClr val="bg2"/>
              </a:solidFill>
              <a:latin typeface="Times New Roman" pitchFamily="18" charset="0"/>
            </a:endParaRP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reeform 2"/>
          <p:cNvSpPr>
            <a:spLocks/>
          </p:cNvSpPr>
          <p:nvPr/>
        </p:nvSpPr>
        <p:spPr bwMode="auto">
          <a:xfrm>
            <a:off x="2688167" y="2318742"/>
            <a:ext cx="1446892" cy="1829097"/>
          </a:xfrm>
          <a:custGeom>
            <a:avLst/>
            <a:gdLst>
              <a:gd name="T0" fmla="*/ 0 w 912"/>
              <a:gd name="T1" fmla="*/ 2147483647 h 1152"/>
              <a:gd name="T2" fmla="*/ 2147483647 w 912"/>
              <a:gd name="T3" fmla="*/ 2147483647 h 1152"/>
              <a:gd name="T4" fmla="*/ 2147483647 w 912"/>
              <a:gd name="T5" fmla="*/ 0 h 1152"/>
              <a:gd name="T6" fmla="*/ 0 w 912"/>
              <a:gd name="T7" fmla="*/ 0 h 1152"/>
              <a:gd name="T8" fmla="*/ 0 w 912"/>
              <a:gd name="T9" fmla="*/ 2147483647 h 1152"/>
              <a:gd name="T10" fmla="*/ 0 60000 65536"/>
              <a:gd name="T11" fmla="*/ 0 60000 65536"/>
              <a:gd name="T12" fmla="*/ 0 60000 65536"/>
              <a:gd name="T13" fmla="*/ 0 60000 65536"/>
              <a:gd name="T14" fmla="*/ 0 60000 65536"/>
              <a:gd name="T15" fmla="*/ 0 w 912"/>
              <a:gd name="T16" fmla="*/ 0 h 1152"/>
              <a:gd name="T17" fmla="*/ 912 w 912"/>
              <a:gd name="T18" fmla="*/ 1152 h 1152"/>
            </a:gdLst>
            <a:ahLst/>
            <a:cxnLst>
              <a:cxn ang="T10">
                <a:pos x="T0" y="T1"/>
              </a:cxn>
              <a:cxn ang="T11">
                <a:pos x="T2" y="T3"/>
              </a:cxn>
              <a:cxn ang="T12">
                <a:pos x="T4" y="T5"/>
              </a:cxn>
              <a:cxn ang="T13">
                <a:pos x="T6" y="T7"/>
              </a:cxn>
              <a:cxn ang="T14">
                <a:pos x="T8" y="T9"/>
              </a:cxn>
            </a:cxnLst>
            <a:rect l="T15" t="T16" r="T17" b="T18"/>
            <a:pathLst>
              <a:path w="912" h="1152">
                <a:moveTo>
                  <a:pt x="0" y="1152"/>
                </a:moveTo>
                <a:lnTo>
                  <a:pt x="768" y="1152"/>
                </a:lnTo>
                <a:lnTo>
                  <a:pt x="912" y="0"/>
                </a:lnTo>
                <a:lnTo>
                  <a:pt x="0" y="0"/>
                </a:lnTo>
                <a:lnTo>
                  <a:pt x="0" y="1152"/>
                </a:lnTo>
                <a:close/>
              </a:path>
            </a:pathLst>
          </a:custGeom>
          <a:solidFill>
            <a:srgbClr val="99CCFF"/>
          </a:solidFill>
          <a:ln w="12700" cap="flat" cmpd="sng">
            <a:solidFill>
              <a:schemeClr val="tx1"/>
            </a:solidFill>
            <a:prstDash val="solid"/>
            <a:round/>
            <a:headEnd type="none" w="sm" len="sm"/>
            <a:tailEnd type="none" w="sm" len="sm"/>
          </a:ln>
        </p:spPr>
        <p:txBody>
          <a:bodyPr wrap="none" lIns="86493" tIns="43247" rIns="86493" bIns="43247" anchor="ctr"/>
          <a:lstStyle/>
          <a:p>
            <a:endParaRPr lang="en-US"/>
          </a:p>
        </p:txBody>
      </p:sp>
      <p:sp>
        <p:nvSpPr>
          <p:cNvPr id="15363" name="Freeform 3"/>
          <p:cNvSpPr>
            <a:spLocks noChangeAspect="1"/>
          </p:cNvSpPr>
          <p:nvPr/>
        </p:nvSpPr>
        <p:spPr bwMode="auto">
          <a:xfrm>
            <a:off x="2694214" y="4269878"/>
            <a:ext cx="4993821" cy="869156"/>
          </a:xfrm>
          <a:custGeom>
            <a:avLst/>
            <a:gdLst>
              <a:gd name="T0" fmla="*/ 0 w 2161"/>
              <a:gd name="T1" fmla="*/ 0 h 425"/>
              <a:gd name="T2" fmla="*/ 2147483647 w 2161"/>
              <a:gd name="T3" fmla="*/ 2147483647 h 425"/>
              <a:gd name="T4" fmla="*/ 2147483647 w 2161"/>
              <a:gd name="T5" fmla="*/ 2147483647 h 425"/>
              <a:gd name="T6" fmla="*/ 2147483647 w 2161"/>
              <a:gd name="T7" fmla="*/ 2147483647 h 425"/>
              <a:gd name="T8" fmla="*/ 2147483647 w 2161"/>
              <a:gd name="T9" fmla="*/ 2147483647 h 425"/>
              <a:gd name="T10" fmla="*/ 2147483647 w 2161"/>
              <a:gd name="T11" fmla="*/ 2147483647 h 425"/>
              <a:gd name="T12" fmla="*/ 2147483647 w 2161"/>
              <a:gd name="T13" fmla="*/ 2147483647 h 425"/>
              <a:gd name="T14" fmla="*/ 2147483647 w 2161"/>
              <a:gd name="T15" fmla="*/ 2147483647 h 425"/>
              <a:gd name="T16" fmla="*/ 2147483647 w 2161"/>
              <a:gd name="T17" fmla="*/ 2147483647 h 425"/>
              <a:gd name="T18" fmla="*/ 0 w 2161"/>
              <a:gd name="T19" fmla="*/ 2147483647 h 425"/>
              <a:gd name="T20" fmla="*/ 0 w 2161"/>
              <a:gd name="T21" fmla="*/ 0 h 4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61"/>
              <a:gd name="T34" fmla="*/ 0 h 425"/>
              <a:gd name="T35" fmla="*/ 2161 w 2161"/>
              <a:gd name="T36" fmla="*/ 425 h 4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61" h="425">
                <a:moveTo>
                  <a:pt x="0" y="0"/>
                </a:moveTo>
                <a:lnTo>
                  <a:pt x="420" y="9"/>
                </a:lnTo>
                <a:lnTo>
                  <a:pt x="637" y="20"/>
                </a:lnTo>
                <a:lnTo>
                  <a:pt x="703" y="14"/>
                </a:lnTo>
                <a:lnTo>
                  <a:pt x="1130" y="59"/>
                </a:lnTo>
                <a:lnTo>
                  <a:pt x="1390" y="60"/>
                </a:lnTo>
                <a:lnTo>
                  <a:pt x="1492" y="64"/>
                </a:lnTo>
                <a:lnTo>
                  <a:pt x="2160" y="40"/>
                </a:lnTo>
                <a:lnTo>
                  <a:pt x="2160" y="424"/>
                </a:lnTo>
                <a:lnTo>
                  <a:pt x="0" y="424"/>
                </a:lnTo>
                <a:lnTo>
                  <a:pt x="0" y="0"/>
                </a:lnTo>
              </a:path>
            </a:pathLst>
          </a:custGeom>
          <a:gradFill rotWithShape="0">
            <a:gsLst>
              <a:gs pos="0">
                <a:srgbClr val="CC9900"/>
              </a:gs>
              <a:gs pos="100000">
                <a:srgbClr val="969696"/>
              </a:gs>
            </a:gsLst>
            <a:lin ang="5400000" scaled="1"/>
          </a:gradFill>
          <a:ln w="12700" cap="rnd" cmpd="sng">
            <a:solidFill>
              <a:schemeClr val="bg1"/>
            </a:solidFill>
            <a:prstDash val="solid"/>
            <a:round/>
            <a:headEnd/>
            <a:tailEnd/>
          </a:ln>
        </p:spPr>
        <p:txBody>
          <a:bodyPr lIns="86493" tIns="43247" rIns="86493" bIns="43247"/>
          <a:lstStyle/>
          <a:p>
            <a:endParaRPr lang="en-US"/>
          </a:p>
        </p:txBody>
      </p:sp>
      <p:sp>
        <p:nvSpPr>
          <p:cNvPr id="15364" name="Rectangle 4"/>
          <p:cNvSpPr>
            <a:spLocks noChangeAspect="1" noChangeArrowheads="1"/>
          </p:cNvSpPr>
          <p:nvPr/>
        </p:nvSpPr>
        <p:spPr bwMode="auto">
          <a:xfrm>
            <a:off x="722691" y="4497586"/>
            <a:ext cx="1791607" cy="504527"/>
          </a:xfrm>
          <a:prstGeom prst="rect">
            <a:avLst/>
          </a:prstGeom>
          <a:noFill/>
          <a:ln w="9525">
            <a:noFill/>
            <a:miter lim="800000"/>
            <a:headEnd/>
            <a:tailEnd/>
          </a:ln>
        </p:spPr>
        <p:txBody>
          <a:bodyPr lIns="91994" tIns="45998" rIns="91994" bIns="45998"/>
          <a:lstStyle/>
          <a:p>
            <a:pPr defTabSz="914485">
              <a:lnSpc>
                <a:spcPct val="110000"/>
              </a:lnSpc>
            </a:pPr>
            <a:r>
              <a:rPr lang="en-US" sz="1400" b="1" dirty="0" err="1" smtClean="0">
                <a:latin typeface="Arial" pitchFamily="34" charset="0"/>
              </a:rPr>
              <a:t>Galeria</a:t>
            </a:r>
            <a:r>
              <a:rPr lang="en-US" sz="1400" b="1" dirty="0" smtClean="0">
                <a:latin typeface="Arial" pitchFamily="34" charset="0"/>
              </a:rPr>
              <a:t> de </a:t>
            </a:r>
            <a:r>
              <a:rPr lang="en-US" sz="1400" b="1" dirty="0" err="1" smtClean="0">
                <a:latin typeface="Arial" pitchFamily="34" charset="0"/>
              </a:rPr>
              <a:t>inspeção</a:t>
            </a:r>
            <a:endParaRPr lang="en-US" sz="1400" b="1" dirty="0">
              <a:latin typeface="Arial" pitchFamily="34" charset="0"/>
            </a:endParaRPr>
          </a:p>
          <a:p>
            <a:pPr defTabSz="914485">
              <a:lnSpc>
                <a:spcPct val="110000"/>
              </a:lnSpc>
            </a:pPr>
            <a:endParaRPr lang="en-US" sz="1400" b="1" dirty="0">
              <a:latin typeface="Arial" pitchFamily="34" charset="0"/>
            </a:endParaRPr>
          </a:p>
        </p:txBody>
      </p:sp>
      <p:sp>
        <p:nvSpPr>
          <p:cNvPr id="15365" name="Freeform 5"/>
          <p:cNvSpPr>
            <a:spLocks noChangeAspect="1"/>
          </p:cNvSpPr>
          <p:nvPr/>
        </p:nvSpPr>
        <p:spPr bwMode="auto">
          <a:xfrm>
            <a:off x="2694215" y="4127003"/>
            <a:ext cx="4990797" cy="302122"/>
          </a:xfrm>
          <a:custGeom>
            <a:avLst/>
            <a:gdLst>
              <a:gd name="T0" fmla="*/ 2147483647 w 3144"/>
              <a:gd name="T1" fmla="*/ 2147483647 h 190"/>
              <a:gd name="T2" fmla="*/ 2147483647 w 3144"/>
              <a:gd name="T3" fmla="*/ 2147483647 h 190"/>
              <a:gd name="T4" fmla="*/ 2147483647 w 3144"/>
              <a:gd name="T5" fmla="*/ 2147483647 h 190"/>
              <a:gd name="T6" fmla="*/ 2147483647 w 3144"/>
              <a:gd name="T7" fmla="*/ 2147483647 h 190"/>
              <a:gd name="T8" fmla="*/ 2147483647 w 3144"/>
              <a:gd name="T9" fmla="*/ 2147483647 h 190"/>
              <a:gd name="T10" fmla="*/ 2147483647 w 3144"/>
              <a:gd name="T11" fmla="*/ 2147483647 h 190"/>
              <a:gd name="T12" fmla="*/ 2147483647 w 3144"/>
              <a:gd name="T13" fmla="*/ 2147483647 h 190"/>
              <a:gd name="T14" fmla="*/ 2147483647 w 3144"/>
              <a:gd name="T15" fmla="*/ 2147483647 h 190"/>
              <a:gd name="T16" fmla="*/ 2147483647 w 3144"/>
              <a:gd name="T17" fmla="*/ 2147483647 h 190"/>
              <a:gd name="T18" fmla="*/ 2147483647 w 3144"/>
              <a:gd name="T19" fmla="*/ 2147483647 h 190"/>
              <a:gd name="T20" fmla="*/ 2147483647 w 3144"/>
              <a:gd name="T21" fmla="*/ 2147483647 h 190"/>
              <a:gd name="T22" fmla="*/ 2147483647 w 3144"/>
              <a:gd name="T23" fmla="*/ 2147483647 h 190"/>
              <a:gd name="T24" fmla="*/ 0 w 3144"/>
              <a:gd name="T25" fmla="*/ 0 h 190"/>
              <a:gd name="T26" fmla="*/ 0 w 3144"/>
              <a:gd name="T27" fmla="*/ 2147483647 h 190"/>
              <a:gd name="T28" fmla="*/ 2147483647 w 3144"/>
              <a:gd name="T29" fmla="*/ 2147483647 h 1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144"/>
              <a:gd name="T46" fmla="*/ 0 h 190"/>
              <a:gd name="T47" fmla="*/ 3144 w 3144"/>
              <a:gd name="T48" fmla="*/ 190 h 19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144" h="190">
                <a:moveTo>
                  <a:pt x="600" y="104"/>
                </a:moveTo>
                <a:lnTo>
                  <a:pt x="898" y="122"/>
                </a:lnTo>
                <a:lnTo>
                  <a:pt x="1046" y="114"/>
                </a:lnTo>
                <a:lnTo>
                  <a:pt x="1661" y="186"/>
                </a:lnTo>
                <a:lnTo>
                  <a:pt x="2138" y="190"/>
                </a:lnTo>
                <a:lnTo>
                  <a:pt x="2226" y="189"/>
                </a:lnTo>
                <a:lnTo>
                  <a:pt x="3144" y="154"/>
                </a:lnTo>
                <a:lnTo>
                  <a:pt x="3144" y="77"/>
                </a:lnTo>
                <a:lnTo>
                  <a:pt x="2329" y="58"/>
                </a:lnTo>
                <a:lnTo>
                  <a:pt x="1316" y="46"/>
                </a:lnTo>
                <a:lnTo>
                  <a:pt x="984" y="32"/>
                </a:lnTo>
                <a:lnTo>
                  <a:pt x="828" y="12"/>
                </a:lnTo>
                <a:lnTo>
                  <a:pt x="0" y="0"/>
                </a:lnTo>
                <a:lnTo>
                  <a:pt x="0" y="90"/>
                </a:lnTo>
                <a:lnTo>
                  <a:pt x="600" y="104"/>
                </a:lnTo>
              </a:path>
            </a:pathLst>
          </a:custGeom>
          <a:solidFill>
            <a:srgbClr val="00CC00"/>
          </a:solidFill>
          <a:ln w="12700" cap="rnd" cmpd="sng">
            <a:solidFill>
              <a:schemeClr val="bg1"/>
            </a:solidFill>
            <a:prstDash val="solid"/>
            <a:round/>
            <a:headEnd/>
            <a:tailEnd/>
          </a:ln>
        </p:spPr>
        <p:txBody>
          <a:bodyPr lIns="86493" tIns="43247" rIns="86493" bIns="43247"/>
          <a:lstStyle/>
          <a:p>
            <a:endParaRPr lang="en-US"/>
          </a:p>
        </p:txBody>
      </p:sp>
      <p:sp>
        <p:nvSpPr>
          <p:cNvPr id="15366" name="Rectangle 6"/>
          <p:cNvSpPr>
            <a:spLocks noChangeAspect="1" noChangeArrowheads="1"/>
          </p:cNvSpPr>
          <p:nvPr/>
        </p:nvSpPr>
        <p:spPr bwMode="auto">
          <a:xfrm>
            <a:off x="6102048" y="4021336"/>
            <a:ext cx="1579940" cy="244078"/>
          </a:xfrm>
          <a:prstGeom prst="rect">
            <a:avLst/>
          </a:prstGeom>
          <a:solidFill>
            <a:srgbClr val="99CCFF"/>
          </a:solidFill>
          <a:ln w="12700">
            <a:solidFill>
              <a:schemeClr val="bg1"/>
            </a:solidFill>
            <a:miter lim="800000"/>
            <a:headEnd type="none" w="sm" len="sm"/>
            <a:tailEnd type="none" w="sm" len="sm"/>
          </a:ln>
        </p:spPr>
        <p:txBody>
          <a:bodyPr wrap="none" lIns="86493" tIns="43247" rIns="86493" bIns="43247" anchor="ctr"/>
          <a:lstStyle/>
          <a:p>
            <a:endParaRPr lang="en-US"/>
          </a:p>
        </p:txBody>
      </p:sp>
      <p:sp>
        <p:nvSpPr>
          <p:cNvPr id="15367" name="Freeform 7"/>
          <p:cNvSpPr>
            <a:spLocks noChangeAspect="1"/>
          </p:cNvSpPr>
          <p:nvPr/>
        </p:nvSpPr>
        <p:spPr bwMode="auto">
          <a:xfrm>
            <a:off x="3810000" y="1143000"/>
            <a:ext cx="2697238" cy="3518297"/>
          </a:xfrm>
          <a:custGeom>
            <a:avLst/>
            <a:gdLst>
              <a:gd name="T0" fmla="*/ 0 w 1062"/>
              <a:gd name="T1" fmla="*/ 2147483647 h 1386"/>
              <a:gd name="T2" fmla="*/ 0 w 1062"/>
              <a:gd name="T3" fmla="*/ 2147483647 h 1386"/>
              <a:gd name="T4" fmla="*/ 2147483647 w 1062"/>
              <a:gd name="T5" fmla="*/ 2147483647 h 1386"/>
              <a:gd name="T6" fmla="*/ 2147483647 w 1062"/>
              <a:gd name="T7" fmla="*/ 2147483647 h 1386"/>
              <a:gd name="T8" fmla="*/ 2147483647 w 1062"/>
              <a:gd name="T9" fmla="*/ 2147483647 h 1386"/>
              <a:gd name="T10" fmla="*/ 2147483647 w 1062"/>
              <a:gd name="T11" fmla="*/ 2147483647 h 1386"/>
              <a:gd name="T12" fmla="*/ 2147483647 w 1062"/>
              <a:gd name="T13" fmla="*/ 2147483647 h 1386"/>
              <a:gd name="T14" fmla="*/ 2147483647 w 1062"/>
              <a:gd name="T15" fmla="*/ 2147483647 h 1386"/>
              <a:gd name="T16" fmla="*/ 2147483647 w 1062"/>
              <a:gd name="T17" fmla="*/ 0 h 1386"/>
              <a:gd name="T18" fmla="*/ 2147483647 w 1062"/>
              <a:gd name="T19" fmla="*/ 2147483647 h 1386"/>
              <a:gd name="T20" fmla="*/ 2147483647 w 1062"/>
              <a:gd name="T21" fmla="*/ 2147483647 h 1386"/>
              <a:gd name="T22" fmla="*/ 2147483647 w 1062"/>
              <a:gd name="T23" fmla="*/ 2147483647 h 1386"/>
              <a:gd name="T24" fmla="*/ 2147483647 w 1062"/>
              <a:gd name="T25" fmla="*/ 2147483647 h 1386"/>
              <a:gd name="T26" fmla="*/ 2147483647 w 1062"/>
              <a:gd name="T27" fmla="*/ 2147483647 h 1386"/>
              <a:gd name="T28" fmla="*/ 2147483647 w 1062"/>
              <a:gd name="T29" fmla="*/ 2147483647 h 1386"/>
              <a:gd name="T30" fmla="*/ 2147483647 w 1062"/>
              <a:gd name="T31" fmla="*/ 2147483647 h 1386"/>
              <a:gd name="T32" fmla="*/ 2147483647 w 1062"/>
              <a:gd name="T33" fmla="*/ 2147483647 h 1386"/>
              <a:gd name="T34" fmla="*/ 2147483647 w 1062"/>
              <a:gd name="T35" fmla="*/ 2147483647 h 1386"/>
              <a:gd name="T36" fmla="*/ 2147483647 w 1062"/>
              <a:gd name="T37" fmla="*/ 2147483647 h 1386"/>
              <a:gd name="T38" fmla="*/ 2147483647 w 1062"/>
              <a:gd name="T39" fmla="*/ 2147483647 h 1386"/>
              <a:gd name="T40" fmla="*/ 2147483647 w 1062"/>
              <a:gd name="T41" fmla="*/ 2147483647 h 1386"/>
              <a:gd name="T42" fmla="*/ 2147483647 w 1062"/>
              <a:gd name="T43" fmla="*/ 2147483647 h 1386"/>
              <a:gd name="T44" fmla="*/ 2147483647 w 1062"/>
              <a:gd name="T45" fmla="*/ 2147483647 h 1386"/>
              <a:gd name="T46" fmla="*/ 2147483647 w 1062"/>
              <a:gd name="T47" fmla="*/ 2147483647 h 1386"/>
              <a:gd name="T48" fmla="*/ 2147483647 w 1062"/>
              <a:gd name="T49" fmla="*/ 2147483647 h 1386"/>
              <a:gd name="T50" fmla="*/ 2147483647 w 1062"/>
              <a:gd name="T51" fmla="*/ 2147483647 h 1386"/>
              <a:gd name="T52" fmla="*/ 2147483647 w 1062"/>
              <a:gd name="T53" fmla="*/ 2147483647 h 1386"/>
              <a:gd name="T54" fmla="*/ 2147483647 w 1062"/>
              <a:gd name="T55" fmla="*/ 2147483647 h 1386"/>
              <a:gd name="T56" fmla="*/ 2147483647 w 1062"/>
              <a:gd name="T57" fmla="*/ 2147483647 h 1386"/>
              <a:gd name="T58" fmla="*/ 2147483647 w 1062"/>
              <a:gd name="T59" fmla="*/ 2147483647 h 1386"/>
              <a:gd name="T60" fmla="*/ 2147483647 w 1062"/>
              <a:gd name="T61" fmla="*/ 2147483647 h 1386"/>
              <a:gd name="T62" fmla="*/ 2147483647 w 1062"/>
              <a:gd name="T63" fmla="*/ 2147483647 h 1386"/>
              <a:gd name="T64" fmla="*/ 2147483647 w 1062"/>
              <a:gd name="T65" fmla="*/ 2147483647 h 1386"/>
              <a:gd name="T66" fmla="*/ 0 w 1062"/>
              <a:gd name="T67" fmla="*/ 2147483647 h 138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62"/>
              <a:gd name="T103" fmla="*/ 0 h 1386"/>
              <a:gd name="T104" fmla="*/ 1062 w 1062"/>
              <a:gd name="T105" fmla="*/ 1386 h 138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62" h="1386">
                <a:moveTo>
                  <a:pt x="0" y="1367"/>
                </a:moveTo>
                <a:lnTo>
                  <a:pt x="0" y="1309"/>
                </a:lnTo>
                <a:lnTo>
                  <a:pt x="12" y="1303"/>
                </a:lnTo>
                <a:lnTo>
                  <a:pt x="175" y="149"/>
                </a:lnTo>
                <a:lnTo>
                  <a:pt x="173" y="4"/>
                </a:lnTo>
                <a:lnTo>
                  <a:pt x="187" y="5"/>
                </a:lnTo>
                <a:lnTo>
                  <a:pt x="187" y="23"/>
                </a:lnTo>
                <a:lnTo>
                  <a:pt x="291" y="24"/>
                </a:lnTo>
                <a:lnTo>
                  <a:pt x="292" y="0"/>
                </a:lnTo>
                <a:lnTo>
                  <a:pt x="301" y="1"/>
                </a:lnTo>
                <a:lnTo>
                  <a:pt x="301" y="156"/>
                </a:lnTo>
                <a:lnTo>
                  <a:pt x="303" y="190"/>
                </a:lnTo>
                <a:lnTo>
                  <a:pt x="305" y="216"/>
                </a:lnTo>
                <a:lnTo>
                  <a:pt x="317" y="275"/>
                </a:lnTo>
                <a:lnTo>
                  <a:pt x="341" y="342"/>
                </a:lnTo>
                <a:lnTo>
                  <a:pt x="369" y="392"/>
                </a:lnTo>
                <a:lnTo>
                  <a:pt x="394" y="432"/>
                </a:lnTo>
                <a:lnTo>
                  <a:pt x="401" y="442"/>
                </a:lnTo>
                <a:lnTo>
                  <a:pt x="706" y="882"/>
                </a:lnTo>
                <a:lnTo>
                  <a:pt x="777" y="984"/>
                </a:lnTo>
                <a:lnTo>
                  <a:pt x="1029" y="1298"/>
                </a:lnTo>
                <a:lnTo>
                  <a:pt x="1059" y="1301"/>
                </a:lnTo>
                <a:lnTo>
                  <a:pt x="1061" y="1345"/>
                </a:lnTo>
                <a:lnTo>
                  <a:pt x="943" y="1345"/>
                </a:lnTo>
                <a:lnTo>
                  <a:pt x="937" y="1334"/>
                </a:lnTo>
                <a:lnTo>
                  <a:pt x="785" y="1346"/>
                </a:lnTo>
                <a:lnTo>
                  <a:pt x="685" y="1344"/>
                </a:lnTo>
                <a:lnTo>
                  <a:pt x="534" y="1356"/>
                </a:lnTo>
                <a:lnTo>
                  <a:pt x="414" y="1354"/>
                </a:lnTo>
                <a:lnTo>
                  <a:pt x="365" y="1362"/>
                </a:lnTo>
                <a:lnTo>
                  <a:pt x="343" y="1375"/>
                </a:lnTo>
                <a:lnTo>
                  <a:pt x="235" y="1385"/>
                </a:lnTo>
                <a:lnTo>
                  <a:pt x="203" y="1364"/>
                </a:lnTo>
                <a:lnTo>
                  <a:pt x="0" y="1367"/>
                </a:lnTo>
              </a:path>
            </a:pathLst>
          </a:custGeom>
          <a:gradFill rotWithShape="0">
            <a:gsLst>
              <a:gs pos="0">
                <a:srgbClr val="8E8E8E"/>
              </a:gs>
              <a:gs pos="100000">
                <a:srgbClr val="B2B2B2"/>
              </a:gs>
            </a:gsLst>
            <a:lin ang="0" scaled="1"/>
          </a:gradFill>
          <a:ln w="12700" cap="rnd" cmpd="sng">
            <a:solidFill>
              <a:schemeClr val="bg1"/>
            </a:solidFill>
            <a:prstDash val="solid"/>
            <a:round/>
            <a:headEnd/>
            <a:tailEnd/>
          </a:ln>
        </p:spPr>
        <p:txBody>
          <a:bodyPr lIns="86493" tIns="43247" rIns="86493" bIns="43247"/>
          <a:lstStyle/>
          <a:p>
            <a:endParaRPr lang="en-US"/>
          </a:p>
        </p:txBody>
      </p:sp>
      <p:sp>
        <p:nvSpPr>
          <p:cNvPr id="15368" name="Line 8"/>
          <p:cNvSpPr>
            <a:spLocks noChangeAspect="1" noChangeShapeType="1"/>
          </p:cNvSpPr>
          <p:nvPr/>
        </p:nvSpPr>
        <p:spPr bwMode="auto">
          <a:xfrm flipV="1">
            <a:off x="3978922" y="4323456"/>
            <a:ext cx="280113" cy="781943"/>
          </a:xfrm>
          <a:prstGeom prst="line">
            <a:avLst/>
          </a:prstGeom>
          <a:noFill/>
          <a:ln w="12700">
            <a:solidFill>
              <a:srgbClr val="000000"/>
            </a:solidFill>
            <a:round/>
            <a:headEnd type="none" w="sm" len="sm"/>
            <a:tailEnd type="none" w="sm" len="sm"/>
          </a:ln>
        </p:spPr>
        <p:txBody>
          <a:bodyPr wrap="none" lIns="86493" tIns="43247" rIns="86493" bIns="43247" anchor="ctr"/>
          <a:lstStyle/>
          <a:p>
            <a:endParaRPr lang="en-US"/>
          </a:p>
        </p:txBody>
      </p:sp>
      <p:sp>
        <p:nvSpPr>
          <p:cNvPr id="15369" name="Line 9"/>
          <p:cNvSpPr>
            <a:spLocks noChangeAspect="1" noChangeShapeType="1"/>
          </p:cNvSpPr>
          <p:nvPr/>
        </p:nvSpPr>
        <p:spPr bwMode="auto">
          <a:xfrm>
            <a:off x="4373940" y="4341316"/>
            <a:ext cx="92227" cy="311051"/>
          </a:xfrm>
          <a:prstGeom prst="line">
            <a:avLst/>
          </a:prstGeom>
          <a:noFill/>
          <a:ln w="12700">
            <a:solidFill>
              <a:srgbClr val="000000"/>
            </a:solidFill>
            <a:round/>
            <a:headEnd type="none" w="sm" len="sm"/>
            <a:tailEnd type="none" w="sm" len="sm"/>
          </a:ln>
        </p:spPr>
        <p:txBody>
          <a:bodyPr wrap="none" lIns="86493" tIns="43247" rIns="86493" bIns="43247" anchor="ctr"/>
          <a:lstStyle/>
          <a:p>
            <a:endParaRPr lang="en-US"/>
          </a:p>
        </p:txBody>
      </p:sp>
      <p:sp>
        <p:nvSpPr>
          <p:cNvPr id="15370" name="Line 10"/>
          <p:cNvSpPr>
            <a:spLocks noChangeAspect="1" noChangeShapeType="1"/>
          </p:cNvSpPr>
          <p:nvPr/>
        </p:nvSpPr>
        <p:spPr bwMode="auto">
          <a:xfrm>
            <a:off x="4364869" y="4341316"/>
            <a:ext cx="98274" cy="311051"/>
          </a:xfrm>
          <a:prstGeom prst="line">
            <a:avLst/>
          </a:prstGeom>
          <a:noFill/>
          <a:ln w="12700">
            <a:solidFill>
              <a:srgbClr val="000000"/>
            </a:solidFill>
            <a:round/>
            <a:headEnd type="none" w="sm" len="sm"/>
            <a:tailEnd type="none" w="sm" len="sm"/>
          </a:ln>
        </p:spPr>
        <p:txBody>
          <a:bodyPr wrap="none" lIns="86493" tIns="43247" rIns="86493" bIns="43247" anchor="ctr"/>
          <a:lstStyle/>
          <a:p>
            <a:endParaRPr lang="en-US"/>
          </a:p>
        </p:txBody>
      </p:sp>
      <p:sp>
        <p:nvSpPr>
          <p:cNvPr id="15371" name="Rectangle 11"/>
          <p:cNvSpPr>
            <a:spLocks noChangeAspect="1" noChangeArrowheads="1"/>
          </p:cNvSpPr>
          <p:nvPr/>
        </p:nvSpPr>
        <p:spPr bwMode="auto">
          <a:xfrm>
            <a:off x="2855988" y="3558480"/>
            <a:ext cx="863298" cy="269379"/>
          </a:xfrm>
          <a:prstGeom prst="rect">
            <a:avLst/>
          </a:prstGeom>
          <a:noFill/>
          <a:ln w="9525">
            <a:noFill/>
            <a:miter lim="800000"/>
            <a:headEnd/>
            <a:tailEnd/>
          </a:ln>
        </p:spPr>
        <p:txBody>
          <a:bodyPr lIns="91994" tIns="45998" rIns="91994" bIns="45998"/>
          <a:lstStyle/>
          <a:p>
            <a:pPr defTabSz="914485"/>
            <a:r>
              <a:rPr lang="en-US" sz="1400" b="1" dirty="0" err="1" smtClean="0">
                <a:latin typeface="Arial" pitchFamily="34" charset="0"/>
              </a:rPr>
              <a:t>Fluxo</a:t>
            </a:r>
            <a:endParaRPr lang="en-US" sz="1400" b="1" dirty="0">
              <a:latin typeface="Arial" pitchFamily="34" charset="0"/>
            </a:endParaRPr>
          </a:p>
        </p:txBody>
      </p:sp>
      <p:sp>
        <p:nvSpPr>
          <p:cNvPr id="15372" name="Rectangle 12"/>
          <p:cNvSpPr>
            <a:spLocks noChangeAspect="1" noChangeArrowheads="1"/>
          </p:cNvSpPr>
          <p:nvPr/>
        </p:nvSpPr>
        <p:spPr bwMode="auto">
          <a:xfrm>
            <a:off x="4364869" y="3342680"/>
            <a:ext cx="1325941" cy="634008"/>
          </a:xfrm>
          <a:prstGeom prst="rect">
            <a:avLst/>
          </a:prstGeom>
          <a:noFill/>
          <a:ln w="9525">
            <a:noFill/>
            <a:miter lim="800000"/>
            <a:headEnd/>
            <a:tailEnd/>
          </a:ln>
        </p:spPr>
        <p:txBody>
          <a:bodyPr lIns="91994" tIns="45998" rIns="91994" bIns="45998"/>
          <a:lstStyle/>
          <a:p>
            <a:pPr defTabSz="914485"/>
            <a:r>
              <a:rPr lang="en-US" sz="1400" b="1" dirty="0" err="1" smtClean="0">
                <a:latin typeface="Arial" pitchFamily="34" charset="0"/>
              </a:rPr>
              <a:t>Drenos</a:t>
            </a:r>
            <a:r>
              <a:rPr lang="en-US" sz="1400" b="1" dirty="0" smtClean="0">
                <a:latin typeface="Arial" pitchFamily="34" charset="0"/>
              </a:rPr>
              <a:t> de </a:t>
            </a:r>
            <a:r>
              <a:rPr lang="en-US" sz="1400" b="1" dirty="0" err="1" smtClean="0">
                <a:latin typeface="Arial" pitchFamily="34" charset="0"/>
              </a:rPr>
              <a:t>Fundação</a:t>
            </a:r>
            <a:endParaRPr lang="en-US" sz="1400" b="1" dirty="0">
              <a:latin typeface="Arial" pitchFamily="34" charset="0"/>
            </a:endParaRPr>
          </a:p>
        </p:txBody>
      </p:sp>
      <p:sp>
        <p:nvSpPr>
          <p:cNvPr id="15373" name="Rectangle 13"/>
          <p:cNvSpPr>
            <a:spLocks noChangeAspect="1" noChangeArrowheads="1"/>
          </p:cNvSpPr>
          <p:nvPr/>
        </p:nvSpPr>
        <p:spPr bwMode="auto">
          <a:xfrm>
            <a:off x="4951488" y="948034"/>
            <a:ext cx="1165679" cy="273844"/>
          </a:xfrm>
          <a:prstGeom prst="rect">
            <a:avLst/>
          </a:prstGeom>
          <a:noFill/>
          <a:ln w="9525">
            <a:noFill/>
            <a:miter lim="800000"/>
            <a:headEnd/>
            <a:tailEnd/>
          </a:ln>
        </p:spPr>
        <p:txBody>
          <a:bodyPr lIns="91994" tIns="45998" rIns="91994" bIns="45998"/>
          <a:lstStyle/>
          <a:p>
            <a:pPr defTabSz="914485"/>
            <a:r>
              <a:rPr lang="en-US" sz="1400" b="1" dirty="0" err="1" smtClean="0">
                <a:latin typeface="Arial" pitchFamily="34" charset="0"/>
              </a:rPr>
              <a:t>Topo</a:t>
            </a:r>
            <a:r>
              <a:rPr lang="en-US" sz="1400" b="1" dirty="0" smtClean="0">
                <a:latin typeface="Arial" pitchFamily="34" charset="0"/>
              </a:rPr>
              <a:t> da </a:t>
            </a:r>
            <a:r>
              <a:rPr lang="en-US" sz="1400" b="1" dirty="0" err="1" smtClean="0">
                <a:latin typeface="Arial" pitchFamily="34" charset="0"/>
              </a:rPr>
              <a:t>Barragem</a:t>
            </a:r>
            <a:endParaRPr lang="en-US" sz="1400" b="1" dirty="0">
              <a:latin typeface="Arial" pitchFamily="34" charset="0"/>
            </a:endParaRPr>
          </a:p>
        </p:txBody>
      </p:sp>
      <p:sp>
        <p:nvSpPr>
          <p:cNvPr id="15374" name="Rectangle 14"/>
          <p:cNvSpPr>
            <a:spLocks noChangeAspect="1" noChangeArrowheads="1"/>
          </p:cNvSpPr>
          <p:nvPr/>
        </p:nvSpPr>
        <p:spPr bwMode="auto">
          <a:xfrm>
            <a:off x="4977191" y="2086570"/>
            <a:ext cx="1259416" cy="279797"/>
          </a:xfrm>
          <a:prstGeom prst="rect">
            <a:avLst/>
          </a:prstGeom>
          <a:noFill/>
          <a:ln w="9525">
            <a:noFill/>
            <a:miter lim="800000"/>
            <a:headEnd/>
            <a:tailEnd/>
          </a:ln>
        </p:spPr>
        <p:txBody>
          <a:bodyPr lIns="91994" tIns="45998" rIns="91994" bIns="45998"/>
          <a:lstStyle/>
          <a:p>
            <a:pPr defTabSz="914485"/>
            <a:r>
              <a:rPr lang="en-US" sz="1400" b="1" dirty="0" err="1" smtClean="0">
                <a:latin typeface="Arial" pitchFamily="34" charset="0"/>
              </a:rPr>
              <a:t>Eixo</a:t>
            </a:r>
            <a:r>
              <a:rPr lang="en-US" sz="1400" b="1" dirty="0" smtClean="0">
                <a:latin typeface="Arial" pitchFamily="34" charset="0"/>
              </a:rPr>
              <a:t> da </a:t>
            </a:r>
            <a:r>
              <a:rPr lang="en-US" sz="1400" b="1" dirty="0" err="1" smtClean="0">
                <a:latin typeface="Arial" pitchFamily="34" charset="0"/>
              </a:rPr>
              <a:t>Barragem</a:t>
            </a:r>
            <a:endParaRPr lang="en-US" sz="1400" b="1" dirty="0">
              <a:latin typeface="Arial" pitchFamily="34" charset="0"/>
            </a:endParaRPr>
          </a:p>
        </p:txBody>
      </p:sp>
      <p:sp>
        <p:nvSpPr>
          <p:cNvPr id="15375" name="AutoShape 15"/>
          <p:cNvSpPr>
            <a:spLocks noChangeAspect="1" noChangeArrowheads="1"/>
          </p:cNvSpPr>
          <p:nvPr/>
        </p:nvSpPr>
        <p:spPr bwMode="auto">
          <a:xfrm>
            <a:off x="2862036" y="3799581"/>
            <a:ext cx="867833" cy="232172"/>
          </a:xfrm>
          <a:prstGeom prst="rightArrow">
            <a:avLst>
              <a:gd name="adj1" fmla="val 50000"/>
              <a:gd name="adj2" fmla="val 92021"/>
            </a:avLst>
          </a:prstGeom>
          <a:solidFill>
            <a:srgbClr val="FF7C80"/>
          </a:solidFill>
          <a:ln w="12700">
            <a:solidFill>
              <a:srgbClr val="000000"/>
            </a:solidFill>
            <a:miter lim="800000"/>
            <a:headEnd/>
            <a:tailEnd/>
          </a:ln>
        </p:spPr>
        <p:txBody>
          <a:bodyPr wrap="none" lIns="86493" tIns="43247" rIns="86493" bIns="43247" anchor="ctr"/>
          <a:lstStyle/>
          <a:p>
            <a:endParaRPr lang="en-US"/>
          </a:p>
        </p:txBody>
      </p:sp>
      <p:sp>
        <p:nvSpPr>
          <p:cNvPr id="15376" name="Freeform 16"/>
          <p:cNvSpPr>
            <a:spLocks noChangeAspect="1"/>
          </p:cNvSpPr>
          <p:nvPr/>
        </p:nvSpPr>
        <p:spPr bwMode="auto">
          <a:xfrm>
            <a:off x="4259036" y="4170164"/>
            <a:ext cx="111881" cy="169664"/>
          </a:xfrm>
          <a:custGeom>
            <a:avLst/>
            <a:gdLst>
              <a:gd name="T0" fmla="*/ 0 w 89"/>
              <a:gd name="T1" fmla="*/ 2147483647 h 134"/>
              <a:gd name="T2" fmla="*/ 2147483647 w 89"/>
              <a:gd name="T3" fmla="*/ 2147483647 h 134"/>
              <a:gd name="T4" fmla="*/ 2147483647 w 89"/>
              <a:gd name="T5" fmla="*/ 0 h 134"/>
              <a:gd name="T6" fmla="*/ 2147483647 w 89"/>
              <a:gd name="T7" fmla="*/ 0 h 134"/>
              <a:gd name="T8" fmla="*/ 2147483647 w 89"/>
              <a:gd name="T9" fmla="*/ 2147483647 h 134"/>
              <a:gd name="T10" fmla="*/ 2147483647 w 89"/>
              <a:gd name="T11" fmla="*/ 2147483647 h 134"/>
              <a:gd name="T12" fmla="*/ 2147483647 w 89"/>
              <a:gd name="T13" fmla="*/ 2147483647 h 134"/>
              <a:gd name="T14" fmla="*/ 0 60000 65536"/>
              <a:gd name="T15" fmla="*/ 0 60000 65536"/>
              <a:gd name="T16" fmla="*/ 0 60000 65536"/>
              <a:gd name="T17" fmla="*/ 0 60000 65536"/>
              <a:gd name="T18" fmla="*/ 0 60000 65536"/>
              <a:gd name="T19" fmla="*/ 0 60000 65536"/>
              <a:gd name="T20" fmla="*/ 0 60000 65536"/>
              <a:gd name="T21" fmla="*/ 0 w 89"/>
              <a:gd name="T22" fmla="*/ 0 h 134"/>
              <a:gd name="T23" fmla="*/ 89 w 89"/>
              <a:gd name="T24" fmla="*/ 134 h 1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134">
                <a:moveTo>
                  <a:pt x="0" y="131"/>
                </a:moveTo>
                <a:lnTo>
                  <a:pt x="1" y="28"/>
                </a:lnTo>
                <a:lnTo>
                  <a:pt x="27" y="0"/>
                </a:lnTo>
                <a:lnTo>
                  <a:pt x="59" y="0"/>
                </a:lnTo>
                <a:lnTo>
                  <a:pt x="89" y="28"/>
                </a:lnTo>
                <a:lnTo>
                  <a:pt x="89" y="134"/>
                </a:lnTo>
                <a:lnTo>
                  <a:pt x="2" y="132"/>
                </a:lnTo>
              </a:path>
            </a:pathLst>
          </a:custGeom>
          <a:solidFill>
            <a:schemeClr val="bg1"/>
          </a:solidFill>
          <a:ln w="12700" cap="rnd" cmpd="sng">
            <a:solidFill>
              <a:schemeClr val="bg1"/>
            </a:solidFill>
            <a:prstDash val="solid"/>
            <a:round/>
            <a:headEnd/>
            <a:tailEnd/>
          </a:ln>
        </p:spPr>
        <p:txBody>
          <a:bodyPr lIns="86493" tIns="43247" rIns="86493" bIns="43247"/>
          <a:lstStyle/>
          <a:p>
            <a:endParaRPr lang="en-US"/>
          </a:p>
        </p:txBody>
      </p:sp>
      <p:sp>
        <p:nvSpPr>
          <p:cNvPr id="15377" name="Line 17"/>
          <p:cNvSpPr>
            <a:spLocks noChangeAspect="1" noChangeShapeType="1"/>
          </p:cNvSpPr>
          <p:nvPr/>
        </p:nvSpPr>
        <p:spPr bwMode="auto">
          <a:xfrm>
            <a:off x="4644572" y="1204019"/>
            <a:ext cx="1342571" cy="0"/>
          </a:xfrm>
          <a:prstGeom prst="line">
            <a:avLst/>
          </a:prstGeom>
          <a:noFill/>
          <a:ln w="12700">
            <a:solidFill>
              <a:schemeClr val="tx1"/>
            </a:solidFill>
            <a:round/>
            <a:headEnd type="none" w="sm" len="sm"/>
            <a:tailEnd type="none" w="sm" len="sm"/>
          </a:ln>
        </p:spPr>
        <p:txBody>
          <a:bodyPr wrap="none" lIns="86493" tIns="43247" rIns="86493" bIns="43247" anchor="ctr"/>
          <a:lstStyle/>
          <a:p>
            <a:endParaRPr lang="en-US"/>
          </a:p>
        </p:txBody>
      </p:sp>
      <p:sp>
        <p:nvSpPr>
          <p:cNvPr id="15378" name="Line 18"/>
          <p:cNvSpPr>
            <a:spLocks noChangeAspect="1" noChangeShapeType="1"/>
          </p:cNvSpPr>
          <p:nvPr/>
        </p:nvSpPr>
        <p:spPr bwMode="auto">
          <a:xfrm flipV="1">
            <a:off x="4259035" y="1451074"/>
            <a:ext cx="0" cy="2800945"/>
          </a:xfrm>
          <a:prstGeom prst="line">
            <a:avLst/>
          </a:prstGeom>
          <a:noFill/>
          <a:ln w="12700">
            <a:solidFill>
              <a:schemeClr val="tx1"/>
            </a:solidFill>
            <a:prstDash val="lgDash"/>
            <a:round/>
            <a:headEnd type="none" w="sm" len="sm"/>
            <a:tailEnd type="none" w="sm" len="sm"/>
          </a:ln>
        </p:spPr>
        <p:txBody>
          <a:bodyPr wrap="none" lIns="86493" tIns="43247" rIns="86493" bIns="43247" anchor="ctr"/>
          <a:lstStyle/>
          <a:p>
            <a:endParaRPr lang="en-US"/>
          </a:p>
        </p:txBody>
      </p:sp>
      <p:sp>
        <p:nvSpPr>
          <p:cNvPr id="15379" name="Line 19"/>
          <p:cNvSpPr>
            <a:spLocks noChangeAspect="1" noChangeShapeType="1"/>
          </p:cNvSpPr>
          <p:nvPr/>
        </p:nvSpPr>
        <p:spPr bwMode="auto">
          <a:xfrm>
            <a:off x="3793369" y="4677668"/>
            <a:ext cx="0" cy="270867"/>
          </a:xfrm>
          <a:prstGeom prst="line">
            <a:avLst/>
          </a:prstGeom>
          <a:noFill/>
          <a:ln w="12700">
            <a:solidFill>
              <a:schemeClr val="tx1"/>
            </a:solidFill>
            <a:round/>
            <a:headEnd type="none" w="sm" len="sm"/>
            <a:tailEnd type="none" w="sm" len="sm"/>
          </a:ln>
        </p:spPr>
        <p:txBody>
          <a:bodyPr wrap="none" lIns="86493" tIns="43247" rIns="86493" bIns="43247" anchor="ctr"/>
          <a:lstStyle/>
          <a:p>
            <a:endParaRPr lang="en-US"/>
          </a:p>
        </p:txBody>
      </p:sp>
      <p:sp>
        <p:nvSpPr>
          <p:cNvPr id="15380" name="Line 20"/>
          <p:cNvSpPr>
            <a:spLocks noChangeAspect="1" noChangeShapeType="1"/>
          </p:cNvSpPr>
          <p:nvPr/>
        </p:nvSpPr>
        <p:spPr bwMode="auto">
          <a:xfrm>
            <a:off x="6523869" y="4691062"/>
            <a:ext cx="0" cy="314027"/>
          </a:xfrm>
          <a:prstGeom prst="line">
            <a:avLst/>
          </a:prstGeom>
          <a:noFill/>
          <a:ln w="12700">
            <a:solidFill>
              <a:schemeClr val="tx1"/>
            </a:solidFill>
            <a:round/>
            <a:headEnd type="none" w="sm" len="sm"/>
            <a:tailEnd type="none" w="sm" len="sm"/>
          </a:ln>
        </p:spPr>
        <p:txBody>
          <a:bodyPr wrap="none" lIns="86493" tIns="43247" rIns="86493" bIns="43247" anchor="ctr"/>
          <a:lstStyle/>
          <a:p>
            <a:endParaRPr lang="en-US"/>
          </a:p>
        </p:txBody>
      </p:sp>
      <p:sp>
        <p:nvSpPr>
          <p:cNvPr id="15381" name="Line 21"/>
          <p:cNvSpPr>
            <a:spLocks noChangeAspect="1" noChangeShapeType="1"/>
          </p:cNvSpPr>
          <p:nvPr/>
        </p:nvSpPr>
        <p:spPr bwMode="auto">
          <a:xfrm>
            <a:off x="3796393" y="4822031"/>
            <a:ext cx="2727476" cy="0"/>
          </a:xfrm>
          <a:prstGeom prst="line">
            <a:avLst/>
          </a:prstGeom>
          <a:noFill/>
          <a:ln w="12700">
            <a:solidFill>
              <a:schemeClr val="tx1"/>
            </a:solidFill>
            <a:round/>
            <a:headEnd type="stealth" w="med" len="lg"/>
            <a:tailEnd type="stealth" w="med" len="lg"/>
          </a:ln>
        </p:spPr>
        <p:txBody>
          <a:bodyPr wrap="none" lIns="86493" tIns="43247" rIns="86493" bIns="43247" anchor="ctr"/>
          <a:lstStyle/>
          <a:p>
            <a:endParaRPr lang="en-US"/>
          </a:p>
        </p:txBody>
      </p:sp>
      <p:sp>
        <p:nvSpPr>
          <p:cNvPr id="15382" name="Rectangle 22"/>
          <p:cNvSpPr>
            <a:spLocks noChangeAspect="1" noChangeArrowheads="1"/>
          </p:cNvSpPr>
          <p:nvPr/>
        </p:nvSpPr>
        <p:spPr bwMode="auto">
          <a:xfrm>
            <a:off x="4841119" y="4762500"/>
            <a:ext cx="704548" cy="339328"/>
          </a:xfrm>
          <a:prstGeom prst="rect">
            <a:avLst/>
          </a:prstGeom>
          <a:noFill/>
          <a:ln w="9525">
            <a:noFill/>
            <a:miter lim="800000"/>
            <a:headEnd/>
            <a:tailEnd/>
          </a:ln>
        </p:spPr>
        <p:txBody>
          <a:bodyPr wrap="none" lIns="91994" tIns="45998" rIns="91994" bIns="45998" anchor="ctr"/>
          <a:lstStyle/>
          <a:p>
            <a:pPr defTabSz="914485"/>
            <a:r>
              <a:rPr lang="en-US" sz="1400" b="1" dirty="0">
                <a:latin typeface="Arial" pitchFamily="34" charset="0"/>
              </a:rPr>
              <a:t>Base</a:t>
            </a:r>
          </a:p>
        </p:txBody>
      </p:sp>
      <p:sp>
        <p:nvSpPr>
          <p:cNvPr id="15383" name="Rectangle 23"/>
          <p:cNvSpPr>
            <a:spLocks noChangeAspect="1" noChangeArrowheads="1"/>
          </p:cNvSpPr>
          <p:nvPr/>
        </p:nvSpPr>
        <p:spPr bwMode="auto">
          <a:xfrm>
            <a:off x="2743200" y="4385964"/>
            <a:ext cx="1278467" cy="454249"/>
          </a:xfrm>
          <a:prstGeom prst="rect">
            <a:avLst/>
          </a:prstGeom>
          <a:noFill/>
          <a:ln w="9525">
            <a:noFill/>
            <a:miter lim="800000"/>
            <a:headEnd/>
            <a:tailEnd/>
          </a:ln>
        </p:spPr>
        <p:txBody>
          <a:bodyPr lIns="91994" tIns="45998" rIns="91994" bIns="45998"/>
          <a:lstStyle/>
          <a:p>
            <a:pPr defTabSz="914485"/>
            <a:r>
              <a:rPr lang="en-US" sz="1400" b="1" dirty="0" smtClean="0">
                <a:solidFill>
                  <a:srgbClr val="FFFF00"/>
                </a:solidFill>
                <a:latin typeface="Arial" pitchFamily="34" charset="0"/>
              </a:rPr>
              <a:t>Cortina de </a:t>
            </a:r>
            <a:r>
              <a:rPr lang="en-US" sz="1400" b="1" dirty="0" err="1" smtClean="0">
                <a:solidFill>
                  <a:srgbClr val="FFFF00"/>
                </a:solidFill>
                <a:latin typeface="Arial" pitchFamily="34" charset="0"/>
              </a:rPr>
              <a:t>injeção</a:t>
            </a:r>
            <a:endParaRPr lang="en-US" sz="1400" b="1" dirty="0">
              <a:solidFill>
                <a:srgbClr val="FFFF00"/>
              </a:solidFill>
              <a:latin typeface="Arial" pitchFamily="34" charset="0"/>
            </a:endParaRPr>
          </a:p>
        </p:txBody>
      </p:sp>
      <p:sp>
        <p:nvSpPr>
          <p:cNvPr id="15384" name="Line 24"/>
          <p:cNvSpPr>
            <a:spLocks noChangeAspect="1" noChangeShapeType="1"/>
          </p:cNvSpPr>
          <p:nvPr/>
        </p:nvSpPr>
        <p:spPr bwMode="auto">
          <a:xfrm flipH="1">
            <a:off x="3598334" y="4476749"/>
            <a:ext cx="607786" cy="71438"/>
          </a:xfrm>
          <a:prstGeom prst="line">
            <a:avLst/>
          </a:prstGeom>
          <a:noFill/>
          <a:ln w="12700">
            <a:solidFill>
              <a:schemeClr val="tx1"/>
            </a:solidFill>
            <a:round/>
            <a:headEnd type="stealth" w="med" len="lg"/>
            <a:tailEnd type="none" w="sm" len="sm"/>
          </a:ln>
        </p:spPr>
        <p:txBody>
          <a:bodyPr wrap="none" lIns="86493" tIns="43247" rIns="86493" bIns="43247" anchor="ctr"/>
          <a:lstStyle/>
          <a:p>
            <a:endParaRPr lang="en-US"/>
          </a:p>
        </p:txBody>
      </p:sp>
      <p:sp>
        <p:nvSpPr>
          <p:cNvPr id="15385" name="Line 25"/>
          <p:cNvSpPr>
            <a:spLocks noChangeAspect="1" noChangeShapeType="1"/>
          </p:cNvSpPr>
          <p:nvPr/>
        </p:nvSpPr>
        <p:spPr bwMode="auto">
          <a:xfrm flipH="1">
            <a:off x="4407202" y="3871019"/>
            <a:ext cx="417286" cy="572989"/>
          </a:xfrm>
          <a:prstGeom prst="line">
            <a:avLst/>
          </a:prstGeom>
          <a:noFill/>
          <a:ln w="12700">
            <a:solidFill>
              <a:schemeClr val="tx1"/>
            </a:solidFill>
            <a:round/>
            <a:headEnd type="none" w="sm" len="sm"/>
            <a:tailEnd type="stealth" w="med" len="lg"/>
          </a:ln>
        </p:spPr>
        <p:txBody>
          <a:bodyPr wrap="none" lIns="86493" tIns="43247" rIns="86493" bIns="43247" anchor="ctr"/>
          <a:lstStyle/>
          <a:p>
            <a:endParaRPr lang="en-US"/>
          </a:p>
        </p:txBody>
      </p:sp>
      <p:sp>
        <p:nvSpPr>
          <p:cNvPr id="15386" name="Line 26"/>
          <p:cNvSpPr>
            <a:spLocks noChangeAspect="1" noChangeShapeType="1"/>
          </p:cNvSpPr>
          <p:nvPr/>
        </p:nvSpPr>
        <p:spPr bwMode="auto">
          <a:xfrm flipH="1">
            <a:off x="4249964" y="2245816"/>
            <a:ext cx="774095" cy="159247"/>
          </a:xfrm>
          <a:prstGeom prst="line">
            <a:avLst/>
          </a:prstGeom>
          <a:noFill/>
          <a:ln w="12700">
            <a:solidFill>
              <a:schemeClr val="tx1"/>
            </a:solidFill>
            <a:round/>
            <a:headEnd type="none" w="sm" len="sm"/>
            <a:tailEnd type="stealth" w="med" len="lg"/>
          </a:ln>
        </p:spPr>
        <p:txBody>
          <a:bodyPr wrap="none" lIns="86493" tIns="43247" rIns="86493" bIns="43247" anchor="ctr"/>
          <a:lstStyle/>
          <a:p>
            <a:endParaRPr lang="en-US"/>
          </a:p>
        </p:txBody>
      </p:sp>
      <p:sp>
        <p:nvSpPr>
          <p:cNvPr id="15387" name="Rectangle 27"/>
          <p:cNvSpPr>
            <a:spLocks noChangeAspect="1" noChangeArrowheads="1"/>
          </p:cNvSpPr>
          <p:nvPr/>
        </p:nvSpPr>
        <p:spPr bwMode="auto">
          <a:xfrm>
            <a:off x="6555620" y="3568898"/>
            <a:ext cx="1186845" cy="339328"/>
          </a:xfrm>
          <a:prstGeom prst="rect">
            <a:avLst/>
          </a:prstGeom>
          <a:noFill/>
          <a:ln w="9525">
            <a:noFill/>
            <a:miter lim="800000"/>
            <a:headEnd/>
            <a:tailEnd/>
          </a:ln>
        </p:spPr>
        <p:txBody>
          <a:bodyPr lIns="91994" tIns="45998" rIns="91994" bIns="45998"/>
          <a:lstStyle/>
          <a:p>
            <a:pPr defTabSz="914485"/>
            <a:r>
              <a:rPr lang="en-US" sz="1400" b="1" dirty="0" err="1" smtClean="0">
                <a:latin typeface="Arial" pitchFamily="34" charset="0"/>
              </a:rPr>
              <a:t>Linha</a:t>
            </a:r>
            <a:r>
              <a:rPr lang="en-US" sz="1400" b="1" dirty="0" smtClean="0">
                <a:latin typeface="Arial" pitchFamily="34" charset="0"/>
              </a:rPr>
              <a:t> do solo</a:t>
            </a:r>
            <a:endParaRPr lang="en-US" sz="1400" b="1" dirty="0">
              <a:latin typeface="Arial" pitchFamily="34" charset="0"/>
            </a:endParaRPr>
          </a:p>
        </p:txBody>
      </p:sp>
      <p:sp>
        <p:nvSpPr>
          <p:cNvPr id="15388" name="Arc 28"/>
          <p:cNvSpPr>
            <a:spLocks noChangeAspect="1"/>
          </p:cNvSpPr>
          <p:nvPr/>
        </p:nvSpPr>
        <p:spPr bwMode="auto">
          <a:xfrm>
            <a:off x="6616096" y="4432101"/>
            <a:ext cx="240392" cy="339328"/>
          </a:xfrm>
          <a:custGeom>
            <a:avLst/>
            <a:gdLst>
              <a:gd name="T0" fmla="*/ 2147483647 w 21600"/>
              <a:gd name="T1" fmla="*/ 2147483647 h 21600"/>
              <a:gd name="T2" fmla="*/ 0 w 21600"/>
              <a:gd name="T3" fmla="*/ 0 h 21600"/>
              <a:gd name="T4" fmla="*/ 2147483647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12700" cap="rnd">
            <a:solidFill>
              <a:schemeClr val="tx1"/>
            </a:solidFill>
            <a:round/>
            <a:headEnd type="none" w="sm" len="sm"/>
            <a:tailEnd type="stealth" w="med" len="lg"/>
          </a:ln>
        </p:spPr>
        <p:txBody>
          <a:bodyPr wrap="none" lIns="86493" tIns="43247" rIns="86493" bIns="43247" anchor="ctr"/>
          <a:lstStyle/>
          <a:p>
            <a:endParaRPr lang="en-US"/>
          </a:p>
        </p:txBody>
      </p:sp>
      <p:sp>
        <p:nvSpPr>
          <p:cNvPr id="15389" name="Arc 29"/>
          <p:cNvSpPr>
            <a:spLocks noChangeAspect="1"/>
          </p:cNvSpPr>
          <p:nvPr/>
        </p:nvSpPr>
        <p:spPr bwMode="auto">
          <a:xfrm>
            <a:off x="6419548" y="3713261"/>
            <a:ext cx="315988" cy="550664"/>
          </a:xfrm>
          <a:custGeom>
            <a:avLst/>
            <a:gdLst>
              <a:gd name="T0" fmla="*/ 0 w 21600"/>
              <a:gd name="T1" fmla="*/ 2147483647 h 19645"/>
              <a:gd name="T2" fmla="*/ 2147483647 w 21600"/>
              <a:gd name="T3" fmla="*/ 0 h 19645"/>
              <a:gd name="T4" fmla="*/ 2147483647 w 21600"/>
              <a:gd name="T5" fmla="*/ 2147483647 h 19645"/>
              <a:gd name="T6" fmla="*/ 0 60000 65536"/>
              <a:gd name="T7" fmla="*/ 0 60000 65536"/>
              <a:gd name="T8" fmla="*/ 0 60000 65536"/>
              <a:gd name="T9" fmla="*/ 0 w 21600"/>
              <a:gd name="T10" fmla="*/ 0 h 19645"/>
              <a:gd name="T11" fmla="*/ 21600 w 21600"/>
              <a:gd name="T12" fmla="*/ 19645 h 19645"/>
            </a:gdLst>
            <a:ahLst/>
            <a:cxnLst>
              <a:cxn ang="T6">
                <a:pos x="T0" y="T1"/>
              </a:cxn>
              <a:cxn ang="T7">
                <a:pos x="T2" y="T3"/>
              </a:cxn>
              <a:cxn ang="T8">
                <a:pos x="T4" y="T5"/>
              </a:cxn>
            </a:cxnLst>
            <a:rect l="T9" t="T10" r="T11" b="T12"/>
            <a:pathLst>
              <a:path w="21600" h="19645" fill="none" extrusionOk="0">
                <a:moveTo>
                  <a:pt x="0" y="19645"/>
                </a:moveTo>
                <a:cubicBezTo>
                  <a:pt x="0" y="11191"/>
                  <a:pt x="4931" y="3514"/>
                  <a:pt x="12620" y="-1"/>
                </a:cubicBezTo>
              </a:path>
              <a:path w="21600" h="19645" stroke="0" extrusionOk="0">
                <a:moveTo>
                  <a:pt x="0" y="19645"/>
                </a:moveTo>
                <a:cubicBezTo>
                  <a:pt x="0" y="11191"/>
                  <a:pt x="4931" y="3514"/>
                  <a:pt x="12620" y="-1"/>
                </a:cubicBezTo>
                <a:lnTo>
                  <a:pt x="21600" y="19645"/>
                </a:lnTo>
                <a:close/>
              </a:path>
            </a:pathLst>
          </a:custGeom>
          <a:noFill/>
          <a:ln w="12700" cap="rnd">
            <a:solidFill>
              <a:schemeClr val="tx1"/>
            </a:solidFill>
            <a:round/>
            <a:headEnd type="stealth" w="med" len="lg"/>
            <a:tailEnd type="none" w="sm" len="sm"/>
          </a:ln>
        </p:spPr>
        <p:txBody>
          <a:bodyPr wrap="none" lIns="86493" tIns="43247" rIns="86493" bIns="43247" anchor="ctr"/>
          <a:lstStyle/>
          <a:p>
            <a:endParaRPr lang="en-US"/>
          </a:p>
        </p:txBody>
      </p:sp>
      <p:sp>
        <p:nvSpPr>
          <p:cNvPr id="15390" name="Rectangle 30"/>
          <p:cNvSpPr>
            <a:spLocks noChangeAspect="1" noChangeArrowheads="1"/>
          </p:cNvSpPr>
          <p:nvPr/>
        </p:nvSpPr>
        <p:spPr bwMode="auto">
          <a:xfrm>
            <a:off x="2725965" y="3247429"/>
            <a:ext cx="1073452" cy="309563"/>
          </a:xfrm>
          <a:prstGeom prst="rect">
            <a:avLst/>
          </a:prstGeom>
          <a:noFill/>
          <a:ln w="9525">
            <a:noFill/>
            <a:miter lim="800000"/>
            <a:headEnd/>
            <a:tailEnd/>
          </a:ln>
        </p:spPr>
        <p:txBody>
          <a:bodyPr lIns="91994" tIns="45998" rIns="91994" bIns="45998"/>
          <a:lstStyle/>
          <a:p>
            <a:pPr defTabSz="914485"/>
            <a:endParaRPr lang="en-US" sz="1400" b="1" dirty="0">
              <a:latin typeface="Arial" pitchFamily="34" charset="0"/>
            </a:endParaRPr>
          </a:p>
        </p:txBody>
      </p:sp>
      <p:sp>
        <p:nvSpPr>
          <p:cNvPr id="15391" name="Rectangle 31"/>
          <p:cNvSpPr>
            <a:spLocks noChangeAspect="1" noChangeArrowheads="1"/>
          </p:cNvSpPr>
          <p:nvPr/>
        </p:nvSpPr>
        <p:spPr bwMode="auto">
          <a:xfrm>
            <a:off x="6839857" y="4546274"/>
            <a:ext cx="932543" cy="320406"/>
          </a:xfrm>
          <a:prstGeom prst="rect">
            <a:avLst/>
          </a:prstGeom>
          <a:noFill/>
          <a:ln w="9525">
            <a:noFill/>
            <a:miter lim="800000"/>
            <a:headEnd/>
            <a:tailEnd/>
          </a:ln>
        </p:spPr>
        <p:txBody>
          <a:bodyPr lIns="91994" tIns="45998" rIns="91994" bIns="45998"/>
          <a:lstStyle/>
          <a:p>
            <a:pPr defTabSz="914485"/>
            <a:r>
              <a:rPr lang="en-US" sz="1400" b="1" dirty="0" err="1" smtClean="0">
                <a:latin typeface="Arial" pitchFamily="34" charset="0"/>
              </a:rPr>
              <a:t>Topo</a:t>
            </a:r>
            <a:r>
              <a:rPr lang="en-US" sz="1400" b="1" dirty="0" smtClean="0">
                <a:latin typeface="Arial" pitchFamily="34" charset="0"/>
              </a:rPr>
              <a:t> da Rocha</a:t>
            </a:r>
            <a:endParaRPr lang="en-US" sz="1400" b="1" dirty="0">
              <a:latin typeface="Arial" pitchFamily="34" charset="0"/>
            </a:endParaRPr>
          </a:p>
        </p:txBody>
      </p:sp>
      <p:sp>
        <p:nvSpPr>
          <p:cNvPr id="15392" name="Freeform 32"/>
          <p:cNvSpPr>
            <a:spLocks/>
          </p:cNvSpPr>
          <p:nvPr/>
        </p:nvSpPr>
        <p:spPr bwMode="auto">
          <a:xfrm>
            <a:off x="706060" y="4336852"/>
            <a:ext cx="3613452" cy="459878"/>
          </a:xfrm>
          <a:custGeom>
            <a:avLst/>
            <a:gdLst>
              <a:gd name="T0" fmla="*/ 0 w 2276"/>
              <a:gd name="T1" fmla="*/ 2147483647 h 290"/>
              <a:gd name="T2" fmla="*/ 2147483647 w 2276"/>
              <a:gd name="T3" fmla="*/ 2147483647 h 290"/>
              <a:gd name="T4" fmla="*/ 2147483647 w 2276"/>
              <a:gd name="T5" fmla="*/ 0 h 290"/>
              <a:gd name="T6" fmla="*/ 2147483647 w 2276"/>
              <a:gd name="T7" fmla="*/ 0 h 290"/>
              <a:gd name="T8" fmla="*/ 0 60000 65536"/>
              <a:gd name="T9" fmla="*/ 0 60000 65536"/>
              <a:gd name="T10" fmla="*/ 0 60000 65536"/>
              <a:gd name="T11" fmla="*/ 0 60000 65536"/>
              <a:gd name="T12" fmla="*/ 0 w 2276"/>
              <a:gd name="T13" fmla="*/ 0 h 290"/>
              <a:gd name="T14" fmla="*/ 2276 w 2276"/>
              <a:gd name="T15" fmla="*/ 290 h 290"/>
            </a:gdLst>
            <a:ahLst/>
            <a:cxnLst>
              <a:cxn ang="T8">
                <a:pos x="T0" y="T1"/>
              </a:cxn>
              <a:cxn ang="T9">
                <a:pos x="T2" y="T3"/>
              </a:cxn>
              <a:cxn ang="T10">
                <a:pos x="T4" y="T5"/>
              </a:cxn>
              <a:cxn ang="T11">
                <a:pos x="T6" y="T7"/>
              </a:cxn>
            </a:cxnLst>
            <a:rect l="T12" t="T13" r="T14" b="T15"/>
            <a:pathLst>
              <a:path w="2276" h="290">
                <a:moveTo>
                  <a:pt x="0" y="290"/>
                </a:moveTo>
                <a:lnTo>
                  <a:pt x="1105" y="290"/>
                </a:lnTo>
                <a:lnTo>
                  <a:pt x="1105" y="0"/>
                </a:lnTo>
                <a:lnTo>
                  <a:pt x="2276" y="0"/>
                </a:lnTo>
              </a:path>
            </a:pathLst>
          </a:custGeom>
          <a:noFill/>
          <a:ln w="12700" cap="flat" cmpd="sng">
            <a:solidFill>
              <a:schemeClr val="tx1"/>
            </a:solidFill>
            <a:prstDash val="solid"/>
            <a:round/>
            <a:headEnd/>
            <a:tailEnd/>
          </a:ln>
        </p:spPr>
        <p:txBody>
          <a:bodyPr wrap="none" lIns="86493" tIns="43247" rIns="86493" bIns="43247" anchor="ctr"/>
          <a:lstStyle/>
          <a:p>
            <a:endParaRPr lang="en-US"/>
          </a:p>
        </p:txBody>
      </p:sp>
      <p:sp>
        <p:nvSpPr>
          <p:cNvPr id="15393" name="Text Box 33"/>
          <p:cNvSpPr txBox="1">
            <a:spLocks noChangeArrowheads="1"/>
          </p:cNvSpPr>
          <p:nvPr/>
        </p:nvSpPr>
        <p:spPr bwMode="auto">
          <a:xfrm>
            <a:off x="4757910" y="3102752"/>
            <a:ext cx="184562" cy="338469"/>
          </a:xfrm>
          <a:prstGeom prst="rect">
            <a:avLst/>
          </a:prstGeom>
          <a:noFill/>
          <a:ln w="9525">
            <a:noFill/>
            <a:miter lim="800000"/>
            <a:headEnd/>
            <a:tailEnd/>
          </a:ln>
        </p:spPr>
        <p:txBody>
          <a:bodyPr wrap="none" lIns="91357" tIns="45678" rIns="91357" bIns="45678" anchor="ctr">
            <a:spAutoFit/>
          </a:bodyPr>
          <a:lstStyle/>
          <a:p>
            <a:pPr algn="ctr" defTabSz="914485"/>
            <a:endParaRPr lang="en-US" sz="1600" b="1" dirty="0">
              <a:solidFill>
                <a:srgbClr val="FFCCCC"/>
              </a:solidFill>
              <a:latin typeface="Arial" pitchFamily="34" charset="0"/>
            </a:endParaRPr>
          </a:p>
        </p:txBody>
      </p:sp>
      <p:sp>
        <p:nvSpPr>
          <p:cNvPr id="15394" name="Text Box 34"/>
          <p:cNvSpPr txBox="1">
            <a:spLocks noChangeArrowheads="1"/>
          </p:cNvSpPr>
          <p:nvPr/>
        </p:nvSpPr>
        <p:spPr bwMode="auto">
          <a:xfrm>
            <a:off x="914400" y="228600"/>
            <a:ext cx="7824410" cy="584691"/>
          </a:xfrm>
          <a:prstGeom prst="rect">
            <a:avLst/>
          </a:prstGeom>
          <a:noFill/>
          <a:ln w="12699">
            <a:noFill/>
            <a:miter lim="800000"/>
            <a:headEnd type="none" w="sm" len="sm"/>
            <a:tailEnd type="none" w="sm" len="sm"/>
          </a:ln>
        </p:spPr>
        <p:txBody>
          <a:bodyPr wrap="none" lIns="91357" tIns="45678" rIns="91357" bIns="45678">
            <a:spAutoFit/>
          </a:bodyPr>
          <a:lstStyle/>
          <a:p>
            <a:pPr defTabSz="914485"/>
            <a:r>
              <a:rPr lang="en-US" sz="3200" b="1" dirty="0" err="1" smtClean="0">
                <a:latin typeface="Arial" pitchFamily="34" charset="0"/>
              </a:rPr>
              <a:t>Seção</a:t>
            </a:r>
            <a:r>
              <a:rPr lang="en-US" sz="3200" b="1" dirty="0" smtClean="0">
                <a:latin typeface="Arial" pitchFamily="34" charset="0"/>
              </a:rPr>
              <a:t> </a:t>
            </a:r>
            <a:r>
              <a:rPr lang="en-US" sz="3200" b="1" dirty="0" err="1" smtClean="0">
                <a:latin typeface="Arial" pitchFamily="34" charset="0"/>
              </a:rPr>
              <a:t>Típica</a:t>
            </a:r>
            <a:r>
              <a:rPr lang="en-US" sz="3200" b="1" dirty="0" smtClean="0">
                <a:latin typeface="Arial" pitchFamily="34" charset="0"/>
              </a:rPr>
              <a:t> da </a:t>
            </a:r>
            <a:r>
              <a:rPr lang="en-US" sz="3200" b="1" dirty="0" err="1" smtClean="0">
                <a:latin typeface="Arial" pitchFamily="34" charset="0"/>
              </a:rPr>
              <a:t>Barragem</a:t>
            </a:r>
            <a:r>
              <a:rPr lang="en-US" sz="3200" b="1" dirty="0" smtClean="0">
                <a:latin typeface="Arial" pitchFamily="34" charset="0"/>
              </a:rPr>
              <a:t> de </a:t>
            </a:r>
            <a:r>
              <a:rPr lang="en-US" sz="3200" b="1" dirty="0" err="1" smtClean="0">
                <a:latin typeface="Arial" pitchFamily="34" charset="0"/>
              </a:rPr>
              <a:t>Concreto</a:t>
            </a:r>
            <a:endParaRPr lang="en-US" sz="2400" b="1" dirty="0">
              <a:latin typeface="Arial" pitchFamily="34" charset="0"/>
            </a:endParaRPr>
          </a:p>
        </p:txBody>
      </p:sp>
      <p:sp>
        <p:nvSpPr>
          <p:cNvPr id="15395" name="Freeform 35"/>
          <p:cNvSpPr>
            <a:spLocks/>
          </p:cNvSpPr>
          <p:nvPr/>
        </p:nvSpPr>
        <p:spPr bwMode="auto">
          <a:xfrm>
            <a:off x="1697869" y="2318742"/>
            <a:ext cx="837595" cy="1829097"/>
          </a:xfrm>
          <a:custGeom>
            <a:avLst/>
            <a:gdLst>
              <a:gd name="T0" fmla="*/ 2147483647 w 528"/>
              <a:gd name="T1" fmla="*/ 2147483647 h 1152"/>
              <a:gd name="T2" fmla="*/ 2147483647 w 528"/>
              <a:gd name="T3" fmla="*/ 0 h 1152"/>
              <a:gd name="T4" fmla="*/ 0 w 528"/>
              <a:gd name="T5" fmla="*/ 2147483647 h 1152"/>
              <a:gd name="T6" fmla="*/ 2147483647 w 528"/>
              <a:gd name="T7" fmla="*/ 2147483647 h 1152"/>
              <a:gd name="T8" fmla="*/ 0 60000 65536"/>
              <a:gd name="T9" fmla="*/ 0 60000 65536"/>
              <a:gd name="T10" fmla="*/ 0 60000 65536"/>
              <a:gd name="T11" fmla="*/ 0 60000 65536"/>
              <a:gd name="T12" fmla="*/ 0 w 528"/>
              <a:gd name="T13" fmla="*/ 0 h 1152"/>
              <a:gd name="T14" fmla="*/ 528 w 528"/>
              <a:gd name="T15" fmla="*/ 1152 h 1152"/>
            </a:gdLst>
            <a:ahLst/>
            <a:cxnLst>
              <a:cxn ang="T8">
                <a:pos x="T0" y="T1"/>
              </a:cxn>
              <a:cxn ang="T9">
                <a:pos x="T2" y="T3"/>
              </a:cxn>
              <a:cxn ang="T10">
                <a:pos x="T4" y="T5"/>
              </a:cxn>
              <a:cxn ang="T11">
                <a:pos x="T6" y="T7"/>
              </a:cxn>
            </a:cxnLst>
            <a:rect l="T12" t="T13" r="T14" b="T15"/>
            <a:pathLst>
              <a:path w="528" h="1152">
                <a:moveTo>
                  <a:pt x="528" y="1152"/>
                </a:moveTo>
                <a:lnTo>
                  <a:pt x="528" y="0"/>
                </a:lnTo>
                <a:lnTo>
                  <a:pt x="0" y="1152"/>
                </a:lnTo>
                <a:lnTo>
                  <a:pt x="528" y="1152"/>
                </a:lnTo>
                <a:close/>
              </a:path>
            </a:pathLst>
          </a:custGeom>
          <a:solidFill>
            <a:schemeClr val="accent5">
              <a:lumMod val="90000"/>
            </a:schemeClr>
          </a:solidFill>
          <a:ln w="12700" cap="flat" cmpd="sng">
            <a:solidFill>
              <a:schemeClr val="tx1"/>
            </a:solidFill>
            <a:prstDash val="solid"/>
            <a:round/>
            <a:headEnd type="none" w="sm" len="sm"/>
            <a:tailEnd type="none" w="sm" len="sm"/>
          </a:ln>
        </p:spPr>
        <p:txBody>
          <a:bodyPr wrap="none" lIns="86493" tIns="43247" rIns="86493" bIns="43247" anchor="ctr"/>
          <a:lstStyle/>
          <a:p>
            <a:endParaRPr lang="en-US"/>
          </a:p>
        </p:txBody>
      </p:sp>
      <p:sp>
        <p:nvSpPr>
          <p:cNvPr id="15396" name="Line 36"/>
          <p:cNvSpPr>
            <a:spLocks noChangeShapeType="1"/>
          </p:cNvSpPr>
          <p:nvPr/>
        </p:nvSpPr>
        <p:spPr bwMode="auto">
          <a:xfrm>
            <a:off x="1802190" y="3909714"/>
            <a:ext cx="742345" cy="0"/>
          </a:xfrm>
          <a:prstGeom prst="line">
            <a:avLst/>
          </a:prstGeom>
          <a:noFill/>
          <a:ln w="12699">
            <a:solidFill>
              <a:schemeClr val="tx1"/>
            </a:solidFill>
            <a:round/>
            <a:headEnd type="none" w="sm" len="sm"/>
            <a:tailEnd type="triangle" w="sm" len="sm"/>
          </a:ln>
        </p:spPr>
        <p:txBody>
          <a:bodyPr wrap="none" lIns="86493" tIns="43247" rIns="86493" bIns="43247" anchor="ctr"/>
          <a:lstStyle/>
          <a:p>
            <a:endParaRPr lang="en-US"/>
          </a:p>
        </p:txBody>
      </p:sp>
      <p:sp>
        <p:nvSpPr>
          <p:cNvPr id="15397" name="Line 37"/>
          <p:cNvSpPr>
            <a:spLocks noChangeShapeType="1"/>
          </p:cNvSpPr>
          <p:nvPr/>
        </p:nvSpPr>
        <p:spPr bwMode="auto">
          <a:xfrm>
            <a:off x="1917095" y="3652242"/>
            <a:ext cx="627440" cy="0"/>
          </a:xfrm>
          <a:prstGeom prst="line">
            <a:avLst/>
          </a:prstGeom>
          <a:noFill/>
          <a:ln w="12699">
            <a:solidFill>
              <a:schemeClr val="tx1"/>
            </a:solidFill>
            <a:round/>
            <a:headEnd type="none" w="sm" len="sm"/>
            <a:tailEnd type="triangle" w="sm" len="sm"/>
          </a:ln>
        </p:spPr>
        <p:txBody>
          <a:bodyPr wrap="none" lIns="86493" tIns="43247" rIns="86493" bIns="43247" anchor="ctr"/>
          <a:lstStyle/>
          <a:p>
            <a:endParaRPr lang="en-US"/>
          </a:p>
        </p:txBody>
      </p:sp>
      <p:sp>
        <p:nvSpPr>
          <p:cNvPr id="15398" name="Line 38"/>
          <p:cNvSpPr>
            <a:spLocks noChangeShapeType="1"/>
          </p:cNvSpPr>
          <p:nvPr/>
        </p:nvSpPr>
        <p:spPr bwMode="auto">
          <a:xfrm>
            <a:off x="1697869" y="4147839"/>
            <a:ext cx="846667" cy="0"/>
          </a:xfrm>
          <a:prstGeom prst="line">
            <a:avLst/>
          </a:prstGeom>
          <a:noFill/>
          <a:ln w="12699">
            <a:solidFill>
              <a:schemeClr val="tx1"/>
            </a:solidFill>
            <a:round/>
            <a:headEnd type="none" w="sm" len="sm"/>
            <a:tailEnd type="triangle" w="sm" len="sm"/>
          </a:ln>
        </p:spPr>
        <p:txBody>
          <a:bodyPr wrap="none" lIns="86493" tIns="43247" rIns="86493" bIns="43247" anchor="ctr"/>
          <a:lstStyle/>
          <a:p>
            <a:endParaRPr lang="en-US"/>
          </a:p>
        </p:txBody>
      </p:sp>
      <p:sp>
        <p:nvSpPr>
          <p:cNvPr id="15399" name="Line 39"/>
          <p:cNvSpPr>
            <a:spLocks noChangeShapeType="1"/>
          </p:cNvSpPr>
          <p:nvPr/>
        </p:nvSpPr>
        <p:spPr bwMode="auto">
          <a:xfrm>
            <a:off x="2039559" y="3405187"/>
            <a:ext cx="495905" cy="0"/>
          </a:xfrm>
          <a:prstGeom prst="line">
            <a:avLst/>
          </a:prstGeom>
          <a:noFill/>
          <a:ln w="12699">
            <a:solidFill>
              <a:schemeClr val="tx1"/>
            </a:solidFill>
            <a:round/>
            <a:headEnd type="none" w="sm" len="sm"/>
            <a:tailEnd type="triangle" w="sm" len="sm"/>
          </a:ln>
        </p:spPr>
        <p:txBody>
          <a:bodyPr wrap="none" lIns="86493" tIns="43247" rIns="86493" bIns="43247" anchor="ctr"/>
          <a:lstStyle/>
          <a:p>
            <a:endParaRPr lang="en-US"/>
          </a:p>
        </p:txBody>
      </p:sp>
      <p:sp>
        <p:nvSpPr>
          <p:cNvPr id="15400" name="Line 40"/>
          <p:cNvSpPr>
            <a:spLocks noChangeShapeType="1"/>
          </p:cNvSpPr>
          <p:nvPr/>
        </p:nvSpPr>
        <p:spPr bwMode="auto">
          <a:xfrm>
            <a:off x="2163536" y="3119437"/>
            <a:ext cx="371929" cy="0"/>
          </a:xfrm>
          <a:prstGeom prst="line">
            <a:avLst/>
          </a:prstGeom>
          <a:noFill/>
          <a:ln w="12699">
            <a:solidFill>
              <a:schemeClr val="tx1"/>
            </a:solidFill>
            <a:round/>
            <a:headEnd type="none" w="sm" len="sm"/>
            <a:tailEnd type="triangle" w="sm" len="sm"/>
          </a:ln>
        </p:spPr>
        <p:txBody>
          <a:bodyPr wrap="none" lIns="86493" tIns="43247" rIns="86493" bIns="43247" anchor="ctr"/>
          <a:lstStyle/>
          <a:p>
            <a:endParaRPr lang="en-US"/>
          </a:p>
        </p:txBody>
      </p:sp>
      <p:sp>
        <p:nvSpPr>
          <p:cNvPr id="15401" name="Line 41"/>
          <p:cNvSpPr>
            <a:spLocks noChangeShapeType="1"/>
          </p:cNvSpPr>
          <p:nvPr/>
        </p:nvSpPr>
        <p:spPr bwMode="auto">
          <a:xfrm>
            <a:off x="2307167" y="2823269"/>
            <a:ext cx="228297" cy="0"/>
          </a:xfrm>
          <a:prstGeom prst="line">
            <a:avLst/>
          </a:prstGeom>
          <a:noFill/>
          <a:ln w="12699">
            <a:solidFill>
              <a:schemeClr val="tx1"/>
            </a:solidFill>
            <a:round/>
            <a:headEnd type="none" w="sm" len="sm"/>
            <a:tailEnd type="triangle" w="sm" len="sm"/>
          </a:ln>
        </p:spPr>
        <p:txBody>
          <a:bodyPr wrap="none" lIns="86493" tIns="43247" rIns="86493" bIns="43247" anchor="ctr"/>
          <a:lstStyle/>
          <a:p>
            <a:endParaRPr lang="en-US"/>
          </a:p>
        </p:txBody>
      </p:sp>
      <p:sp>
        <p:nvSpPr>
          <p:cNvPr id="15402" name="Line 42"/>
          <p:cNvSpPr>
            <a:spLocks noChangeShapeType="1"/>
          </p:cNvSpPr>
          <p:nvPr/>
        </p:nvSpPr>
        <p:spPr bwMode="auto">
          <a:xfrm>
            <a:off x="2431143" y="2547937"/>
            <a:ext cx="104321" cy="0"/>
          </a:xfrm>
          <a:prstGeom prst="line">
            <a:avLst/>
          </a:prstGeom>
          <a:noFill/>
          <a:ln w="12699">
            <a:solidFill>
              <a:schemeClr val="tx1"/>
            </a:solidFill>
            <a:round/>
            <a:headEnd type="none" w="sm" len="sm"/>
            <a:tailEnd type="triangle" w="sm" len="sm"/>
          </a:ln>
        </p:spPr>
        <p:txBody>
          <a:bodyPr wrap="none" lIns="86493" tIns="43247" rIns="86493" bIns="43247" anchor="ctr"/>
          <a:lstStyle/>
          <a:p>
            <a:endParaRPr lang="en-US"/>
          </a:p>
        </p:txBody>
      </p:sp>
      <p:sp>
        <p:nvSpPr>
          <p:cNvPr id="15403" name="Freeform 43"/>
          <p:cNvSpPr>
            <a:spLocks/>
          </p:cNvSpPr>
          <p:nvPr/>
        </p:nvSpPr>
        <p:spPr bwMode="auto">
          <a:xfrm>
            <a:off x="7760002" y="4024312"/>
            <a:ext cx="195641" cy="161627"/>
          </a:xfrm>
          <a:custGeom>
            <a:avLst/>
            <a:gdLst>
              <a:gd name="T0" fmla="*/ 0 w 120"/>
              <a:gd name="T1" fmla="*/ 2147483647 h 144"/>
              <a:gd name="T2" fmla="*/ 0 w 120"/>
              <a:gd name="T3" fmla="*/ 0 h 144"/>
              <a:gd name="T4" fmla="*/ 2147483647 w 120"/>
              <a:gd name="T5" fmla="*/ 2147483647 h 144"/>
              <a:gd name="T6" fmla="*/ 0 w 120"/>
              <a:gd name="T7" fmla="*/ 2147483647 h 144"/>
              <a:gd name="T8" fmla="*/ 0 60000 65536"/>
              <a:gd name="T9" fmla="*/ 0 60000 65536"/>
              <a:gd name="T10" fmla="*/ 0 60000 65536"/>
              <a:gd name="T11" fmla="*/ 0 60000 65536"/>
              <a:gd name="T12" fmla="*/ 0 w 120"/>
              <a:gd name="T13" fmla="*/ 0 h 144"/>
              <a:gd name="T14" fmla="*/ 120 w 120"/>
              <a:gd name="T15" fmla="*/ 144 h 144"/>
            </a:gdLst>
            <a:ahLst/>
            <a:cxnLst>
              <a:cxn ang="T8">
                <a:pos x="T0" y="T1"/>
              </a:cxn>
              <a:cxn ang="T9">
                <a:pos x="T2" y="T3"/>
              </a:cxn>
              <a:cxn ang="T10">
                <a:pos x="T4" y="T5"/>
              </a:cxn>
              <a:cxn ang="T11">
                <a:pos x="T6" y="T7"/>
              </a:cxn>
            </a:cxnLst>
            <a:rect l="T12" t="T13" r="T14" b="T15"/>
            <a:pathLst>
              <a:path w="120" h="144">
                <a:moveTo>
                  <a:pt x="0" y="144"/>
                </a:moveTo>
                <a:lnTo>
                  <a:pt x="0" y="0"/>
                </a:lnTo>
                <a:lnTo>
                  <a:pt x="120" y="144"/>
                </a:lnTo>
                <a:lnTo>
                  <a:pt x="0" y="144"/>
                </a:lnTo>
                <a:close/>
              </a:path>
            </a:pathLst>
          </a:custGeom>
          <a:solidFill>
            <a:schemeClr val="accent5"/>
          </a:solidFill>
          <a:ln w="12700" cap="flat" cmpd="sng">
            <a:solidFill>
              <a:schemeClr val="tx1"/>
            </a:solidFill>
            <a:prstDash val="solid"/>
            <a:round/>
            <a:headEnd type="none" w="sm" len="sm"/>
            <a:tailEnd type="none" w="sm" len="sm"/>
          </a:ln>
        </p:spPr>
        <p:txBody>
          <a:bodyPr wrap="none" lIns="86493" tIns="43247" rIns="86493" bIns="43247" anchor="ctr"/>
          <a:lstStyle/>
          <a:p>
            <a:endParaRPr lang="en-US"/>
          </a:p>
        </p:txBody>
      </p:sp>
      <p:sp>
        <p:nvSpPr>
          <p:cNvPr id="15404" name="Line 44"/>
          <p:cNvSpPr>
            <a:spLocks noChangeShapeType="1"/>
          </p:cNvSpPr>
          <p:nvPr/>
        </p:nvSpPr>
        <p:spPr bwMode="auto">
          <a:xfrm flipH="1" flipV="1">
            <a:off x="7765144" y="4167187"/>
            <a:ext cx="147258" cy="94952"/>
          </a:xfrm>
          <a:prstGeom prst="line">
            <a:avLst/>
          </a:prstGeom>
          <a:noFill/>
          <a:ln w="12699">
            <a:solidFill>
              <a:schemeClr val="tx1"/>
            </a:solidFill>
            <a:round/>
            <a:headEnd type="none" w="sm" len="sm"/>
            <a:tailEnd type="triangle" w="sm" len="sm"/>
          </a:ln>
        </p:spPr>
        <p:txBody>
          <a:bodyPr wrap="none" lIns="86493" tIns="43247" rIns="86493" bIns="43247" anchor="ctr"/>
          <a:lstStyle/>
          <a:p>
            <a:endParaRPr lang="en-US"/>
          </a:p>
        </p:txBody>
      </p:sp>
      <p:sp>
        <p:nvSpPr>
          <p:cNvPr id="15405" name="Line 45"/>
          <p:cNvSpPr>
            <a:spLocks noChangeShapeType="1"/>
          </p:cNvSpPr>
          <p:nvPr/>
        </p:nvSpPr>
        <p:spPr bwMode="auto">
          <a:xfrm>
            <a:off x="4925786" y="4091285"/>
            <a:ext cx="0" cy="485180"/>
          </a:xfrm>
          <a:prstGeom prst="line">
            <a:avLst/>
          </a:prstGeom>
          <a:noFill/>
          <a:ln w="12700">
            <a:solidFill>
              <a:schemeClr val="tx1"/>
            </a:solidFill>
            <a:round/>
            <a:headEnd type="none" w="sm" len="sm"/>
            <a:tailEnd type="triangle" w="sm" len="sm"/>
          </a:ln>
        </p:spPr>
        <p:txBody>
          <a:bodyPr wrap="none" lIns="86493" tIns="43247" rIns="86493" bIns="43247" anchor="ctr"/>
          <a:lstStyle/>
          <a:p>
            <a:endParaRPr lang="en-US"/>
          </a:p>
        </p:txBody>
      </p:sp>
      <p:sp>
        <p:nvSpPr>
          <p:cNvPr id="15406" name="Line 46"/>
          <p:cNvSpPr>
            <a:spLocks noChangeShapeType="1"/>
          </p:cNvSpPr>
          <p:nvPr/>
        </p:nvSpPr>
        <p:spPr bwMode="auto">
          <a:xfrm>
            <a:off x="5173738" y="4091285"/>
            <a:ext cx="0" cy="485180"/>
          </a:xfrm>
          <a:prstGeom prst="line">
            <a:avLst/>
          </a:prstGeom>
          <a:noFill/>
          <a:ln w="12700">
            <a:solidFill>
              <a:schemeClr val="tx1"/>
            </a:solidFill>
            <a:round/>
            <a:headEnd type="none" w="sm" len="sm"/>
            <a:tailEnd type="triangle" w="sm" len="sm"/>
          </a:ln>
        </p:spPr>
        <p:txBody>
          <a:bodyPr wrap="none" lIns="86493" tIns="43247" rIns="86493" bIns="43247" anchor="ctr"/>
          <a:lstStyle/>
          <a:p>
            <a:endParaRPr lang="en-US"/>
          </a:p>
        </p:txBody>
      </p:sp>
      <p:sp>
        <p:nvSpPr>
          <p:cNvPr id="15407" name="Line 47"/>
          <p:cNvSpPr>
            <a:spLocks noChangeShapeType="1"/>
          </p:cNvSpPr>
          <p:nvPr/>
        </p:nvSpPr>
        <p:spPr bwMode="auto">
          <a:xfrm>
            <a:off x="5421691" y="4091285"/>
            <a:ext cx="0" cy="485180"/>
          </a:xfrm>
          <a:prstGeom prst="line">
            <a:avLst/>
          </a:prstGeom>
          <a:noFill/>
          <a:ln w="12700">
            <a:solidFill>
              <a:schemeClr val="tx1"/>
            </a:solidFill>
            <a:round/>
            <a:headEnd type="none" w="sm" len="sm"/>
            <a:tailEnd type="triangle" w="sm" len="sm"/>
          </a:ln>
        </p:spPr>
        <p:txBody>
          <a:bodyPr wrap="none" lIns="86493" tIns="43247" rIns="86493" bIns="43247" anchor="ctr"/>
          <a:lstStyle/>
          <a:p>
            <a:endParaRPr lang="en-US"/>
          </a:p>
        </p:txBody>
      </p:sp>
      <p:sp>
        <p:nvSpPr>
          <p:cNvPr id="15408" name="Line 48"/>
          <p:cNvSpPr>
            <a:spLocks noChangeShapeType="1"/>
          </p:cNvSpPr>
          <p:nvPr/>
        </p:nvSpPr>
        <p:spPr bwMode="auto">
          <a:xfrm>
            <a:off x="5669643" y="4080867"/>
            <a:ext cx="0" cy="486668"/>
          </a:xfrm>
          <a:prstGeom prst="line">
            <a:avLst/>
          </a:prstGeom>
          <a:noFill/>
          <a:ln w="12700">
            <a:solidFill>
              <a:schemeClr val="tx1"/>
            </a:solidFill>
            <a:round/>
            <a:headEnd type="none" w="sm" len="sm"/>
            <a:tailEnd type="triangle" w="sm" len="sm"/>
          </a:ln>
        </p:spPr>
        <p:txBody>
          <a:bodyPr wrap="none" lIns="86493" tIns="43247" rIns="86493" bIns="43247" anchor="ctr"/>
          <a:lstStyle/>
          <a:p>
            <a:endParaRPr lang="en-US"/>
          </a:p>
        </p:txBody>
      </p:sp>
      <p:sp>
        <p:nvSpPr>
          <p:cNvPr id="15409" name="Text Box 49"/>
          <p:cNvSpPr txBox="1">
            <a:spLocks noChangeArrowheads="1"/>
          </p:cNvSpPr>
          <p:nvPr/>
        </p:nvSpPr>
        <p:spPr bwMode="auto">
          <a:xfrm>
            <a:off x="4928810" y="3824883"/>
            <a:ext cx="613615" cy="307692"/>
          </a:xfrm>
          <a:prstGeom prst="rect">
            <a:avLst/>
          </a:prstGeom>
          <a:noFill/>
          <a:ln w="12699">
            <a:noFill/>
            <a:miter lim="800000"/>
            <a:headEnd type="none" w="sm" len="sm"/>
            <a:tailEnd type="none" w="sm" len="sm"/>
          </a:ln>
        </p:spPr>
        <p:txBody>
          <a:bodyPr wrap="none" lIns="91357" tIns="45678" rIns="91357" bIns="45678">
            <a:spAutoFit/>
          </a:bodyPr>
          <a:lstStyle/>
          <a:p>
            <a:pPr defTabSz="914485"/>
            <a:r>
              <a:rPr lang="en-US" sz="1400" b="1" dirty="0" smtClean="0">
                <a:solidFill>
                  <a:srgbClr val="FFFF00"/>
                </a:solidFill>
                <a:latin typeface="Arial" pitchFamily="34" charset="0"/>
              </a:rPr>
              <a:t>Peso </a:t>
            </a:r>
            <a:endParaRPr lang="en-US" sz="2400" b="1" dirty="0">
              <a:solidFill>
                <a:srgbClr val="FFFF00"/>
              </a:solidFill>
              <a:latin typeface="Arial" pitchFamily="34" charset="0"/>
            </a:endParaRPr>
          </a:p>
        </p:txBody>
      </p:sp>
      <p:sp>
        <p:nvSpPr>
          <p:cNvPr id="15410" name="Freeform 50"/>
          <p:cNvSpPr>
            <a:spLocks/>
          </p:cNvSpPr>
          <p:nvPr/>
        </p:nvSpPr>
        <p:spPr bwMode="auto">
          <a:xfrm>
            <a:off x="3778249" y="5281910"/>
            <a:ext cx="2751667" cy="647403"/>
          </a:xfrm>
          <a:custGeom>
            <a:avLst/>
            <a:gdLst>
              <a:gd name="T0" fmla="*/ 0 w 1734"/>
              <a:gd name="T1" fmla="*/ 0 h 408"/>
              <a:gd name="T2" fmla="*/ 2147483647 w 1734"/>
              <a:gd name="T3" fmla="*/ 0 h 408"/>
              <a:gd name="T4" fmla="*/ 2147483647 w 1734"/>
              <a:gd name="T5" fmla="*/ 2147483647 h 408"/>
              <a:gd name="T6" fmla="*/ 0 w 1734"/>
              <a:gd name="T7" fmla="*/ 2147483647 h 408"/>
              <a:gd name="T8" fmla="*/ 0 w 1734"/>
              <a:gd name="T9" fmla="*/ 0 h 408"/>
              <a:gd name="T10" fmla="*/ 0 60000 65536"/>
              <a:gd name="T11" fmla="*/ 0 60000 65536"/>
              <a:gd name="T12" fmla="*/ 0 60000 65536"/>
              <a:gd name="T13" fmla="*/ 0 60000 65536"/>
              <a:gd name="T14" fmla="*/ 0 60000 65536"/>
              <a:gd name="T15" fmla="*/ 0 w 1734"/>
              <a:gd name="T16" fmla="*/ 0 h 408"/>
              <a:gd name="T17" fmla="*/ 1734 w 1734"/>
              <a:gd name="T18" fmla="*/ 408 h 408"/>
            </a:gdLst>
            <a:ahLst/>
            <a:cxnLst>
              <a:cxn ang="T10">
                <a:pos x="T0" y="T1"/>
              </a:cxn>
              <a:cxn ang="T11">
                <a:pos x="T2" y="T3"/>
              </a:cxn>
              <a:cxn ang="T12">
                <a:pos x="T4" y="T5"/>
              </a:cxn>
              <a:cxn ang="T13">
                <a:pos x="T6" y="T7"/>
              </a:cxn>
              <a:cxn ang="T14">
                <a:pos x="T8" y="T9"/>
              </a:cxn>
            </a:cxnLst>
            <a:rect l="T15" t="T16" r="T17" b="T18"/>
            <a:pathLst>
              <a:path w="1734" h="408">
                <a:moveTo>
                  <a:pt x="0" y="0"/>
                </a:moveTo>
                <a:lnTo>
                  <a:pt x="1734" y="0"/>
                </a:lnTo>
                <a:lnTo>
                  <a:pt x="486" y="180"/>
                </a:lnTo>
                <a:lnTo>
                  <a:pt x="0" y="408"/>
                </a:lnTo>
                <a:lnTo>
                  <a:pt x="0" y="0"/>
                </a:lnTo>
                <a:close/>
              </a:path>
            </a:pathLst>
          </a:custGeom>
          <a:solidFill>
            <a:schemeClr val="accent5"/>
          </a:solidFill>
          <a:ln w="12700" cap="flat" cmpd="sng">
            <a:solidFill>
              <a:schemeClr val="tx1"/>
            </a:solidFill>
            <a:prstDash val="solid"/>
            <a:round/>
            <a:headEnd type="none" w="sm" len="sm"/>
            <a:tailEnd type="none" w="sm" len="sm"/>
          </a:ln>
        </p:spPr>
        <p:txBody>
          <a:bodyPr wrap="none" lIns="86493" tIns="43247" rIns="86493" bIns="43247" anchor="ctr"/>
          <a:lstStyle/>
          <a:p>
            <a:endParaRPr lang="en-US"/>
          </a:p>
        </p:txBody>
      </p:sp>
      <p:sp>
        <p:nvSpPr>
          <p:cNvPr id="15411" name="Line 51"/>
          <p:cNvSpPr>
            <a:spLocks noChangeShapeType="1"/>
          </p:cNvSpPr>
          <p:nvPr/>
        </p:nvSpPr>
        <p:spPr bwMode="auto">
          <a:xfrm flipV="1">
            <a:off x="4045857" y="5281909"/>
            <a:ext cx="0" cy="513458"/>
          </a:xfrm>
          <a:prstGeom prst="line">
            <a:avLst/>
          </a:prstGeom>
          <a:noFill/>
          <a:ln w="12699">
            <a:solidFill>
              <a:schemeClr val="tx1"/>
            </a:solidFill>
            <a:round/>
            <a:headEnd type="none" w="sm" len="sm"/>
            <a:tailEnd type="triangle" w="sm" len="sm"/>
          </a:ln>
        </p:spPr>
        <p:txBody>
          <a:bodyPr wrap="none" lIns="86493" tIns="43247" rIns="86493" bIns="43247" anchor="ctr"/>
          <a:lstStyle/>
          <a:p>
            <a:endParaRPr lang="en-US"/>
          </a:p>
        </p:txBody>
      </p:sp>
      <p:sp>
        <p:nvSpPr>
          <p:cNvPr id="15412" name="Line 52"/>
          <p:cNvSpPr>
            <a:spLocks noChangeShapeType="1"/>
          </p:cNvSpPr>
          <p:nvPr/>
        </p:nvSpPr>
        <p:spPr bwMode="auto">
          <a:xfrm flipV="1">
            <a:off x="3778250" y="5281910"/>
            <a:ext cx="0" cy="647403"/>
          </a:xfrm>
          <a:prstGeom prst="line">
            <a:avLst/>
          </a:prstGeom>
          <a:noFill/>
          <a:ln w="12699">
            <a:solidFill>
              <a:schemeClr val="tx1"/>
            </a:solidFill>
            <a:round/>
            <a:headEnd type="none" w="sm" len="sm"/>
            <a:tailEnd type="triangle" w="sm" len="sm"/>
          </a:ln>
        </p:spPr>
        <p:txBody>
          <a:bodyPr wrap="none" lIns="86493" tIns="43247" rIns="86493" bIns="43247" anchor="ctr"/>
          <a:lstStyle/>
          <a:p>
            <a:endParaRPr lang="en-US"/>
          </a:p>
        </p:txBody>
      </p:sp>
      <p:sp>
        <p:nvSpPr>
          <p:cNvPr id="15413" name="Line 53"/>
          <p:cNvSpPr>
            <a:spLocks noChangeShapeType="1"/>
          </p:cNvSpPr>
          <p:nvPr/>
        </p:nvSpPr>
        <p:spPr bwMode="auto">
          <a:xfrm flipV="1">
            <a:off x="4292297" y="5281910"/>
            <a:ext cx="0" cy="389930"/>
          </a:xfrm>
          <a:prstGeom prst="line">
            <a:avLst/>
          </a:prstGeom>
          <a:noFill/>
          <a:ln w="12699">
            <a:solidFill>
              <a:schemeClr val="tx1"/>
            </a:solidFill>
            <a:round/>
            <a:headEnd type="none" w="sm" len="sm"/>
            <a:tailEnd type="triangle" w="sm" len="sm"/>
          </a:ln>
        </p:spPr>
        <p:txBody>
          <a:bodyPr wrap="none" lIns="86493" tIns="43247" rIns="86493" bIns="43247" anchor="ctr"/>
          <a:lstStyle/>
          <a:p>
            <a:endParaRPr lang="en-US"/>
          </a:p>
        </p:txBody>
      </p:sp>
      <p:sp>
        <p:nvSpPr>
          <p:cNvPr id="15414" name="Line 54"/>
          <p:cNvSpPr>
            <a:spLocks noChangeShapeType="1"/>
          </p:cNvSpPr>
          <p:nvPr/>
        </p:nvSpPr>
        <p:spPr bwMode="auto">
          <a:xfrm flipV="1">
            <a:off x="4540250" y="5281910"/>
            <a:ext cx="0" cy="294680"/>
          </a:xfrm>
          <a:prstGeom prst="line">
            <a:avLst/>
          </a:prstGeom>
          <a:noFill/>
          <a:ln w="12699">
            <a:solidFill>
              <a:schemeClr val="tx1"/>
            </a:solidFill>
            <a:round/>
            <a:headEnd type="none" w="sm" len="sm"/>
            <a:tailEnd type="triangle" w="sm" len="sm"/>
          </a:ln>
        </p:spPr>
        <p:txBody>
          <a:bodyPr wrap="none" lIns="86493" tIns="43247" rIns="86493" bIns="43247" anchor="ctr"/>
          <a:lstStyle/>
          <a:p>
            <a:endParaRPr lang="en-US"/>
          </a:p>
        </p:txBody>
      </p:sp>
      <p:sp>
        <p:nvSpPr>
          <p:cNvPr id="15415" name="Line 55"/>
          <p:cNvSpPr>
            <a:spLocks noChangeShapeType="1"/>
          </p:cNvSpPr>
          <p:nvPr/>
        </p:nvSpPr>
        <p:spPr bwMode="auto">
          <a:xfrm flipV="1">
            <a:off x="4815416" y="5281910"/>
            <a:ext cx="0" cy="247055"/>
          </a:xfrm>
          <a:prstGeom prst="line">
            <a:avLst/>
          </a:prstGeom>
          <a:noFill/>
          <a:ln w="12699">
            <a:solidFill>
              <a:schemeClr val="tx1"/>
            </a:solidFill>
            <a:round/>
            <a:headEnd type="none" w="sm" len="sm"/>
            <a:tailEnd type="triangle" w="sm" len="sm"/>
          </a:ln>
        </p:spPr>
        <p:txBody>
          <a:bodyPr wrap="none" lIns="86493" tIns="43247" rIns="86493" bIns="43247" anchor="ctr"/>
          <a:lstStyle/>
          <a:p>
            <a:endParaRPr lang="en-US"/>
          </a:p>
        </p:txBody>
      </p:sp>
      <p:sp>
        <p:nvSpPr>
          <p:cNvPr id="15416" name="Line 56"/>
          <p:cNvSpPr>
            <a:spLocks noChangeShapeType="1"/>
          </p:cNvSpPr>
          <p:nvPr/>
        </p:nvSpPr>
        <p:spPr bwMode="auto">
          <a:xfrm flipV="1">
            <a:off x="5084535" y="5290839"/>
            <a:ext cx="0" cy="199430"/>
          </a:xfrm>
          <a:prstGeom prst="line">
            <a:avLst/>
          </a:prstGeom>
          <a:noFill/>
          <a:ln w="12699">
            <a:solidFill>
              <a:schemeClr val="tx1"/>
            </a:solidFill>
            <a:round/>
            <a:headEnd type="none" w="sm" len="sm"/>
            <a:tailEnd type="triangle" w="sm" len="sm"/>
          </a:ln>
        </p:spPr>
        <p:txBody>
          <a:bodyPr wrap="none" lIns="86493" tIns="43247" rIns="86493" bIns="43247" anchor="ctr"/>
          <a:lstStyle/>
          <a:p>
            <a:endParaRPr lang="en-US"/>
          </a:p>
        </p:txBody>
      </p:sp>
      <p:sp>
        <p:nvSpPr>
          <p:cNvPr id="15417" name="Line 57"/>
          <p:cNvSpPr>
            <a:spLocks noChangeShapeType="1"/>
          </p:cNvSpPr>
          <p:nvPr/>
        </p:nvSpPr>
        <p:spPr bwMode="auto">
          <a:xfrm flipV="1">
            <a:off x="5349119" y="5281910"/>
            <a:ext cx="0" cy="171153"/>
          </a:xfrm>
          <a:prstGeom prst="line">
            <a:avLst/>
          </a:prstGeom>
          <a:noFill/>
          <a:ln w="12699">
            <a:solidFill>
              <a:schemeClr val="tx1"/>
            </a:solidFill>
            <a:round/>
            <a:headEnd type="none" w="sm" len="sm"/>
            <a:tailEnd type="triangle" w="sm" len="sm"/>
          </a:ln>
        </p:spPr>
        <p:txBody>
          <a:bodyPr wrap="none" lIns="86493" tIns="43247" rIns="86493" bIns="43247" anchor="ctr"/>
          <a:lstStyle/>
          <a:p>
            <a:endParaRPr lang="en-US"/>
          </a:p>
        </p:txBody>
      </p:sp>
      <p:sp>
        <p:nvSpPr>
          <p:cNvPr id="15418" name="Line 58"/>
          <p:cNvSpPr>
            <a:spLocks noChangeShapeType="1"/>
          </p:cNvSpPr>
          <p:nvPr/>
        </p:nvSpPr>
        <p:spPr bwMode="auto">
          <a:xfrm flipV="1">
            <a:off x="5607654" y="5271492"/>
            <a:ext cx="0" cy="142875"/>
          </a:xfrm>
          <a:prstGeom prst="line">
            <a:avLst/>
          </a:prstGeom>
          <a:noFill/>
          <a:ln w="12699">
            <a:solidFill>
              <a:schemeClr val="tx1"/>
            </a:solidFill>
            <a:round/>
            <a:headEnd type="none" w="sm" len="sm"/>
            <a:tailEnd type="triangle" w="sm" len="sm"/>
          </a:ln>
        </p:spPr>
        <p:txBody>
          <a:bodyPr wrap="none" lIns="86493" tIns="43247" rIns="86493" bIns="43247" anchor="ctr"/>
          <a:lstStyle/>
          <a:p>
            <a:endParaRPr lang="en-US"/>
          </a:p>
        </p:txBody>
      </p:sp>
      <p:sp>
        <p:nvSpPr>
          <p:cNvPr id="15419" name="Line 59"/>
          <p:cNvSpPr>
            <a:spLocks noChangeShapeType="1"/>
          </p:cNvSpPr>
          <p:nvPr/>
        </p:nvSpPr>
        <p:spPr bwMode="auto">
          <a:xfrm flipV="1">
            <a:off x="5882821" y="5281909"/>
            <a:ext cx="0" cy="95250"/>
          </a:xfrm>
          <a:prstGeom prst="line">
            <a:avLst/>
          </a:prstGeom>
          <a:noFill/>
          <a:ln w="12699">
            <a:solidFill>
              <a:schemeClr val="tx1"/>
            </a:solidFill>
            <a:round/>
            <a:headEnd type="none" w="sm" len="sm"/>
            <a:tailEnd type="triangle" w="sm" len="sm"/>
          </a:ln>
        </p:spPr>
        <p:txBody>
          <a:bodyPr wrap="none" lIns="86493" tIns="43247" rIns="86493" bIns="43247" anchor="ctr"/>
          <a:lstStyle/>
          <a:p>
            <a:endParaRPr lang="en-US"/>
          </a:p>
        </p:txBody>
      </p:sp>
      <p:sp>
        <p:nvSpPr>
          <p:cNvPr id="15420" name="Line 60"/>
          <p:cNvSpPr>
            <a:spLocks noChangeShapeType="1"/>
          </p:cNvSpPr>
          <p:nvPr/>
        </p:nvSpPr>
        <p:spPr bwMode="auto">
          <a:xfrm flipV="1">
            <a:off x="6159500" y="5281910"/>
            <a:ext cx="0" cy="56555"/>
          </a:xfrm>
          <a:prstGeom prst="line">
            <a:avLst/>
          </a:prstGeom>
          <a:noFill/>
          <a:ln w="12699">
            <a:solidFill>
              <a:schemeClr val="tx1"/>
            </a:solidFill>
            <a:round/>
            <a:headEnd type="none" w="sm" len="sm"/>
            <a:tailEnd type="triangle" w="sm" len="sm"/>
          </a:ln>
        </p:spPr>
        <p:txBody>
          <a:bodyPr wrap="none" lIns="86493" tIns="43247" rIns="86493" bIns="43247" anchor="ctr"/>
          <a:lstStyle/>
          <a:p>
            <a:endParaRPr lang="en-US"/>
          </a:p>
        </p:txBody>
      </p:sp>
      <p:sp>
        <p:nvSpPr>
          <p:cNvPr id="15421" name="Text Box 61"/>
          <p:cNvSpPr txBox="1">
            <a:spLocks noChangeArrowheads="1"/>
          </p:cNvSpPr>
          <p:nvPr/>
        </p:nvSpPr>
        <p:spPr bwMode="auto">
          <a:xfrm>
            <a:off x="4407202" y="5786139"/>
            <a:ext cx="1232436" cy="307692"/>
          </a:xfrm>
          <a:prstGeom prst="rect">
            <a:avLst/>
          </a:prstGeom>
          <a:noFill/>
          <a:ln w="12699">
            <a:noFill/>
            <a:miter lim="800000"/>
            <a:headEnd type="none" w="sm" len="sm"/>
            <a:tailEnd type="none" w="sm" len="sm"/>
          </a:ln>
        </p:spPr>
        <p:txBody>
          <a:bodyPr wrap="none" lIns="91357" tIns="45678" rIns="91357" bIns="45678">
            <a:spAutoFit/>
          </a:bodyPr>
          <a:lstStyle/>
          <a:p>
            <a:pPr defTabSz="914485"/>
            <a:r>
              <a:rPr lang="en-US" sz="1400" dirty="0" err="1" smtClean="0">
                <a:latin typeface="Arial" pitchFamily="34" charset="0"/>
              </a:rPr>
              <a:t>Subpressões</a:t>
            </a:r>
            <a:endParaRPr lang="en-US" sz="2400" dirty="0">
              <a:latin typeface="Arial" pitchFamily="34" charset="0"/>
            </a:endParaRPr>
          </a:p>
        </p:txBody>
      </p:sp>
      <p:sp>
        <p:nvSpPr>
          <p:cNvPr id="15422" name="Text Box 62"/>
          <p:cNvSpPr txBox="1">
            <a:spLocks noChangeArrowheads="1"/>
          </p:cNvSpPr>
          <p:nvPr/>
        </p:nvSpPr>
        <p:spPr bwMode="auto">
          <a:xfrm>
            <a:off x="846667" y="2568773"/>
            <a:ext cx="1432136" cy="307692"/>
          </a:xfrm>
          <a:prstGeom prst="rect">
            <a:avLst/>
          </a:prstGeom>
          <a:noFill/>
          <a:ln w="12699">
            <a:noFill/>
            <a:miter lim="800000"/>
            <a:headEnd type="none" w="sm" len="sm"/>
            <a:tailEnd type="none" w="sm" len="sm"/>
          </a:ln>
        </p:spPr>
        <p:txBody>
          <a:bodyPr wrap="none" lIns="91357" tIns="45678" rIns="91357" bIns="45678">
            <a:spAutoFit/>
          </a:bodyPr>
          <a:lstStyle/>
          <a:p>
            <a:pPr defTabSz="914485"/>
            <a:r>
              <a:rPr lang="en-US" sz="1400" dirty="0" err="1" smtClean="0">
                <a:latin typeface="Arial" pitchFamily="34" charset="0"/>
              </a:rPr>
              <a:t>Pressão</a:t>
            </a:r>
            <a:r>
              <a:rPr lang="en-US" sz="1400" dirty="0" smtClean="0">
                <a:latin typeface="Arial" pitchFamily="34" charset="0"/>
              </a:rPr>
              <a:t> </a:t>
            </a:r>
            <a:r>
              <a:rPr lang="en-US" sz="1400" dirty="0" err="1" smtClean="0">
                <a:latin typeface="Arial" pitchFamily="34" charset="0"/>
              </a:rPr>
              <a:t>d’água</a:t>
            </a:r>
            <a:endParaRPr lang="en-US" sz="1400" dirty="0">
              <a:latin typeface="Arial" pitchFamily="34" charset="0"/>
            </a:endParaRPr>
          </a:p>
        </p:txBody>
      </p:sp>
      <p:sp>
        <p:nvSpPr>
          <p:cNvPr id="15423" name="Text Box 63"/>
          <p:cNvSpPr txBox="1">
            <a:spLocks noChangeArrowheads="1"/>
          </p:cNvSpPr>
          <p:nvPr/>
        </p:nvSpPr>
        <p:spPr bwMode="auto">
          <a:xfrm>
            <a:off x="7990417" y="3891855"/>
            <a:ext cx="843120" cy="523135"/>
          </a:xfrm>
          <a:prstGeom prst="rect">
            <a:avLst/>
          </a:prstGeom>
          <a:noFill/>
          <a:ln w="12699">
            <a:noFill/>
            <a:miter lim="800000"/>
            <a:headEnd type="none" w="sm" len="sm"/>
            <a:tailEnd type="none" w="sm" len="sm"/>
          </a:ln>
        </p:spPr>
        <p:txBody>
          <a:bodyPr wrap="none" lIns="91357" tIns="45678" rIns="91357" bIns="45678">
            <a:spAutoFit/>
          </a:bodyPr>
          <a:lstStyle/>
          <a:p>
            <a:pPr defTabSz="914485"/>
            <a:r>
              <a:rPr lang="en-US" sz="1400" dirty="0" err="1" smtClean="0">
                <a:latin typeface="Arial" pitchFamily="34" charset="0"/>
              </a:rPr>
              <a:t>Pressão</a:t>
            </a:r>
            <a:r>
              <a:rPr lang="en-US" sz="1400" dirty="0" smtClean="0">
                <a:latin typeface="Arial" pitchFamily="34" charset="0"/>
              </a:rPr>
              <a:t> </a:t>
            </a:r>
          </a:p>
          <a:p>
            <a:pPr defTabSz="914485"/>
            <a:r>
              <a:rPr lang="en-US" sz="1400" dirty="0" err="1" smtClean="0">
                <a:latin typeface="Arial" pitchFamily="34" charset="0"/>
              </a:rPr>
              <a:t>d’água</a:t>
            </a:r>
            <a:endParaRPr lang="en-US" sz="1400" dirty="0">
              <a:latin typeface="Arial" pitchFamily="34" charset="0"/>
            </a:endParaRPr>
          </a:p>
        </p:txBody>
      </p:sp>
      <p:sp>
        <p:nvSpPr>
          <p:cNvPr id="15424" name="Line 64"/>
          <p:cNvSpPr>
            <a:spLocks noChangeShapeType="1"/>
          </p:cNvSpPr>
          <p:nvPr/>
        </p:nvSpPr>
        <p:spPr bwMode="auto">
          <a:xfrm flipV="1">
            <a:off x="3772203" y="5284886"/>
            <a:ext cx="2750155" cy="647403"/>
          </a:xfrm>
          <a:prstGeom prst="line">
            <a:avLst/>
          </a:prstGeom>
          <a:noFill/>
          <a:ln w="12700">
            <a:solidFill>
              <a:schemeClr val="tx1"/>
            </a:solidFill>
            <a:prstDash val="dash"/>
            <a:round/>
            <a:headEnd type="none" w="sm" len="sm"/>
            <a:tailEnd type="none" w="sm" len="sm"/>
          </a:ln>
        </p:spPr>
        <p:txBody>
          <a:bodyPr wrap="none" lIns="86493" tIns="43247" rIns="86493" bIns="43247" anchor="ctr"/>
          <a:lstStyle/>
          <a:p>
            <a:endParaRPr lang="en-US"/>
          </a:p>
        </p:txBody>
      </p:sp>
      <p:sp>
        <p:nvSpPr>
          <p:cNvPr id="15425" name="TextBox 64"/>
          <p:cNvSpPr txBox="1">
            <a:spLocks noChangeArrowheads="1"/>
          </p:cNvSpPr>
          <p:nvPr/>
        </p:nvSpPr>
        <p:spPr bwMode="auto">
          <a:xfrm>
            <a:off x="270631" y="5195589"/>
            <a:ext cx="1669143" cy="364338"/>
          </a:xfrm>
          <a:prstGeom prst="rect">
            <a:avLst/>
          </a:prstGeom>
          <a:noFill/>
          <a:ln w="9525">
            <a:noFill/>
            <a:miter lim="800000"/>
            <a:headEnd/>
            <a:tailEnd/>
          </a:ln>
        </p:spPr>
        <p:txBody>
          <a:bodyPr lIns="86493" tIns="43247" rIns="86493" bIns="43247">
            <a:spAutoFit/>
          </a:bodyPr>
          <a:lstStyle/>
          <a:p>
            <a:endParaRPr lang="en-US"/>
          </a:p>
        </p:txBody>
      </p:sp>
      <p:sp>
        <p:nvSpPr>
          <p:cNvPr id="66" name="TextBox 65"/>
          <p:cNvSpPr txBox="1"/>
          <p:nvPr/>
        </p:nvSpPr>
        <p:spPr>
          <a:xfrm>
            <a:off x="1600200" y="5029200"/>
            <a:ext cx="1941286" cy="1395389"/>
          </a:xfrm>
          <a:prstGeom prst="rect">
            <a:avLst/>
          </a:prstGeom>
          <a:solidFill>
            <a:schemeClr val="accent5"/>
          </a:solidFill>
        </p:spPr>
        <p:txBody>
          <a:bodyPr wrap="square" lIns="86493" tIns="43247" rIns="86493" bIns="43247">
            <a:spAutoFit/>
          </a:bodyPr>
          <a:lstStyle/>
          <a:p>
            <a:pPr>
              <a:defRPr/>
            </a:pPr>
            <a:r>
              <a:rPr lang="en-US" sz="1700" b="1" dirty="0" err="1" smtClean="0"/>
              <a:t>Calda</a:t>
            </a:r>
            <a:r>
              <a:rPr lang="en-US" sz="1700" b="1" dirty="0" smtClean="0"/>
              <a:t> : </a:t>
            </a:r>
            <a:r>
              <a:rPr lang="en-US" sz="1700" b="1" dirty="0" err="1" smtClean="0"/>
              <a:t>mistura</a:t>
            </a:r>
            <a:r>
              <a:rPr lang="en-US" sz="1700" b="1" dirty="0" smtClean="0"/>
              <a:t> de </a:t>
            </a:r>
            <a:r>
              <a:rPr lang="en-US" sz="1700" b="1" dirty="0" err="1" smtClean="0"/>
              <a:t>água</a:t>
            </a:r>
            <a:r>
              <a:rPr lang="en-US" sz="1700" b="1" dirty="0" smtClean="0"/>
              <a:t> e </a:t>
            </a:r>
            <a:r>
              <a:rPr lang="en-US" sz="1700" b="1" dirty="0" err="1" smtClean="0"/>
              <a:t>cimento</a:t>
            </a:r>
            <a:r>
              <a:rPr lang="en-US" sz="1700" b="1" dirty="0" smtClean="0"/>
              <a:t> </a:t>
            </a:r>
            <a:r>
              <a:rPr lang="en-US" sz="1700" b="1" dirty="0" err="1" smtClean="0"/>
              <a:t>bombeada</a:t>
            </a:r>
            <a:r>
              <a:rPr lang="en-US" sz="1700" b="1" dirty="0" smtClean="0"/>
              <a:t> no </a:t>
            </a:r>
            <a:r>
              <a:rPr lang="en-US" sz="1700" b="1" dirty="0" err="1" smtClean="0"/>
              <a:t>leito</a:t>
            </a:r>
            <a:r>
              <a:rPr lang="en-US" sz="1700" b="1" dirty="0" smtClean="0"/>
              <a:t> </a:t>
            </a:r>
            <a:r>
              <a:rPr lang="en-US" sz="1700" b="1" dirty="0" err="1" smtClean="0"/>
              <a:t>rochoso</a:t>
            </a:r>
            <a:endParaRPr lang="en-US" sz="1700" dirty="0"/>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609600" y="228600"/>
            <a:ext cx="7824788" cy="731838"/>
          </a:xfrm>
        </p:spPr>
        <p:txBody>
          <a:bodyPr/>
          <a:lstStyle/>
          <a:p>
            <a:r>
              <a:rPr lang="en-US" sz="4000" dirty="0"/>
              <a:t>M23 – </a:t>
            </a:r>
            <a:r>
              <a:rPr lang="en-US" sz="4000" dirty="0" err="1" smtClean="0"/>
              <a:t>Conjunto</a:t>
            </a:r>
            <a:r>
              <a:rPr lang="en-US" sz="4000" dirty="0" smtClean="0"/>
              <a:t> do </a:t>
            </a:r>
            <a:r>
              <a:rPr lang="en-US" sz="4000" dirty="0" err="1" smtClean="0"/>
              <a:t>Monólito</a:t>
            </a:r>
            <a:endParaRPr lang="en-US" sz="4000" dirty="0"/>
          </a:p>
        </p:txBody>
      </p:sp>
      <p:pic>
        <p:nvPicPr>
          <p:cNvPr id="176131" name="Picture 3" descr="m23exp"/>
          <p:cNvPicPr>
            <a:picLocks noGrp="1" noChangeAspect="1" noChangeArrowheads="1"/>
          </p:cNvPicPr>
          <p:nvPr>
            <p:ph idx="1"/>
          </p:nvPr>
        </p:nvPicPr>
        <p:blipFill>
          <a:blip r:embed="rId3" cstate="print"/>
          <a:srcRect/>
          <a:stretch>
            <a:fillRect/>
          </a:stretch>
        </p:blipFill>
        <p:spPr>
          <a:xfrm>
            <a:off x="1066800" y="990600"/>
            <a:ext cx="6929348" cy="5181599"/>
          </a:xfrm>
          <a:noFill/>
          <a:ln/>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914400" y="152400"/>
            <a:ext cx="7696200" cy="731838"/>
          </a:xfrm>
        </p:spPr>
        <p:txBody>
          <a:bodyPr/>
          <a:lstStyle/>
          <a:p>
            <a:r>
              <a:rPr lang="en-US" sz="3600" dirty="0"/>
              <a:t>M18 – </a:t>
            </a:r>
            <a:r>
              <a:rPr lang="en-US" sz="3600" dirty="0" err="1" smtClean="0"/>
              <a:t>Monólito</a:t>
            </a:r>
            <a:r>
              <a:rPr lang="en-US" sz="3600" dirty="0" smtClean="0"/>
              <a:t> de </a:t>
            </a:r>
            <a:r>
              <a:rPr lang="en-US" sz="3600" dirty="0" err="1" smtClean="0"/>
              <a:t>Tomada</a:t>
            </a:r>
            <a:r>
              <a:rPr lang="en-US" sz="3600" dirty="0" smtClean="0"/>
              <a:t> </a:t>
            </a:r>
            <a:r>
              <a:rPr lang="en-US" sz="3600" dirty="0" err="1" smtClean="0"/>
              <a:t>d’água</a:t>
            </a:r>
            <a:endParaRPr lang="en-US" sz="3600" dirty="0"/>
          </a:p>
        </p:txBody>
      </p:sp>
      <p:pic>
        <p:nvPicPr>
          <p:cNvPr id="175107" name="Picture 3" descr="m18exp"/>
          <p:cNvPicPr>
            <a:picLocks noGrp="1" noChangeAspect="1" noChangeArrowheads="1"/>
          </p:cNvPicPr>
          <p:nvPr>
            <p:ph idx="1"/>
          </p:nvPr>
        </p:nvPicPr>
        <p:blipFill>
          <a:blip r:embed="rId3" cstate="print"/>
          <a:srcRect/>
          <a:stretch>
            <a:fillRect/>
          </a:stretch>
        </p:blipFill>
        <p:spPr>
          <a:xfrm>
            <a:off x="1082704" y="914400"/>
            <a:ext cx="7189759" cy="5181600"/>
          </a:xfrm>
          <a:noFill/>
          <a:ln/>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228600" y="0"/>
            <a:ext cx="9372600" cy="731838"/>
          </a:xfrm>
        </p:spPr>
        <p:txBody>
          <a:bodyPr/>
          <a:lstStyle/>
          <a:p>
            <a:r>
              <a:rPr lang="en-US" sz="4000" dirty="0"/>
              <a:t>M12 – </a:t>
            </a:r>
            <a:r>
              <a:rPr lang="en-US" sz="4000" dirty="0" err="1" smtClean="0"/>
              <a:t>Monólito</a:t>
            </a:r>
            <a:r>
              <a:rPr lang="en-US" sz="4000" dirty="0" smtClean="0"/>
              <a:t> </a:t>
            </a:r>
            <a:r>
              <a:rPr lang="en-US" sz="4000" dirty="0" err="1" smtClean="0"/>
              <a:t>sem</a:t>
            </a:r>
            <a:r>
              <a:rPr lang="en-US" sz="4000" dirty="0" smtClean="0"/>
              <a:t> </a:t>
            </a:r>
            <a:r>
              <a:rPr lang="en-US" sz="4000" dirty="0" err="1" smtClean="0"/>
              <a:t>Transbordamento</a:t>
            </a:r>
            <a:endParaRPr lang="en-US" sz="4000" dirty="0"/>
          </a:p>
        </p:txBody>
      </p:sp>
      <p:pic>
        <p:nvPicPr>
          <p:cNvPr id="174083" name="Picture 3" descr="m12exp"/>
          <p:cNvPicPr>
            <a:picLocks noGrp="1" noChangeAspect="1" noChangeArrowheads="1"/>
          </p:cNvPicPr>
          <p:nvPr>
            <p:ph idx="1"/>
          </p:nvPr>
        </p:nvPicPr>
        <p:blipFill>
          <a:blip r:embed="rId3" cstate="print"/>
          <a:srcRect/>
          <a:stretch>
            <a:fillRect/>
          </a:stretch>
        </p:blipFill>
        <p:spPr>
          <a:xfrm>
            <a:off x="1066800" y="838200"/>
            <a:ext cx="7194842" cy="5181600"/>
          </a:xfrm>
          <a:noFill/>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SC00667"/>
          <p:cNvPicPr>
            <a:picLocks noChangeAspect="1" noChangeArrowheads="1"/>
          </p:cNvPicPr>
          <p:nvPr/>
        </p:nvPicPr>
        <p:blipFill>
          <a:blip r:embed="rId3" cstate="print"/>
          <a:srcRect/>
          <a:stretch>
            <a:fillRect/>
          </a:stretch>
        </p:blipFill>
        <p:spPr bwMode="auto">
          <a:xfrm>
            <a:off x="-5181600" y="-3886200"/>
            <a:ext cx="19507200" cy="14630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p:cNvPicPr>
            <a:picLocks noChangeAspect="1" noChangeArrowheads="1"/>
          </p:cNvPicPr>
          <p:nvPr/>
        </p:nvPicPr>
        <p:blipFill>
          <a:blip r:embed="rId3" cstate="print"/>
          <a:srcRect/>
          <a:stretch>
            <a:fillRect/>
          </a:stretch>
        </p:blipFill>
        <p:spPr bwMode="auto">
          <a:xfrm>
            <a:off x="0" y="3175"/>
            <a:ext cx="9144000" cy="6859588"/>
          </a:xfrm>
          <a:prstGeom prst="rect">
            <a:avLst/>
          </a:prstGeom>
          <a:noFill/>
          <a:ln w="12700">
            <a:noFill/>
            <a:miter lim="800000"/>
            <a:headEnd type="none" w="sm" len="sm"/>
            <a:tailEnd type="none" w="sm" len="sm"/>
          </a:ln>
          <a:effec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03426" name="Object 2"/>
          <p:cNvGraphicFramePr>
            <a:graphicFrameLocks noGrp="1" noChangeAspect="1"/>
          </p:cNvGraphicFramePr>
          <p:nvPr>
            <p:ph/>
          </p:nvPr>
        </p:nvGraphicFramePr>
        <p:xfrm>
          <a:off x="0" y="1066800"/>
          <a:ext cx="9144000" cy="4781550"/>
        </p:xfrm>
        <a:graphic>
          <a:graphicData uri="http://schemas.openxmlformats.org/presentationml/2006/ole">
            <mc:AlternateContent xmlns:mc="http://schemas.openxmlformats.org/markup-compatibility/2006">
              <mc:Choice xmlns:v="urn:schemas-microsoft-com:vml" Requires="v">
                <p:oleObj spid="_x0000_s4119" name="PhotoImpact" r:id="rId4" imgW="9523810" imgH="7619048" progId="">
                  <p:embed/>
                </p:oleObj>
              </mc:Choice>
              <mc:Fallback>
                <p:oleObj name="PhotoImpact" r:id="rId4" imgW="9523810" imgH="7619048"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66800"/>
                        <a:ext cx="9144000" cy="478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53882" dir="2700000" algn="ctr" rotWithShape="0">
                                <a:schemeClr val="bg2">
                                  <a:alpha val="74998"/>
                                </a:schemeClr>
                              </a:outerShdw>
                            </a:effectLst>
                          </a14:hiddenEffects>
                        </a:ext>
                      </a:extLst>
                    </p:spPr>
                  </p:pic>
                </p:oleObj>
              </mc:Fallback>
            </mc:AlternateContent>
          </a:graphicData>
        </a:graphic>
      </p:graphicFrame>
      <p:sp>
        <p:nvSpPr>
          <p:cNvPr id="103431" name="Rectangle 7"/>
          <p:cNvSpPr>
            <a:spLocks noChangeArrowheads="1"/>
          </p:cNvSpPr>
          <p:nvPr/>
        </p:nvSpPr>
        <p:spPr bwMode="auto">
          <a:xfrm>
            <a:off x="533400" y="228600"/>
            <a:ext cx="7924800" cy="770084"/>
          </a:xfrm>
          <a:prstGeom prst="rect">
            <a:avLst/>
          </a:prstGeom>
          <a:noFill/>
          <a:ln w="9525">
            <a:noFill/>
            <a:miter lim="800000"/>
            <a:headEnd/>
            <a:tailEnd/>
          </a:ln>
          <a:effectLst/>
        </p:spPr>
        <p:txBody>
          <a:bodyPr wrap="square" lIns="92075" tIns="46038" rIns="92075" bIns="46038" anchor="ctr">
            <a:spAutoFit/>
          </a:bodyPr>
          <a:lstStyle/>
          <a:p>
            <a:pPr algn="ctr"/>
            <a:r>
              <a:rPr lang="en-US" sz="4400" dirty="0" err="1" smtClean="0"/>
              <a:t>Barragem</a:t>
            </a:r>
            <a:r>
              <a:rPr lang="en-US" sz="4400" dirty="0" smtClean="0"/>
              <a:t> Bluestone</a:t>
            </a:r>
            <a:endParaRPr lang="en-US" sz="4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03431"/>
                                        </p:tgtEl>
                                        <p:attrNameLst>
                                          <p:attrName>style.visibility</p:attrName>
                                        </p:attrNameLst>
                                      </p:cBhvr>
                                      <p:to>
                                        <p:strVal val="visible"/>
                                      </p:to>
                                    </p:set>
                                    <p:anim calcmode="lin" valueType="num">
                                      <p:cBhvr additive="base">
                                        <p:cTn id="7" dur="500" fill="hold"/>
                                        <p:tgtEl>
                                          <p:spTgt spid="103431"/>
                                        </p:tgtEl>
                                        <p:attrNameLst>
                                          <p:attrName>ppt_x</p:attrName>
                                        </p:attrNameLst>
                                      </p:cBhvr>
                                      <p:tavLst>
                                        <p:tav tm="0">
                                          <p:val>
                                            <p:strVal val="1+#ppt_w/2"/>
                                          </p:val>
                                        </p:tav>
                                        <p:tav tm="100000">
                                          <p:val>
                                            <p:strVal val="#ppt_x"/>
                                          </p:val>
                                        </p:tav>
                                      </p:tavLst>
                                    </p:anim>
                                    <p:anim calcmode="lin" valueType="num">
                                      <p:cBhvr additive="base">
                                        <p:cTn id="8" dur="500" fill="hold"/>
                                        <p:tgtEl>
                                          <p:spTgt spid="1034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1"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80" name="Picture 8" descr="Directional Drill Lrg Hutte Rods Stup-b"/>
          <p:cNvPicPr>
            <a:picLocks noChangeAspect="1" noChangeArrowheads="1"/>
          </p:cNvPicPr>
          <p:nvPr/>
        </p:nvPicPr>
        <p:blipFill>
          <a:blip r:embed="rId3" cstate="print"/>
          <a:srcRect/>
          <a:stretch>
            <a:fillRect/>
          </a:stretch>
        </p:blipFill>
        <p:spPr bwMode="auto">
          <a:xfrm>
            <a:off x="3179763" y="685800"/>
            <a:ext cx="5964237" cy="4473575"/>
          </a:xfrm>
          <a:prstGeom prst="rect">
            <a:avLst/>
          </a:prstGeom>
          <a:noFill/>
        </p:spPr>
      </p:pic>
      <p:sp>
        <p:nvSpPr>
          <p:cNvPr id="105483" name="Rectangle 11"/>
          <p:cNvSpPr>
            <a:spLocks noChangeArrowheads="1"/>
          </p:cNvSpPr>
          <p:nvPr/>
        </p:nvSpPr>
        <p:spPr bwMode="auto">
          <a:xfrm>
            <a:off x="0" y="1066800"/>
            <a:ext cx="3200400" cy="2743200"/>
          </a:xfrm>
          <a:prstGeom prst="rect">
            <a:avLst/>
          </a:prstGeom>
          <a:noFill/>
          <a:ln w="9525">
            <a:noFill/>
            <a:miter lim="800000"/>
            <a:headEnd/>
            <a:tailEnd/>
          </a:ln>
          <a:effectLst/>
        </p:spPr>
        <p:txBody>
          <a:bodyPr anchor="ctr"/>
          <a:lstStyle/>
          <a:p>
            <a:pPr algn="ctr"/>
            <a:r>
              <a:rPr lang="en-US" sz="4000" dirty="0" err="1" smtClean="0">
                <a:solidFill>
                  <a:schemeClr val="tx2"/>
                </a:solidFill>
              </a:rPr>
              <a:t>Processo</a:t>
            </a:r>
            <a:r>
              <a:rPr lang="en-US" sz="4000" dirty="0" smtClean="0">
                <a:solidFill>
                  <a:schemeClr val="tx2"/>
                </a:solidFill>
              </a:rPr>
              <a:t> de </a:t>
            </a:r>
            <a:r>
              <a:rPr lang="en-US" sz="4000" dirty="0" err="1" smtClean="0">
                <a:solidFill>
                  <a:schemeClr val="tx2"/>
                </a:solidFill>
              </a:rPr>
              <a:t>instalação</a:t>
            </a:r>
            <a:r>
              <a:rPr lang="en-US" sz="4000" dirty="0" smtClean="0">
                <a:solidFill>
                  <a:schemeClr val="tx2"/>
                </a:solidFill>
              </a:rPr>
              <a:t> da </a:t>
            </a:r>
            <a:r>
              <a:rPr lang="en-US" sz="4000" dirty="0" err="1" smtClean="0">
                <a:solidFill>
                  <a:schemeClr val="tx2"/>
                </a:solidFill>
              </a:rPr>
              <a:t>Âncora</a:t>
            </a:r>
            <a:r>
              <a:rPr lang="en-US" sz="4000" dirty="0" smtClean="0">
                <a:solidFill>
                  <a:schemeClr val="tx2"/>
                </a:solidFill>
              </a:rPr>
              <a:t> </a:t>
            </a:r>
            <a:r>
              <a:rPr lang="en-US" sz="4000" dirty="0">
                <a:solidFill>
                  <a:schemeClr val="tx2"/>
                </a:solidFill>
              </a:rPr>
              <a:t/>
            </a:r>
            <a:br>
              <a:rPr lang="en-US" sz="4000" dirty="0">
                <a:solidFill>
                  <a:schemeClr val="tx2"/>
                </a:solidFill>
              </a:rPr>
            </a:br>
            <a:r>
              <a:rPr lang="en-US" sz="4000" dirty="0">
                <a:solidFill>
                  <a:schemeClr val="tx2"/>
                </a:solidFill>
              </a:rPr>
              <a:t/>
            </a:r>
            <a:br>
              <a:rPr lang="en-US" sz="4000" dirty="0">
                <a:solidFill>
                  <a:schemeClr val="tx2"/>
                </a:solidFill>
              </a:rPr>
            </a:br>
            <a:r>
              <a:rPr lang="en-US" sz="4000" dirty="0">
                <a:solidFill>
                  <a:schemeClr val="tx2"/>
                </a:solidFill>
              </a:rPr>
              <a:t> </a:t>
            </a:r>
            <a:r>
              <a:rPr lang="en-US" sz="4000" dirty="0" err="1" smtClean="0">
                <a:solidFill>
                  <a:schemeClr val="tx2"/>
                </a:solidFill>
              </a:rPr>
              <a:t>Perfuração</a:t>
            </a:r>
            <a:r>
              <a:rPr lang="en-US" sz="4000" dirty="0" smtClean="0">
                <a:solidFill>
                  <a:schemeClr val="tx2"/>
                </a:solidFill>
              </a:rPr>
              <a:t> </a:t>
            </a:r>
            <a:r>
              <a:rPr lang="en-US" sz="4000" dirty="0" err="1" smtClean="0">
                <a:solidFill>
                  <a:schemeClr val="tx2"/>
                </a:solidFill>
              </a:rPr>
              <a:t>Direcional</a:t>
            </a:r>
            <a:endParaRPr lang="en-US" sz="4000" dirty="0">
              <a:solidFill>
                <a:schemeClr val="tx2"/>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3" name="Picture 5" descr="5-75 to 10 in Ream Bit-a"/>
          <p:cNvPicPr>
            <a:picLocks noChangeAspect="1" noChangeArrowheads="1"/>
          </p:cNvPicPr>
          <p:nvPr/>
        </p:nvPicPr>
        <p:blipFill>
          <a:blip r:embed="rId3" cstate="print"/>
          <a:srcRect/>
          <a:stretch>
            <a:fillRect/>
          </a:stretch>
        </p:blipFill>
        <p:spPr bwMode="auto">
          <a:xfrm>
            <a:off x="4856163" y="0"/>
            <a:ext cx="4287837" cy="5715000"/>
          </a:xfrm>
          <a:prstGeom prst="rect">
            <a:avLst/>
          </a:prstGeom>
          <a:noFill/>
        </p:spPr>
      </p:pic>
      <p:sp>
        <p:nvSpPr>
          <p:cNvPr id="109570" name="Rectangle 2"/>
          <p:cNvSpPr>
            <a:spLocks noGrp="1" noChangeArrowheads="1"/>
          </p:cNvSpPr>
          <p:nvPr>
            <p:ph type="title"/>
          </p:nvPr>
        </p:nvSpPr>
        <p:spPr>
          <a:xfrm>
            <a:off x="228600" y="457200"/>
            <a:ext cx="4419600" cy="4724400"/>
          </a:xfrm>
        </p:spPr>
        <p:txBody>
          <a:bodyPr/>
          <a:lstStyle/>
          <a:p>
            <a:r>
              <a:rPr lang="en-US" sz="4000" dirty="0" err="1" smtClean="0"/>
              <a:t>Processo</a:t>
            </a:r>
            <a:r>
              <a:rPr lang="en-US" sz="4000" dirty="0" smtClean="0"/>
              <a:t> de </a:t>
            </a:r>
            <a:r>
              <a:rPr lang="en-US" sz="4000" dirty="0" err="1" smtClean="0"/>
              <a:t>Instalação</a:t>
            </a:r>
            <a:r>
              <a:rPr lang="en-US" sz="4000" dirty="0" smtClean="0"/>
              <a:t> da </a:t>
            </a:r>
            <a:r>
              <a:rPr lang="en-US" sz="4000" dirty="0" err="1" smtClean="0"/>
              <a:t>Âncora</a:t>
            </a:r>
            <a:r>
              <a:rPr lang="en-US" sz="4000" dirty="0" smtClean="0"/>
              <a:t> </a:t>
            </a:r>
            <a:r>
              <a:rPr lang="en-US" sz="4000" dirty="0"/>
              <a:t/>
            </a:r>
            <a:br>
              <a:rPr lang="en-US" sz="4000" dirty="0"/>
            </a:br>
            <a:r>
              <a:rPr lang="en-US" sz="4000" dirty="0"/>
              <a:t/>
            </a:r>
            <a:br>
              <a:rPr lang="en-US" sz="4000" dirty="0"/>
            </a:br>
            <a:r>
              <a:rPr lang="en-US" sz="3200" dirty="0" err="1" smtClean="0"/>
              <a:t>Trabalho</a:t>
            </a:r>
            <a:r>
              <a:rPr lang="en-US" sz="3200" dirty="0" smtClean="0"/>
              <a:t> de </a:t>
            </a:r>
            <a:r>
              <a:rPr lang="en-US" sz="3200" dirty="0" err="1" smtClean="0"/>
              <a:t>alargamento</a:t>
            </a:r>
            <a:r>
              <a:rPr lang="en-US" sz="3200" dirty="0" smtClean="0"/>
              <a:t> </a:t>
            </a:r>
            <a:r>
              <a:rPr lang="en-US" sz="3200" dirty="0" err="1" smtClean="0"/>
              <a:t>mecânico</a:t>
            </a:r>
            <a:r>
              <a:rPr lang="en-US" sz="3200" dirty="0" smtClean="0"/>
              <a:t> do </a:t>
            </a:r>
            <a:r>
              <a:rPr lang="en-US" sz="3200" dirty="0" err="1" smtClean="0"/>
              <a:t>buraco</a:t>
            </a:r>
            <a:r>
              <a:rPr lang="en-US" sz="3200" dirty="0" smtClean="0"/>
              <a:t> com </a:t>
            </a:r>
            <a:r>
              <a:rPr lang="en-US" sz="3200" dirty="0" err="1" smtClean="0"/>
              <a:t>diâmetro</a:t>
            </a:r>
            <a:r>
              <a:rPr lang="en-US" sz="3200" dirty="0" smtClean="0"/>
              <a:t> </a:t>
            </a:r>
            <a:r>
              <a:rPr lang="en-US" sz="3200" dirty="0" err="1" smtClean="0"/>
              <a:t>especificado</a:t>
            </a:r>
            <a:r>
              <a:rPr lang="en-US" sz="3200" dirty="0" smtClean="0"/>
              <a:t> </a:t>
            </a:r>
            <a:r>
              <a:rPr lang="en-US" sz="4000" dirty="0"/>
              <a:t/>
            </a:r>
            <a:br>
              <a:rPr lang="en-US" sz="4000" dirty="0"/>
            </a:br>
            <a:endParaRPr lang="en-US" sz="4000"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3"/>
          <p:cNvSpPr>
            <a:spLocks noGrp="1" noChangeArrowheads="1"/>
          </p:cNvSpPr>
          <p:nvPr>
            <p:ph type="title"/>
          </p:nvPr>
        </p:nvSpPr>
        <p:spPr>
          <a:xfrm>
            <a:off x="228600" y="304800"/>
            <a:ext cx="4495800" cy="4800600"/>
          </a:xfrm>
        </p:spPr>
        <p:txBody>
          <a:bodyPr/>
          <a:lstStyle/>
          <a:p>
            <a:r>
              <a:rPr lang="en-US" sz="4000" dirty="0" err="1" smtClean="0"/>
              <a:t>Processo</a:t>
            </a:r>
            <a:r>
              <a:rPr lang="en-US" sz="4000" dirty="0" smtClean="0"/>
              <a:t> de </a:t>
            </a:r>
            <a:r>
              <a:rPr lang="en-US" sz="4000" dirty="0" err="1" smtClean="0"/>
              <a:t>Instalação</a:t>
            </a:r>
            <a:r>
              <a:rPr lang="en-US" sz="4000" dirty="0" smtClean="0"/>
              <a:t> da </a:t>
            </a:r>
            <a:r>
              <a:rPr lang="en-US" sz="4000" dirty="0" err="1" smtClean="0"/>
              <a:t>Âncora</a:t>
            </a:r>
            <a:r>
              <a:rPr lang="en-US" sz="4000" dirty="0" smtClean="0"/>
              <a:t> </a:t>
            </a:r>
            <a:br>
              <a:rPr lang="en-US" sz="4000" dirty="0" smtClean="0"/>
            </a:br>
            <a:r>
              <a:rPr lang="en-US" sz="4000" dirty="0" smtClean="0"/>
              <a:t/>
            </a:r>
            <a:br>
              <a:rPr lang="en-US" sz="4000" dirty="0" smtClean="0"/>
            </a:br>
            <a:r>
              <a:rPr lang="en-US" sz="3600" dirty="0" err="1" smtClean="0"/>
              <a:t>Instalação</a:t>
            </a:r>
            <a:r>
              <a:rPr lang="en-US" sz="3600" dirty="0" smtClean="0"/>
              <a:t> </a:t>
            </a:r>
            <a:r>
              <a:rPr lang="en-US" sz="3600" dirty="0" smtClean="0"/>
              <a:t>do </a:t>
            </a:r>
            <a:r>
              <a:rPr lang="en-US" sz="3600" dirty="0" err="1" smtClean="0"/>
              <a:t>Corrugado</a:t>
            </a:r>
            <a:r>
              <a:rPr lang="en-US" sz="3600" dirty="0" smtClean="0"/>
              <a:t> </a:t>
            </a:r>
            <a:r>
              <a:rPr lang="en-US" sz="3400" dirty="0"/>
              <a:t/>
            </a:r>
            <a:br>
              <a:rPr lang="en-US" sz="3400" dirty="0"/>
            </a:br>
            <a:endParaRPr lang="en-US" sz="3400" dirty="0"/>
          </a:p>
        </p:txBody>
      </p:sp>
      <p:pic>
        <p:nvPicPr>
          <p:cNvPr id="112644" name="Picture 4" descr="Corrugated Install"/>
          <p:cNvPicPr>
            <a:picLocks noChangeAspect="1" noChangeArrowheads="1"/>
          </p:cNvPicPr>
          <p:nvPr/>
        </p:nvPicPr>
        <p:blipFill>
          <a:blip r:embed="rId3" cstate="print"/>
          <a:srcRect/>
          <a:stretch>
            <a:fillRect/>
          </a:stretch>
        </p:blipFill>
        <p:spPr bwMode="auto">
          <a:xfrm>
            <a:off x="4628729" y="0"/>
            <a:ext cx="4515272" cy="6019800"/>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82" name="Picture 10" descr="100_1238"/>
          <p:cNvPicPr>
            <a:picLocks noChangeAspect="1" noChangeArrowheads="1"/>
          </p:cNvPicPr>
          <p:nvPr/>
        </p:nvPicPr>
        <p:blipFill>
          <a:blip r:embed="rId3" cstate="print"/>
          <a:srcRect/>
          <a:stretch>
            <a:fillRect/>
          </a:stretch>
        </p:blipFill>
        <p:spPr bwMode="auto">
          <a:xfrm>
            <a:off x="4191000" y="914400"/>
            <a:ext cx="4229100" cy="5638800"/>
          </a:xfrm>
          <a:prstGeom prst="rect">
            <a:avLst/>
          </a:prstGeom>
          <a:noFill/>
        </p:spPr>
      </p:pic>
      <p:sp>
        <p:nvSpPr>
          <p:cNvPr id="28685" name="Text Box 13"/>
          <p:cNvSpPr txBox="1">
            <a:spLocks noChangeArrowheads="1"/>
          </p:cNvSpPr>
          <p:nvPr/>
        </p:nvSpPr>
        <p:spPr bwMode="auto">
          <a:xfrm>
            <a:off x="533400" y="2133600"/>
            <a:ext cx="3200400" cy="1569660"/>
          </a:xfrm>
          <a:prstGeom prst="rect">
            <a:avLst/>
          </a:prstGeom>
          <a:noFill/>
          <a:ln w="9525">
            <a:noFill/>
            <a:miter lim="800000"/>
            <a:headEnd/>
            <a:tailEnd/>
          </a:ln>
          <a:effectLst/>
        </p:spPr>
        <p:txBody>
          <a:bodyPr wrap="square">
            <a:spAutoFit/>
          </a:bodyPr>
          <a:lstStyle/>
          <a:p>
            <a:pPr>
              <a:spcBef>
                <a:spcPct val="50000"/>
              </a:spcBef>
            </a:pPr>
            <a:r>
              <a:rPr lang="en-US" sz="4800" dirty="0" err="1" smtClean="0"/>
              <a:t>Instalação</a:t>
            </a:r>
            <a:r>
              <a:rPr lang="en-US" sz="4800" dirty="0" smtClean="0"/>
              <a:t> da </a:t>
            </a:r>
            <a:r>
              <a:rPr lang="en-US" sz="4800" dirty="0" err="1" smtClean="0"/>
              <a:t>Âncora</a:t>
            </a:r>
            <a:endParaRPr lang="en-US" sz="4800"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6" name="Picture 4" descr="Anchor Install"/>
          <p:cNvPicPr>
            <a:picLocks noChangeAspect="1" noChangeArrowheads="1"/>
          </p:cNvPicPr>
          <p:nvPr/>
        </p:nvPicPr>
        <p:blipFill>
          <a:blip r:embed="rId3" cstate="print"/>
          <a:srcRect/>
          <a:stretch>
            <a:fillRect/>
          </a:stretch>
        </p:blipFill>
        <p:spPr bwMode="auto">
          <a:xfrm>
            <a:off x="0" y="0"/>
            <a:ext cx="9145326" cy="6858000"/>
          </a:xfrm>
          <a:prstGeom prst="rect">
            <a:avLst/>
          </a:prstGeom>
          <a:noFill/>
        </p:spPr>
      </p:pic>
      <p:sp>
        <p:nvSpPr>
          <p:cNvPr id="115714" name="Rectangle 2"/>
          <p:cNvSpPr>
            <a:spLocks noGrp="1" noChangeArrowheads="1"/>
          </p:cNvSpPr>
          <p:nvPr>
            <p:ph type="title"/>
          </p:nvPr>
        </p:nvSpPr>
        <p:spPr>
          <a:xfrm>
            <a:off x="1371600" y="609600"/>
            <a:ext cx="7010400" cy="990600"/>
          </a:xfrm>
        </p:spPr>
        <p:txBody>
          <a:bodyPr/>
          <a:lstStyle/>
          <a:p>
            <a:r>
              <a:rPr lang="en-US" sz="3400" dirty="0" smtClean="0">
                <a:solidFill>
                  <a:schemeClr val="bg1"/>
                </a:solidFill>
              </a:rPr>
              <a:t/>
            </a:r>
            <a:br>
              <a:rPr lang="en-US" sz="3400" dirty="0" smtClean="0">
                <a:solidFill>
                  <a:schemeClr val="bg1"/>
                </a:solidFill>
              </a:rPr>
            </a:br>
            <a:r>
              <a:rPr lang="en-US" sz="3400" dirty="0" smtClean="0">
                <a:solidFill>
                  <a:schemeClr val="bg1"/>
                </a:solidFill>
              </a:rPr>
              <a:t/>
            </a:r>
            <a:br>
              <a:rPr lang="en-US" sz="3400" dirty="0" smtClean="0">
                <a:solidFill>
                  <a:schemeClr val="bg1"/>
                </a:solidFill>
              </a:rPr>
            </a:br>
            <a:r>
              <a:rPr lang="en-US" sz="3400" dirty="0" err="1" smtClean="0">
                <a:solidFill>
                  <a:schemeClr val="bg1"/>
                </a:solidFill>
              </a:rPr>
              <a:t>Instalação</a:t>
            </a:r>
            <a:r>
              <a:rPr lang="en-US" sz="3400" dirty="0" smtClean="0">
                <a:solidFill>
                  <a:schemeClr val="bg1"/>
                </a:solidFill>
              </a:rPr>
              <a:t> da </a:t>
            </a:r>
            <a:r>
              <a:rPr lang="en-US" sz="3400" dirty="0" err="1" smtClean="0">
                <a:solidFill>
                  <a:schemeClr val="bg1"/>
                </a:solidFill>
              </a:rPr>
              <a:t>Âncora</a:t>
            </a:r>
            <a:r>
              <a:rPr lang="en-US" sz="3400" dirty="0">
                <a:solidFill>
                  <a:schemeClr val="bg1"/>
                </a:solidFill>
              </a:rPr>
              <a:t/>
            </a:r>
            <a:br>
              <a:rPr lang="en-US" sz="3400" dirty="0">
                <a:solidFill>
                  <a:schemeClr val="bg1"/>
                </a:solidFill>
              </a:rPr>
            </a:br>
            <a:r>
              <a:rPr lang="en-US" sz="3400" dirty="0">
                <a:solidFill>
                  <a:schemeClr val="bg1"/>
                </a:solidFill>
              </a:rPr>
              <a:t/>
            </a:r>
            <a:br>
              <a:rPr lang="en-US" sz="3400" dirty="0">
                <a:solidFill>
                  <a:schemeClr val="bg1"/>
                </a:solidFill>
              </a:rPr>
            </a:br>
            <a:r>
              <a:rPr lang="en-US" sz="3400" dirty="0">
                <a:solidFill>
                  <a:schemeClr val="bg1"/>
                </a:solidFill>
              </a:rPr>
              <a:t/>
            </a:r>
            <a:br>
              <a:rPr lang="en-US" sz="3400" dirty="0">
                <a:solidFill>
                  <a:schemeClr val="bg1"/>
                </a:solidFill>
              </a:rPr>
            </a:br>
            <a:endParaRPr lang="en-US" sz="3400" dirty="0">
              <a:solidFill>
                <a:schemeClr val="bg1"/>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4" name="Picture 4" descr="Stressing Anchor"/>
          <p:cNvPicPr>
            <a:picLocks noChangeAspect="1" noChangeArrowheads="1"/>
          </p:cNvPicPr>
          <p:nvPr/>
        </p:nvPicPr>
        <p:blipFill>
          <a:blip r:embed="rId3" cstate="print"/>
          <a:srcRect/>
          <a:stretch>
            <a:fillRect/>
          </a:stretch>
        </p:blipFill>
        <p:spPr bwMode="auto">
          <a:xfrm>
            <a:off x="0" y="0"/>
            <a:ext cx="9144000" cy="6859006"/>
          </a:xfrm>
          <a:prstGeom prst="rect">
            <a:avLst/>
          </a:prstGeom>
          <a:noFill/>
        </p:spPr>
      </p:pic>
      <p:sp>
        <p:nvSpPr>
          <p:cNvPr id="117762" name="Rectangle 2"/>
          <p:cNvSpPr>
            <a:spLocks noGrp="1" noChangeArrowheads="1"/>
          </p:cNvSpPr>
          <p:nvPr>
            <p:ph type="title"/>
          </p:nvPr>
        </p:nvSpPr>
        <p:spPr>
          <a:xfrm>
            <a:off x="914400" y="152400"/>
            <a:ext cx="7620000" cy="609600"/>
          </a:xfrm>
        </p:spPr>
        <p:txBody>
          <a:bodyPr/>
          <a:lstStyle/>
          <a:p>
            <a:r>
              <a:rPr lang="en-US" sz="3400" dirty="0" smtClean="0">
                <a:solidFill>
                  <a:schemeClr val="bg1"/>
                </a:solidFill>
              </a:rPr>
              <a:t/>
            </a:r>
            <a:br>
              <a:rPr lang="en-US" sz="3400" dirty="0" smtClean="0">
                <a:solidFill>
                  <a:schemeClr val="bg1"/>
                </a:solidFill>
              </a:rPr>
            </a:br>
            <a:r>
              <a:rPr lang="en-US" sz="3400" dirty="0" smtClean="0">
                <a:solidFill>
                  <a:schemeClr val="bg1"/>
                </a:solidFill>
              </a:rPr>
              <a:t/>
            </a:r>
            <a:br>
              <a:rPr lang="en-US" sz="3400" dirty="0" smtClean="0">
                <a:solidFill>
                  <a:schemeClr val="bg1"/>
                </a:solidFill>
              </a:rPr>
            </a:br>
            <a:r>
              <a:rPr lang="en-US" sz="3400" dirty="0" err="1" smtClean="0">
                <a:solidFill>
                  <a:schemeClr val="bg1"/>
                </a:solidFill>
              </a:rPr>
              <a:t>Tensionamento</a:t>
            </a:r>
            <a:r>
              <a:rPr lang="en-US" sz="3400" dirty="0" smtClean="0">
                <a:solidFill>
                  <a:schemeClr val="bg1"/>
                </a:solidFill>
              </a:rPr>
              <a:t> da </a:t>
            </a:r>
            <a:r>
              <a:rPr lang="en-US" sz="3400" dirty="0" err="1" smtClean="0">
                <a:solidFill>
                  <a:schemeClr val="bg1"/>
                </a:solidFill>
              </a:rPr>
              <a:t>Âncora</a:t>
            </a:r>
            <a:r>
              <a:rPr lang="en-US" sz="3400" dirty="0" smtClean="0">
                <a:solidFill>
                  <a:schemeClr val="bg1"/>
                </a:solidFill>
              </a:rPr>
              <a:t> </a:t>
            </a:r>
            <a:r>
              <a:rPr lang="en-US" sz="3400" dirty="0">
                <a:solidFill>
                  <a:schemeClr val="bg1"/>
                </a:solidFill>
              </a:rPr>
              <a:t/>
            </a:r>
            <a:br>
              <a:rPr lang="en-US" sz="3400" dirty="0">
                <a:solidFill>
                  <a:schemeClr val="bg1"/>
                </a:solidFill>
              </a:rPr>
            </a:br>
            <a:r>
              <a:rPr lang="en-US" sz="3400" dirty="0">
                <a:solidFill>
                  <a:schemeClr val="bg1"/>
                </a:solidFill>
              </a:rPr>
              <a:t/>
            </a:r>
            <a:br>
              <a:rPr lang="en-US" sz="3400" dirty="0">
                <a:solidFill>
                  <a:schemeClr val="bg1"/>
                </a:solidFill>
              </a:rPr>
            </a:br>
            <a:endParaRPr lang="en-US" sz="3400" dirty="0">
              <a:solidFill>
                <a:schemeClr val="bg1"/>
              </a:solidFil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685800" y="0"/>
            <a:ext cx="10287000" cy="838200"/>
          </a:xfrm>
        </p:spPr>
        <p:txBody>
          <a:bodyPr/>
          <a:lstStyle/>
          <a:p>
            <a:r>
              <a:rPr lang="en-US" sz="2400" dirty="0" err="1" smtClean="0"/>
              <a:t>Processo</a:t>
            </a:r>
            <a:r>
              <a:rPr lang="en-US" sz="2400" dirty="0" smtClean="0"/>
              <a:t> de </a:t>
            </a:r>
            <a:r>
              <a:rPr lang="en-US" sz="2400" dirty="0" err="1" smtClean="0"/>
              <a:t>Instalação</a:t>
            </a:r>
            <a:r>
              <a:rPr lang="en-US" sz="2400" dirty="0" smtClean="0"/>
              <a:t> da </a:t>
            </a:r>
            <a:r>
              <a:rPr lang="en-US" sz="2400" dirty="0" err="1" smtClean="0"/>
              <a:t>Âncora</a:t>
            </a:r>
            <a:r>
              <a:rPr lang="en-US" sz="2400" dirty="0" smtClean="0"/>
              <a:t> — </a:t>
            </a:r>
            <a:r>
              <a:rPr lang="en-US" sz="2400" dirty="0" err="1" smtClean="0"/>
              <a:t>Seção</a:t>
            </a:r>
            <a:r>
              <a:rPr lang="en-US" sz="2400" dirty="0" smtClean="0"/>
              <a:t> de </a:t>
            </a:r>
            <a:r>
              <a:rPr lang="en-US" sz="2400" dirty="0" err="1" smtClean="0"/>
              <a:t>Transbordamento</a:t>
            </a:r>
            <a:endParaRPr lang="en-US" sz="2400" dirty="0"/>
          </a:p>
        </p:txBody>
      </p:sp>
      <p:pic>
        <p:nvPicPr>
          <p:cNvPr id="7" name="Content Placeholder 6" descr="2010 SpillwayPlatform Crane Lift.jpg"/>
          <p:cNvPicPr>
            <a:picLocks noGrp="1" noChangeAspect="1"/>
          </p:cNvPicPr>
          <p:nvPr>
            <p:ph idx="1"/>
          </p:nvPr>
        </p:nvPicPr>
        <p:blipFill>
          <a:blip r:embed="rId3" cstate="print"/>
          <a:stretch>
            <a:fillRect/>
          </a:stretch>
        </p:blipFill>
        <p:spPr>
          <a:xfrm>
            <a:off x="0" y="754621"/>
            <a:ext cx="9144000" cy="6103380"/>
          </a:xfr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0" y="0"/>
            <a:ext cx="9144000" cy="762000"/>
          </a:xfrm>
        </p:spPr>
        <p:txBody>
          <a:bodyPr/>
          <a:lstStyle/>
          <a:p>
            <a:r>
              <a:rPr lang="en-US" sz="2800" dirty="0" err="1" smtClean="0"/>
              <a:t>Processo</a:t>
            </a:r>
            <a:r>
              <a:rPr lang="en-US" sz="2800" dirty="0" smtClean="0"/>
              <a:t> de </a:t>
            </a:r>
            <a:r>
              <a:rPr lang="en-US" sz="2800" dirty="0" err="1" smtClean="0"/>
              <a:t>Instalação</a:t>
            </a:r>
            <a:r>
              <a:rPr lang="en-US" sz="2800" dirty="0" smtClean="0"/>
              <a:t> da </a:t>
            </a:r>
            <a:r>
              <a:rPr lang="en-US" sz="2800" dirty="0" err="1" smtClean="0"/>
              <a:t>Âncora</a:t>
            </a:r>
            <a:r>
              <a:rPr lang="en-US" sz="2800" dirty="0" smtClean="0"/>
              <a:t>—</a:t>
            </a:r>
            <a:r>
              <a:rPr lang="en-US" sz="2800" dirty="0" err="1" smtClean="0"/>
              <a:t>Seção</a:t>
            </a:r>
            <a:r>
              <a:rPr lang="en-US" sz="2800" dirty="0" smtClean="0"/>
              <a:t> de </a:t>
            </a:r>
            <a:r>
              <a:rPr lang="en-US" sz="2800" dirty="0" err="1" smtClean="0"/>
              <a:t>Transbordamento</a:t>
            </a:r>
            <a:endParaRPr lang="en-US" sz="2800" dirty="0"/>
          </a:p>
        </p:txBody>
      </p:sp>
      <p:pic>
        <p:nvPicPr>
          <p:cNvPr id="5" name="Content Placeholder 4" descr="2010-05-27_124.JPG"/>
          <p:cNvPicPr>
            <a:picLocks noGrp="1" noChangeAspect="1"/>
          </p:cNvPicPr>
          <p:nvPr>
            <p:ph idx="1"/>
          </p:nvPr>
        </p:nvPicPr>
        <p:blipFill>
          <a:blip r:embed="rId3" cstate="print"/>
          <a:stretch>
            <a:fillRect/>
          </a:stretch>
        </p:blipFill>
        <p:spPr>
          <a:xfrm>
            <a:off x="0" y="761999"/>
            <a:ext cx="9144000" cy="6096001"/>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753534" y="2743200"/>
            <a:ext cx="7848600" cy="2438400"/>
          </a:xfrm>
          <a:prstGeom prst="rect">
            <a:avLst/>
          </a:prstGeom>
          <a:noFill/>
          <a:ln w="9525">
            <a:noFill/>
            <a:miter lim="800000"/>
            <a:headEnd/>
            <a:tailEnd/>
          </a:ln>
        </p:spPr>
        <p:txBody>
          <a:bodyPr lIns="92075" tIns="46038" rIns="92075" bIns="46038" anchor="ctr"/>
          <a:lstStyle/>
          <a:p>
            <a:pPr algn="ctr" eaLnBrk="0" hangingPunct="0"/>
            <a:r>
              <a:rPr lang="en-US" sz="5400" b="1" dirty="0" smtClean="0">
                <a:latin typeface="Arial" charset="0"/>
              </a:rPr>
              <a:t>Rio Allegheny L</a:t>
            </a:r>
            <a:r>
              <a:rPr lang="en-US" sz="5400" b="1" dirty="0">
                <a:latin typeface="Arial" charset="0"/>
              </a:rPr>
              <a:t>&amp;D 6</a:t>
            </a:r>
          </a:p>
          <a:p>
            <a:pPr algn="ctr" eaLnBrk="0" hangingPunct="0"/>
            <a:endParaRPr lang="en-US" sz="4800" b="1" dirty="0">
              <a:latin typeface="Arial" charset="0"/>
            </a:endParaRPr>
          </a:p>
          <a:p>
            <a:pPr algn="ctr" eaLnBrk="0" hangingPunct="0"/>
            <a:r>
              <a:rPr lang="en-US" sz="4800" b="1" dirty="0" smtClean="0">
                <a:latin typeface="Arial" charset="0"/>
              </a:rPr>
              <a:t>Distrito de Pittsburgh</a:t>
            </a:r>
            <a:endParaRPr lang="en-US" sz="4800" b="1" dirty="0">
              <a:latin typeface="Arial" charset="0"/>
            </a:endParaRPr>
          </a:p>
          <a:p>
            <a:pPr algn="ctr" eaLnBrk="0" hangingPunct="0"/>
            <a:endParaRPr lang="en-US" sz="6000" b="1" dirty="0">
              <a:latin typeface="Arial" charset="0"/>
            </a:endParaRPr>
          </a:p>
          <a:p>
            <a:pPr algn="ctr" eaLnBrk="0" hangingPunct="0"/>
            <a:endParaRPr lang="en-US" sz="6000" b="1" dirty="0">
              <a:latin typeface="Arial" charset="0"/>
            </a:endParaRP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3" name="Content Placeholder 3" descr="Palagnedra.jpg"/>
          <p:cNvPicPr>
            <a:picLocks noChangeAspect="1"/>
          </p:cNvPicPr>
          <p:nvPr/>
        </p:nvPicPr>
        <p:blipFill>
          <a:blip r:embed="rId3" cstate="print"/>
          <a:srcRect/>
          <a:stretch>
            <a:fillRect/>
          </a:stretch>
        </p:blipFill>
        <p:spPr bwMode="auto">
          <a:xfrm>
            <a:off x="0" y="1273048"/>
            <a:ext cx="4902200" cy="3856397"/>
          </a:xfrm>
          <a:prstGeom prst="rect">
            <a:avLst/>
          </a:prstGeom>
          <a:noFill/>
          <a:ln w="9525">
            <a:noFill/>
            <a:miter lim="800000"/>
            <a:headEnd/>
            <a:tailEnd/>
          </a:ln>
          <a:effectLst/>
        </p:spPr>
      </p:pic>
      <p:sp>
        <p:nvSpPr>
          <p:cNvPr id="50184" name="Title 1"/>
          <p:cNvSpPr>
            <a:spLocks/>
          </p:cNvSpPr>
          <p:nvPr/>
        </p:nvSpPr>
        <p:spPr bwMode="auto">
          <a:xfrm>
            <a:off x="1066800" y="228600"/>
            <a:ext cx="6884988" cy="868362"/>
          </a:xfrm>
          <a:prstGeom prst="rect">
            <a:avLst/>
          </a:prstGeom>
          <a:noFill/>
          <a:ln w="9525">
            <a:noFill/>
            <a:miter lim="800000"/>
            <a:headEnd/>
            <a:tailEnd/>
          </a:ln>
          <a:effectLst/>
        </p:spPr>
        <p:txBody>
          <a:bodyPr anchor="ctr"/>
          <a:lstStyle/>
          <a:p>
            <a:pPr algn="ctr"/>
            <a:r>
              <a:rPr lang="en-US" sz="4400" dirty="0" err="1" smtClean="0"/>
              <a:t>Problemas</a:t>
            </a:r>
            <a:r>
              <a:rPr lang="en-US" sz="4400" dirty="0" smtClean="0"/>
              <a:t> com </a:t>
            </a:r>
            <a:r>
              <a:rPr lang="en-US" sz="4400" dirty="0" err="1" smtClean="0"/>
              <a:t>Detritos</a:t>
            </a:r>
            <a:endParaRPr lang="en-US" sz="4400" dirty="0"/>
          </a:p>
        </p:txBody>
      </p:sp>
      <p:pic>
        <p:nvPicPr>
          <p:cNvPr id="50185" name="Picture 4" descr="K-dam.jpg"/>
          <p:cNvPicPr>
            <a:picLocks noChangeAspect="1"/>
          </p:cNvPicPr>
          <p:nvPr/>
        </p:nvPicPr>
        <p:blipFill>
          <a:blip r:embed="rId4" cstate="print"/>
          <a:srcRect/>
          <a:stretch>
            <a:fillRect/>
          </a:stretch>
        </p:blipFill>
        <p:spPr bwMode="auto">
          <a:xfrm>
            <a:off x="4419600" y="2402852"/>
            <a:ext cx="4724400" cy="3464200"/>
          </a:xfrm>
          <a:prstGeom prst="rect">
            <a:avLst/>
          </a:prstGeom>
          <a:noFill/>
          <a:ln w="9525">
            <a:noFill/>
            <a:miter lim="800000"/>
            <a:headEnd/>
            <a:tailEnd/>
          </a:ln>
        </p:spPr>
      </p:pic>
      <p:cxnSp>
        <p:nvCxnSpPr>
          <p:cNvPr id="8" name="Straight Arrow Connector 7"/>
          <p:cNvCxnSpPr>
            <a:cxnSpLocks noChangeShapeType="1"/>
            <a:stCxn id="50187" idx="3"/>
          </p:cNvCxnSpPr>
          <p:nvPr/>
        </p:nvCxnSpPr>
        <p:spPr bwMode="auto">
          <a:xfrm flipV="1">
            <a:off x="3447351" y="5562602"/>
            <a:ext cx="1175449" cy="184664"/>
          </a:xfrm>
          <a:prstGeom prst="straightConnector1">
            <a:avLst/>
          </a:prstGeom>
          <a:noFill/>
          <a:ln w="41275" algn="ctr">
            <a:solidFill>
              <a:schemeClr val="tx1"/>
            </a:solidFill>
            <a:round/>
            <a:headEnd/>
            <a:tailEnd type="triangle" w="med" len="med"/>
          </a:ln>
        </p:spPr>
      </p:cxnSp>
      <p:sp>
        <p:nvSpPr>
          <p:cNvPr id="50187" name="TextBox 8"/>
          <p:cNvSpPr txBox="1">
            <a:spLocks noChangeArrowheads="1"/>
          </p:cNvSpPr>
          <p:nvPr/>
        </p:nvSpPr>
        <p:spPr bwMode="auto">
          <a:xfrm>
            <a:off x="762000" y="5562600"/>
            <a:ext cx="2685351" cy="369332"/>
          </a:xfrm>
          <a:prstGeom prst="rect">
            <a:avLst/>
          </a:prstGeom>
          <a:noFill/>
          <a:ln w="9525">
            <a:noFill/>
            <a:miter lim="800000"/>
            <a:headEnd/>
            <a:tailEnd/>
          </a:ln>
        </p:spPr>
        <p:txBody>
          <a:bodyPr wrap="none">
            <a:spAutoFit/>
          </a:bodyPr>
          <a:lstStyle/>
          <a:p>
            <a:r>
              <a:rPr lang="en-US" dirty="0" err="1" smtClean="0"/>
              <a:t>Barragem</a:t>
            </a:r>
            <a:r>
              <a:rPr lang="en-US" dirty="0" smtClean="0"/>
              <a:t> </a:t>
            </a:r>
            <a:r>
              <a:rPr lang="en-US" dirty="0" err="1" smtClean="0"/>
              <a:t>Kerckhoff</a:t>
            </a:r>
            <a:r>
              <a:rPr lang="en-US" dirty="0" smtClean="0"/>
              <a:t>, </a:t>
            </a:r>
            <a:r>
              <a:rPr lang="en-US" dirty="0"/>
              <a:t>CA</a:t>
            </a:r>
          </a:p>
        </p:txBody>
      </p:sp>
      <p:sp>
        <p:nvSpPr>
          <p:cNvPr id="9" name="TextBox 8"/>
          <p:cNvSpPr txBox="1"/>
          <p:nvPr/>
        </p:nvSpPr>
        <p:spPr>
          <a:xfrm>
            <a:off x="5181600" y="1219200"/>
            <a:ext cx="3657600" cy="369332"/>
          </a:xfrm>
          <a:prstGeom prst="rect">
            <a:avLst/>
          </a:prstGeom>
          <a:noFill/>
        </p:spPr>
        <p:txBody>
          <a:bodyPr wrap="square" rtlCol="0">
            <a:spAutoFit/>
          </a:bodyPr>
          <a:lstStyle/>
          <a:p>
            <a:r>
              <a:rPr lang="en-US" dirty="0" err="1" smtClean="0"/>
              <a:t>Barragem</a:t>
            </a:r>
            <a:r>
              <a:rPr lang="en-US" dirty="0" smtClean="0"/>
              <a:t> </a:t>
            </a:r>
            <a:r>
              <a:rPr lang="en-US" dirty="0" err="1" smtClean="0"/>
              <a:t>Palagnedra</a:t>
            </a:r>
            <a:r>
              <a:rPr lang="en-US" dirty="0" smtClean="0"/>
              <a:t>, </a:t>
            </a:r>
            <a:r>
              <a:rPr lang="en-US" dirty="0" err="1" smtClean="0"/>
              <a:t>Suiça</a:t>
            </a:r>
            <a:endParaRPr lang="en-US" dirty="0"/>
          </a:p>
        </p:txBody>
      </p:sp>
      <p:cxnSp>
        <p:nvCxnSpPr>
          <p:cNvPr id="10" name="Straight Arrow Connector 9"/>
          <p:cNvCxnSpPr>
            <a:cxnSpLocks noChangeShapeType="1"/>
          </p:cNvCxnSpPr>
          <p:nvPr/>
        </p:nvCxnSpPr>
        <p:spPr bwMode="auto">
          <a:xfrm flipH="1">
            <a:off x="3581400" y="1524000"/>
            <a:ext cx="1676400" cy="1371600"/>
          </a:xfrm>
          <a:prstGeom prst="straightConnector1">
            <a:avLst/>
          </a:prstGeom>
          <a:noFill/>
          <a:ln w="41275" algn="ctr">
            <a:solidFill>
              <a:schemeClr val="tx1"/>
            </a:solidFill>
            <a:round/>
            <a:headEnd/>
            <a:tailEnd type="triangle" w="med" len="med"/>
          </a:ln>
        </p:spPr>
      </p:cxn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62" name="Title 1"/>
          <p:cNvSpPr>
            <a:spLocks/>
          </p:cNvSpPr>
          <p:nvPr/>
        </p:nvSpPr>
        <p:spPr bwMode="auto">
          <a:xfrm>
            <a:off x="609600" y="228600"/>
            <a:ext cx="7924800" cy="1066800"/>
          </a:xfrm>
          <a:prstGeom prst="rect">
            <a:avLst/>
          </a:prstGeom>
          <a:noFill/>
          <a:ln w="9525">
            <a:noFill/>
            <a:miter lim="800000"/>
            <a:headEnd/>
            <a:tailEnd/>
          </a:ln>
          <a:effectLst/>
        </p:spPr>
        <p:txBody>
          <a:bodyPr anchor="ctr"/>
          <a:lstStyle/>
          <a:p>
            <a:pPr algn="ctr"/>
            <a:r>
              <a:rPr lang="en-US" sz="3200" dirty="0" err="1" smtClean="0"/>
              <a:t>Acûmulo</a:t>
            </a:r>
            <a:r>
              <a:rPr lang="en-US" sz="3200" dirty="0" smtClean="0"/>
              <a:t> de </a:t>
            </a:r>
            <a:r>
              <a:rPr lang="en-US" sz="3200" dirty="0" err="1" smtClean="0"/>
              <a:t>Detritos</a:t>
            </a:r>
            <a:r>
              <a:rPr lang="en-US" sz="3200" dirty="0" smtClean="0"/>
              <a:t> Durante </a:t>
            </a:r>
            <a:r>
              <a:rPr lang="en-US" sz="3200" dirty="0" err="1" smtClean="0"/>
              <a:t>Evento</a:t>
            </a:r>
            <a:r>
              <a:rPr lang="en-US" sz="3200" dirty="0" smtClean="0"/>
              <a:t> de </a:t>
            </a:r>
            <a:r>
              <a:rPr lang="en-US" sz="3200" dirty="0" err="1" smtClean="0"/>
              <a:t>Enchente</a:t>
            </a:r>
            <a:r>
              <a:rPr lang="en-US" sz="3200" dirty="0" smtClean="0"/>
              <a:t> Anterior </a:t>
            </a:r>
            <a:r>
              <a:rPr lang="en-US" sz="3200" dirty="0" err="1" smtClean="0"/>
              <a:t>em</a:t>
            </a:r>
            <a:r>
              <a:rPr lang="en-US" sz="3200" dirty="0"/>
              <a:t> </a:t>
            </a:r>
            <a:r>
              <a:rPr lang="en-US" sz="3200" dirty="0" smtClean="0"/>
              <a:t>Bluestone</a:t>
            </a:r>
            <a:endParaRPr lang="en-US" sz="3200" dirty="0"/>
          </a:p>
        </p:txBody>
      </p:sp>
      <p:pic>
        <p:nvPicPr>
          <p:cNvPr id="49163" name="Picture 2" descr="image030"/>
          <p:cNvPicPr>
            <a:picLocks noChangeAspect="1" noChangeArrowheads="1"/>
          </p:cNvPicPr>
          <p:nvPr/>
        </p:nvPicPr>
        <p:blipFill>
          <a:blip r:embed="rId3" cstate="print"/>
          <a:srcRect/>
          <a:stretch>
            <a:fillRect/>
          </a:stretch>
        </p:blipFill>
        <p:spPr bwMode="auto">
          <a:xfrm>
            <a:off x="0" y="1295400"/>
            <a:ext cx="9291038" cy="4625975"/>
          </a:xfrm>
          <a:prstGeom prst="rect">
            <a:avLst/>
          </a:prstGeom>
          <a:noFill/>
          <a:ln w="9525">
            <a:noFill/>
            <a:miter lim="800000"/>
            <a:headEnd/>
            <a:tailEnd/>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idx="4294967295"/>
          </p:nvPr>
        </p:nvSpPr>
        <p:spPr>
          <a:xfrm>
            <a:off x="457200" y="274638"/>
            <a:ext cx="8686800" cy="715962"/>
          </a:xfrm>
        </p:spPr>
        <p:txBody>
          <a:bodyPr/>
          <a:lstStyle/>
          <a:p>
            <a:r>
              <a:rPr lang="en-US" sz="3200" b="1" dirty="0" err="1" smtClean="0">
                <a:solidFill>
                  <a:schemeClr val="tx1"/>
                </a:solidFill>
              </a:rPr>
              <a:t>Evento</a:t>
            </a:r>
            <a:r>
              <a:rPr lang="en-US" sz="3200" b="1" dirty="0" smtClean="0">
                <a:solidFill>
                  <a:schemeClr val="tx1"/>
                </a:solidFill>
              </a:rPr>
              <a:t> de </a:t>
            </a:r>
            <a:r>
              <a:rPr lang="en-US" sz="3200" b="1" dirty="0" err="1" smtClean="0">
                <a:solidFill>
                  <a:schemeClr val="tx1"/>
                </a:solidFill>
              </a:rPr>
              <a:t>Enchente</a:t>
            </a:r>
            <a:r>
              <a:rPr lang="en-US" sz="3200" b="1" dirty="0" smtClean="0">
                <a:solidFill>
                  <a:schemeClr val="tx1"/>
                </a:solidFill>
              </a:rPr>
              <a:t> </a:t>
            </a:r>
            <a:r>
              <a:rPr lang="en-US" sz="3200" b="1" dirty="0" err="1" smtClean="0">
                <a:solidFill>
                  <a:schemeClr val="tx1"/>
                </a:solidFill>
              </a:rPr>
              <a:t>em</a:t>
            </a:r>
            <a:r>
              <a:rPr lang="en-US" sz="3200" b="1" dirty="0" smtClean="0">
                <a:solidFill>
                  <a:schemeClr val="tx1"/>
                </a:solidFill>
              </a:rPr>
              <a:t> </a:t>
            </a:r>
            <a:r>
              <a:rPr lang="en-US" sz="3200" b="1" dirty="0" err="1" smtClean="0">
                <a:solidFill>
                  <a:schemeClr val="tx1"/>
                </a:solidFill>
              </a:rPr>
              <a:t>março</a:t>
            </a:r>
            <a:r>
              <a:rPr lang="en-US" sz="3200" b="1" dirty="0" smtClean="0">
                <a:solidFill>
                  <a:schemeClr val="tx1"/>
                </a:solidFill>
              </a:rPr>
              <a:t> de 2010 </a:t>
            </a:r>
            <a:br>
              <a:rPr lang="en-US" sz="3200" b="1" dirty="0" smtClean="0">
                <a:solidFill>
                  <a:schemeClr val="tx1"/>
                </a:solidFill>
              </a:rPr>
            </a:br>
            <a:endParaRPr lang="en-US" sz="2000" dirty="0" smtClean="0">
              <a:solidFill>
                <a:schemeClr val="tx1"/>
              </a:solidFill>
            </a:endParaRPr>
          </a:p>
        </p:txBody>
      </p:sp>
      <p:sp>
        <p:nvSpPr>
          <p:cNvPr id="11267" name="Rectangle 3"/>
          <p:cNvSpPr>
            <a:spLocks noChangeArrowheads="1"/>
          </p:cNvSpPr>
          <p:nvPr/>
        </p:nvSpPr>
        <p:spPr bwMode="auto">
          <a:xfrm>
            <a:off x="838200" y="1828800"/>
            <a:ext cx="5791200" cy="366713"/>
          </a:xfrm>
          <a:prstGeom prst="rect">
            <a:avLst/>
          </a:prstGeom>
          <a:noFill/>
          <a:ln w="9525">
            <a:noFill/>
            <a:miter lim="800000"/>
            <a:headEnd/>
            <a:tailEnd/>
          </a:ln>
        </p:spPr>
        <p:txBody>
          <a:bodyPr>
            <a:spAutoFit/>
          </a:bodyPr>
          <a:lstStyle/>
          <a:p>
            <a:r>
              <a:rPr lang="en-US"/>
              <a:t> </a:t>
            </a:r>
          </a:p>
        </p:txBody>
      </p:sp>
      <p:pic>
        <p:nvPicPr>
          <p:cNvPr id="11268" name="Picture 4" descr="Deans Camera 173"/>
          <p:cNvPicPr>
            <a:picLocks noChangeAspect="1" noChangeArrowheads="1"/>
          </p:cNvPicPr>
          <p:nvPr/>
        </p:nvPicPr>
        <p:blipFill>
          <a:blip r:embed="rId3" cstate="print"/>
          <a:srcRect/>
          <a:stretch>
            <a:fillRect/>
          </a:stretch>
        </p:blipFill>
        <p:spPr bwMode="auto">
          <a:xfrm>
            <a:off x="457200" y="838200"/>
            <a:ext cx="8305800" cy="6231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609600" y="304800"/>
            <a:ext cx="8077200" cy="641350"/>
          </a:xfrm>
        </p:spPr>
        <p:txBody>
          <a:bodyPr/>
          <a:lstStyle/>
          <a:p>
            <a:r>
              <a:rPr lang="en-US" dirty="0"/>
              <a:t>Bluestone DSA – </a:t>
            </a:r>
            <a:r>
              <a:rPr lang="en-US" dirty="0" err="1" smtClean="0"/>
              <a:t>Fase</a:t>
            </a:r>
            <a:r>
              <a:rPr lang="en-US" dirty="0" smtClean="0"/>
              <a:t> 2A</a:t>
            </a:r>
            <a:endParaRPr lang="en-US" dirty="0"/>
          </a:p>
        </p:txBody>
      </p:sp>
      <p:pic>
        <p:nvPicPr>
          <p:cNvPr id="210947" name="Picture 3" descr="R33N21 Rt 20 Gate Area"/>
          <p:cNvPicPr>
            <a:picLocks noChangeAspect="1" noChangeArrowheads="1"/>
          </p:cNvPicPr>
          <p:nvPr/>
        </p:nvPicPr>
        <p:blipFill>
          <a:blip r:embed="rId3" cstate="print"/>
          <a:srcRect t="8344" b="40250"/>
          <a:stretch>
            <a:fillRect/>
          </a:stretch>
        </p:blipFill>
        <p:spPr bwMode="auto">
          <a:xfrm>
            <a:off x="0" y="1600200"/>
            <a:ext cx="9144000" cy="3760787"/>
          </a:xfrm>
          <a:prstGeom prst="rect">
            <a:avLst/>
          </a:prstGeom>
          <a:noFill/>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a:xfrm>
            <a:off x="228600" y="0"/>
            <a:ext cx="8458200" cy="809625"/>
          </a:xfrm>
        </p:spPr>
        <p:txBody>
          <a:bodyPr/>
          <a:lstStyle/>
          <a:p>
            <a:r>
              <a:rPr lang="en-US" dirty="0" err="1" smtClean="0"/>
              <a:t>Monólito</a:t>
            </a:r>
            <a:r>
              <a:rPr lang="en-US" dirty="0" smtClean="0"/>
              <a:t> da </a:t>
            </a:r>
            <a:r>
              <a:rPr lang="en-US" dirty="0" err="1" smtClean="0"/>
              <a:t>Ombreira</a:t>
            </a:r>
            <a:r>
              <a:rPr lang="en-US" dirty="0" smtClean="0"/>
              <a:t> </a:t>
            </a:r>
            <a:r>
              <a:rPr lang="en-US" dirty="0" err="1" smtClean="0"/>
              <a:t>Direita</a:t>
            </a:r>
            <a:endParaRPr lang="en-US" dirty="0"/>
          </a:p>
        </p:txBody>
      </p:sp>
      <p:pic>
        <p:nvPicPr>
          <p:cNvPr id="211971" name="Picture 3" descr="R33N1 East Side"/>
          <p:cNvPicPr>
            <a:picLocks noChangeAspect="1" noChangeArrowheads="1"/>
          </p:cNvPicPr>
          <p:nvPr/>
        </p:nvPicPr>
        <p:blipFill>
          <a:blip r:embed="rId3" cstate="print"/>
          <a:srcRect t="7851" b="26450"/>
          <a:stretch>
            <a:fillRect/>
          </a:stretch>
        </p:blipFill>
        <p:spPr bwMode="auto">
          <a:xfrm>
            <a:off x="914400" y="838200"/>
            <a:ext cx="6932613" cy="5692775"/>
          </a:xfrm>
          <a:prstGeom prst="rect">
            <a:avLst/>
          </a:prstGeom>
          <a:noFill/>
        </p:spPr>
      </p:pic>
      <p:cxnSp>
        <p:nvCxnSpPr>
          <p:cNvPr id="5" name="Straight Arrow Connector 4"/>
          <p:cNvCxnSpPr/>
          <p:nvPr/>
        </p:nvCxnSpPr>
        <p:spPr>
          <a:xfrm rot="16200000" flipH="1">
            <a:off x="4305300" y="3543300"/>
            <a:ext cx="685800" cy="4572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1447800" y="304800"/>
            <a:ext cx="6211888" cy="428625"/>
          </a:xfrm>
        </p:spPr>
        <p:txBody>
          <a:bodyPr/>
          <a:lstStyle/>
          <a:p>
            <a:r>
              <a:rPr lang="en-US" sz="4800" dirty="0" smtClean="0"/>
              <a:t>Pier de </a:t>
            </a:r>
            <a:r>
              <a:rPr lang="en-US" sz="4800" dirty="0" err="1" smtClean="0"/>
              <a:t>Pesca</a:t>
            </a:r>
            <a:r>
              <a:rPr lang="en-US" sz="4800" dirty="0" smtClean="0"/>
              <a:t> </a:t>
            </a:r>
            <a:endParaRPr lang="en-US" sz="4800" dirty="0"/>
          </a:p>
        </p:txBody>
      </p:sp>
      <p:pic>
        <p:nvPicPr>
          <p:cNvPr id="212995" name="Picture 3" descr="R33N22 Access Road"/>
          <p:cNvPicPr>
            <a:picLocks noChangeAspect="1" noChangeArrowheads="1"/>
          </p:cNvPicPr>
          <p:nvPr/>
        </p:nvPicPr>
        <p:blipFill>
          <a:blip r:embed="rId3" cstate="print"/>
          <a:srcRect t="8099"/>
          <a:stretch>
            <a:fillRect/>
          </a:stretch>
        </p:blipFill>
        <p:spPr bwMode="auto">
          <a:xfrm>
            <a:off x="2057400" y="914400"/>
            <a:ext cx="4908550" cy="5638800"/>
          </a:xfrm>
          <a:prstGeom prst="rect">
            <a:avLst/>
          </a:prstGeom>
          <a:noFill/>
        </p:spPr>
      </p:pic>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753534" y="2743200"/>
            <a:ext cx="7848600" cy="2438400"/>
          </a:xfrm>
          <a:prstGeom prst="rect">
            <a:avLst/>
          </a:prstGeom>
          <a:noFill/>
          <a:ln w="9525">
            <a:noFill/>
            <a:miter lim="800000"/>
            <a:headEnd/>
            <a:tailEnd/>
          </a:ln>
        </p:spPr>
        <p:txBody>
          <a:bodyPr lIns="92075" tIns="46038" rIns="92075" bIns="46038" anchor="ctr"/>
          <a:lstStyle/>
          <a:p>
            <a:pPr algn="ctr" eaLnBrk="0" hangingPunct="0"/>
            <a:r>
              <a:rPr lang="en-US" sz="5400" b="1" dirty="0" err="1" smtClean="0">
                <a:latin typeface="Arial" charset="0"/>
              </a:rPr>
              <a:t>Falha</a:t>
            </a:r>
            <a:r>
              <a:rPr lang="en-US" sz="5400" b="1" dirty="0" smtClean="0">
                <a:latin typeface="Arial" charset="0"/>
              </a:rPr>
              <a:t> da </a:t>
            </a:r>
            <a:r>
              <a:rPr lang="en-US" sz="5400" b="1" dirty="0" err="1" smtClean="0">
                <a:latin typeface="Arial" charset="0"/>
              </a:rPr>
              <a:t>Barragem</a:t>
            </a:r>
            <a:r>
              <a:rPr lang="en-US" sz="5400" b="1" dirty="0" smtClean="0">
                <a:latin typeface="Arial" charset="0"/>
              </a:rPr>
              <a:t> St</a:t>
            </a:r>
            <a:r>
              <a:rPr lang="en-US" sz="5400" b="1" dirty="0">
                <a:latin typeface="Arial" charset="0"/>
              </a:rPr>
              <a:t>. </a:t>
            </a:r>
            <a:r>
              <a:rPr lang="en-US" sz="5400" b="1" dirty="0" smtClean="0">
                <a:latin typeface="Arial" charset="0"/>
              </a:rPr>
              <a:t>Francis</a:t>
            </a:r>
            <a:endParaRPr lang="en-US" sz="5400" b="1" dirty="0">
              <a:latin typeface="Arial" charset="0"/>
            </a:endParaRPr>
          </a:p>
          <a:p>
            <a:pPr algn="ctr" eaLnBrk="0" hangingPunct="0"/>
            <a:endParaRPr lang="en-US" sz="5400" b="1" dirty="0">
              <a:latin typeface="Arial" charset="0"/>
            </a:endParaRPr>
          </a:p>
          <a:p>
            <a:pPr algn="ctr" eaLnBrk="0" hangingPunct="0"/>
            <a:r>
              <a:rPr lang="en-US" sz="5400" b="1" dirty="0" smtClean="0"/>
              <a:t>12 de </a:t>
            </a:r>
            <a:r>
              <a:rPr lang="en-US" sz="5400" b="1" dirty="0" err="1" smtClean="0"/>
              <a:t>março</a:t>
            </a:r>
            <a:r>
              <a:rPr lang="en-US" sz="5400" b="1" dirty="0" smtClean="0"/>
              <a:t> de </a:t>
            </a:r>
            <a:r>
              <a:rPr lang="en-US" sz="5400" b="1" dirty="0" smtClean="0">
                <a:latin typeface="Arial" charset="0"/>
              </a:rPr>
              <a:t>1928</a:t>
            </a:r>
            <a:endParaRPr lang="en-US" sz="5400" b="1" dirty="0">
              <a:latin typeface="Arial" charset="0"/>
            </a:endParaRPr>
          </a:p>
          <a:p>
            <a:pPr algn="ctr" eaLnBrk="0" hangingPunct="0"/>
            <a:endParaRPr lang="en-US" sz="5400" b="1" dirty="0">
              <a:latin typeface="Arial" charset="0"/>
            </a:endParaRPr>
          </a:p>
          <a:p>
            <a:pPr algn="ctr" eaLnBrk="0" hangingPunct="0"/>
            <a:endParaRPr lang="en-US" sz="5400" b="1" dirty="0">
              <a:latin typeface="Arial" charset="0"/>
            </a:endParaRP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Text Box 4"/>
          <p:cNvSpPr txBox="1">
            <a:spLocks noChangeArrowheads="1"/>
          </p:cNvSpPr>
          <p:nvPr/>
        </p:nvSpPr>
        <p:spPr bwMode="auto">
          <a:xfrm>
            <a:off x="1176867" y="304800"/>
            <a:ext cx="7473244" cy="457200"/>
          </a:xfrm>
          <a:prstGeom prst="rect">
            <a:avLst/>
          </a:prstGeom>
          <a:noFill/>
          <a:ln w="9525">
            <a:noFill/>
            <a:miter lim="800000"/>
            <a:headEnd/>
            <a:tailEnd/>
          </a:ln>
        </p:spPr>
        <p:txBody>
          <a:bodyPr>
            <a:spAutoFit/>
          </a:bodyPr>
          <a:lstStyle/>
          <a:p>
            <a:pPr>
              <a:spcBef>
                <a:spcPct val="50000"/>
              </a:spcBef>
            </a:pPr>
            <a:endParaRPr lang="en-US" sz="2400">
              <a:solidFill>
                <a:schemeClr val="tx1"/>
              </a:solidFill>
              <a:latin typeface="Tahoma" pitchFamily="34" charset="0"/>
            </a:endParaRPr>
          </a:p>
        </p:txBody>
      </p:sp>
      <p:sp>
        <p:nvSpPr>
          <p:cNvPr id="62467" name="Rectangle 8"/>
          <p:cNvSpPr>
            <a:spLocks noGrp="1" noChangeArrowheads="1"/>
          </p:cNvSpPr>
          <p:nvPr>
            <p:ph type="title"/>
          </p:nvPr>
        </p:nvSpPr>
        <p:spPr/>
        <p:txBody>
          <a:bodyPr/>
          <a:lstStyle/>
          <a:p>
            <a:pPr eaLnBrk="1" hangingPunct="1"/>
            <a:endParaRPr lang="en-US" smtClean="0"/>
          </a:p>
        </p:txBody>
      </p:sp>
      <p:pic>
        <p:nvPicPr>
          <p:cNvPr id="62468" name="Picture 7" descr="st__fransisquito dam"/>
          <p:cNvPicPr>
            <a:picLocks noGrp="1" noChangeAspect="1" noChangeArrowheads="1"/>
          </p:cNvPicPr>
          <p:nvPr>
            <p:ph idx="1"/>
          </p:nvPr>
        </p:nvPicPr>
        <p:blipFill>
          <a:blip r:embed="rId3" cstate="print"/>
          <a:srcRect/>
          <a:stretch>
            <a:fillRect/>
          </a:stretch>
        </p:blipFill>
        <p:spPr>
          <a:xfrm>
            <a:off x="304800" y="-533400"/>
            <a:ext cx="8510688" cy="7609064"/>
          </a:xfrm>
          <a:noFill/>
        </p:spPr>
      </p:pic>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1176867" y="304800"/>
            <a:ext cx="7473244" cy="457200"/>
          </a:xfrm>
          <a:prstGeom prst="rect">
            <a:avLst/>
          </a:prstGeom>
          <a:noFill/>
          <a:ln w="9525">
            <a:noFill/>
            <a:miter lim="800000"/>
            <a:headEnd/>
            <a:tailEnd/>
          </a:ln>
        </p:spPr>
        <p:txBody>
          <a:bodyPr>
            <a:spAutoFit/>
          </a:bodyPr>
          <a:lstStyle/>
          <a:p>
            <a:pPr>
              <a:spcBef>
                <a:spcPct val="50000"/>
              </a:spcBef>
            </a:pPr>
            <a:endParaRPr lang="en-US" sz="2400">
              <a:solidFill>
                <a:schemeClr val="tx1"/>
              </a:solidFill>
              <a:latin typeface="Tahoma" pitchFamily="34" charset="0"/>
            </a:endParaRPr>
          </a:p>
        </p:txBody>
      </p:sp>
      <p:sp>
        <p:nvSpPr>
          <p:cNvPr id="63491" name="Rectangle 3"/>
          <p:cNvSpPr>
            <a:spLocks noGrp="1" noChangeArrowheads="1"/>
          </p:cNvSpPr>
          <p:nvPr>
            <p:ph type="title"/>
          </p:nvPr>
        </p:nvSpPr>
        <p:spPr/>
        <p:txBody>
          <a:bodyPr/>
          <a:lstStyle/>
          <a:p>
            <a:pPr eaLnBrk="1" hangingPunct="1"/>
            <a:endParaRPr lang="en-US" smtClean="0"/>
          </a:p>
        </p:txBody>
      </p:sp>
      <p:pic>
        <p:nvPicPr>
          <p:cNvPr id="63492" name="Picture 10" descr="st francis dam prefailure"/>
          <p:cNvPicPr>
            <a:picLocks noGrp="1" noChangeAspect="1" noChangeArrowheads="1"/>
          </p:cNvPicPr>
          <p:nvPr>
            <p:ph idx="1"/>
          </p:nvPr>
        </p:nvPicPr>
        <p:blipFill>
          <a:blip r:embed="rId3" cstate="print"/>
          <a:srcRect/>
          <a:stretch>
            <a:fillRect/>
          </a:stretch>
        </p:blipFill>
        <p:spPr>
          <a:xfrm>
            <a:off x="0" y="381000"/>
            <a:ext cx="9144000" cy="6216650"/>
          </a:xfrm>
          <a:noFill/>
        </p:spPr>
      </p:pic>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1176867" y="304800"/>
            <a:ext cx="7473244" cy="457200"/>
          </a:xfrm>
          <a:prstGeom prst="rect">
            <a:avLst/>
          </a:prstGeom>
          <a:noFill/>
          <a:ln w="9525">
            <a:noFill/>
            <a:miter lim="800000"/>
            <a:headEnd/>
            <a:tailEnd/>
          </a:ln>
        </p:spPr>
        <p:txBody>
          <a:bodyPr>
            <a:spAutoFit/>
          </a:bodyPr>
          <a:lstStyle/>
          <a:p>
            <a:pPr>
              <a:spcBef>
                <a:spcPct val="50000"/>
              </a:spcBef>
            </a:pPr>
            <a:endParaRPr lang="en-US" sz="2400">
              <a:solidFill>
                <a:schemeClr val="tx1"/>
              </a:solidFill>
              <a:latin typeface="Tahoma" pitchFamily="34" charset="0"/>
            </a:endParaRPr>
          </a:p>
        </p:txBody>
      </p:sp>
      <p:pic>
        <p:nvPicPr>
          <p:cNvPr id="64515" name="Picture 5" descr="st francis dam people"/>
          <p:cNvPicPr>
            <a:picLocks noGrp="1" noChangeAspect="1" noChangeArrowheads="1"/>
          </p:cNvPicPr>
          <p:nvPr>
            <p:ph idx="1"/>
          </p:nvPr>
        </p:nvPicPr>
        <p:blipFill>
          <a:blip r:embed="rId3" cstate="print"/>
          <a:srcRect/>
          <a:stretch>
            <a:fillRect/>
          </a:stretch>
        </p:blipFill>
        <p:spPr>
          <a:xfrm>
            <a:off x="2475089" y="-609600"/>
            <a:ext cx="4488745" cy="7467600"/>
          </a:xfrm>
          <a:noFill/>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3599421" y="6578600"/>
            <a:ext cx="1971970" cy="307754"/>
          </a:xfrm>
          <a:prstGeom prst="rect">
            <a:avLst/>
          </a:prstGeom>
          <a:noFill/>
          <a:ln w="9525" algn="ctr">
            <a:noFill/>
            <a:miter lim="800000"/>
            <a:headEnd/>
            <a:tailEnd/>
          </a:ln>
        </p:spPr>
        <p:txBody>
          <a:bodyPr wrap="none" lIns="91418" tIns="45709" rIns="91418" bIns="45709">
            <a:spAutoFit/>
          </a:bodyPr>
          <a:lstStyle/>
          <a:p>
            <a:pPr algn="ctr"/>
            <a:r>
              <a:rPr lang="en-US" sz="1400" b="1" i="1">
                <a:solidFill>
                  <a:schemeClr val="tx1"/>
                </a:solidFill>
                <a:latin typeface="Arial" charset="0"/>
              </a:rPr>
              <a:t>BUILDING</a:t>
            </a:r>
            <a:r>
              <a:rPr lang="en-US" sz="1400" b="1" i="1">
                <a:solidFill>
                  <a:srgbClr val="FFCB05"/>
                </a:solidFill>
                <a:latin typeface="Arial" charset="0"/>
              </a:rPr>
              <a:t> </a:t>
            </a:r>
            <a:r>
              <a:rPr lang="en-US" sz="1400" b="1" i="1">
                <a:solidFill>
                  <a:schemeClr val="tx1"/>
                </a:solidFill>
                <a:latin typeface="Arial" charset="0"/>
              </a:rPr>
              <a:t>STRONG</a:t>
            </a:r>
            <a:r>
              <a:rPr lang="en-US" sz="800" baseline="-25000">
                <a:solidFill>
                  <a:schemeClr val="tx1"/>
                </a:solidFill>
                <a:latin typeface="Arial" charset="0"/>
              </a:rPr>
              <a:t>SM</a:t>
            </a:r>
          </a:p>
        </p:txBody>
      </p:sp>
      <p:sp>
        <p:nvSpPr>
          <p:cNvPr id="13315" name="Line 3"/>
          <p:cNvSpPr>
            <a:spLocks noChangeShapeType="1"/>
          </p:cNvSpPr>
          <p:nvPr/>
        </p:nvSpPr>
        <p:spPr bwMode="auto">
          <a:xfrm flipH="1">
            <a:off x="38101" y="6705600"/>
            <a:ext cx="3581400" cy="0"/>
          </a:xfrm>
          <a:prstGeom prst="line">
            <a:avLst/>
          </a:prstGeom>
          <a:noFill/>
          <a:ln w="9525">
            <a:solidFill>
              <a:schemeClr val="tx1"/>
            </a:solidFill>
            <a:round/>
            <a:headEnd/>
            <a:tailEnd/>
          </a:ln>
        </p:spPr>
        <p:txBody>
          <a:bodyPr/>
          <a:lstStyle/>
          <a:p>
            <a:endParaRPr lang="en-US"/>
          </a:p>
        </p:txBody>
      </p:sp>
      <p:sp>
        <p:nvSpPr>
          <p:cNvPr id="13316" name="Line 4"/>
          <p:cNvSpPr>
            <a:spLocks noChangeShapeType="1"/>
          </p:cNvSpPr>
          <p:nvPr/>
        </p:nvSpPr>
        <p:spPr bwMode="auto">
          <a:xfrm flipH="1">
            <a:off x="5562600" y="6705600"/>
            <a:ext cx="3581400" cy="0"/>
          </a:xfrm>
          <a:prstGeom prst="line">
            <a:avLst/>
          </a:prstGeom>
          <a:noFill/>
          <a:ln w="9525">
            <a:solidFill>
              <a:schemeClr val="tx1"/>
            </a:solidFill>
            <a:round/>
            <a:headEnd/>
            <a:tailEnd/>
          </a:ln>
        </p:spPr>
        <p:txBody>
          <a:bodyPr/>
          <a:lstStyle/>
          <a:p>
            <a:endParaRPr lang="en-US"/>
          </a:p>
        </p:txBody>
      </p:sp>
      <p:pic>
        <p:nvPicPr>
          <p:cNvPr id="13317" name="Picture 5"/>
          <p:cNvPicPr>
            <a:picLocks noChangeAspect="1" noChangeArrowheads="1"/>
          </p:cNvPicPr>
          <p:nvPr/>
        </p:nvPicPr>
        <p:blipFill>
          <a:blip r:embed="rId3" cstate="print"/>
          <a:srcRect/>
          <a:stretch>
            <a:fillRect/>
          </a:stretch>
        </p:blipFill>
        <p:spPr bwMode="auto">
          <a:xfrm>
            <a:off x="0" y="0"/>
            <a:ext cx="9144000" cy="889000"/>
          </a:xfrm>
          <a:prstGeom prst="rect">
            <a:avLst/>
          </a:prstGeom>
          <a:noFill/>
          <a:ln w="9525" algn="ctr">
            <a:noFill/>
            <a:miter lim="800000"/>
            <a:headEnd/>
            <a:tailEnd/>
          </a:ln>
        </p:spPr>
      </p:pic>
      <p:pic>
        <p:nvPicPr>
          <p:cNvPr id="13318" name="Picture 6" descr="Picture1"/>
          <p:cNvPicPr>
            <a:picLocks noChangeAspect="1" noChangeArrowheads="1"/>
          </p:cNvPicPr>
          <p:nvPr/>
        </p:nvPicPr>
        <p:blipFill>
          <a:blip r:embed="rId4" cstate="print"/>
          <a:srcRect/>
          <a:stretch>
            <a:fillRect/>
          </a:stretch>
        </p:blipFill>
        <p:spPr bwMode="auto">
          <a:xfrm>
            <a:off x="0" y="-28575"/>
            <a:ext cx="10329333" cy="6886575"/>
          </a:xfrm>
          <a:prstGeom prst="rect">
            <a:avLst/>
          </a:prstGeom>
          <a:noFill/>
          <a:ln w="9525">
            <a:noFill/>
            <a:miter lim="800000"/>
            <a:headEnd/>
            <a:tailEnd/>
          </a:ln>
        </p:spPr>
      </p:pic>
      <p:sp>
        <p:nvSpPr>
          <p:cNvPr id="754695" name="Text Box 7"/>
          <p:cNvSpPr txBox="1">
            <a:spLocks noChangeArrowheads="1"/>
          </p:cNvSpPr>
          <p:nvPr/>
        </p:nvSpPr>
        <p:spPr bwMode="auto">
          <a:xfrm>
            <a:off x="5410200" y="4800600"/>
            <a:ext cx="2438400" cy="954107"/>
          </a:xfrm>
          <a:prstGeom prst="rect">
            <a:avLst/>
          </a:prstGeom>
          <a:noFill/>
          <a:ln w="9525">
            <a:noFill/>
            <a:miter lim="800000"/>
            <a:headEnd/>
            <a:tailEnd/>
          </a:ln>
          <a:effectLst/>
        </p:spPr>
        <p:txBody>
          <a:bodyPr>
            <a:spAutoFit/>
          </a:bodyPr>
          <a:lstStyle/>
          <a:p>
            <a:pPr>
              <a:spcBef>
                <a:spcPct val="50000"/>
              </a:spcBef>
              <a:defRPr/>
            </a:pPr>
            <a:r>
              <a:rPr lang="en-US" sz="2800" dirty="0" err="1" smtClean="0">
                <a:solidFill>
                  <a:srgbClr val="FFFF00"/>
                </a:solidFill>
                <a:effectLst>
                  <a:outerShdw blurRad="38100" dist="38100" dir="2700000" algn="tl">
                    <a:srgbClr val="FFFFFF"/>
                  </a:outerShdw>
                </a:effectLst>
                <a:latin typeface="Arial" charset="0"/>
              </a:rPr>
              <a:t>Usina</a:t>
            </a:r>
            <a:r>
              <a:rPr lang="en-US" sz="2800" dirty="0" smtClean="0">
                <a:solidFill>
                  <a:srgbClr val="FFFF00"/>
                </a:solidFill>
                <a:effectLst>
                  <a:outerShdw blurRad="38100" dist="38100" dir="2700000" algn="tl">
                    <a:srgbClr val="FFFFFF"/>
                  </a:outerShdw>
                </a:effectLst>
                <a:latin typeface="Arial" charset="0"/>
              </a:rPr>
              <a:t> </a:t>
            </a:r>
            <a:r>
              <a:rPr lang="en-US" sz="2800" dirty="0" err="1" smtClean="0">
                <a:solidFill>
                  <a:srgbClr val="FFFF00"/>
                </a:solidFill>
                <a:effectLst>
                  <a:outerShdw blurRad="38100" dist="38100" dir="2700000" algn="tl">
                    <a:srgbClr val="FFFFFF"/>
                  </a:outerShdw>
                </a:effectLst>
                <a:latin typeface="Arial" charset="0"/>
              </a:rPr>
              <a:t>Hidrelétrica</a:t>
            </a:r>
            <a:endParaRPr lang="en-US" sz="2800" dirty="0">
              <a:solidFill>
                <a:srgbClr val="FFFF00"/>
              </a:solidFill>
              <a:effectLst>
                <a:outerShdw blurRad="38100" dist="38100" dir="2700000" algn="tl">
                  <a:srgbClr val="FFFFFF"/>
                </a:outerShdw>
              </a:effectLst>
              <a:latin typeface="Arial" charset="0"/>
            </a:endParaRPr>
          </a:p>
        </p:txBody>
      </p:sp>
      <p:sp>
        <p:nvSpPr>
          <p:cNvPr id="13320" name="Line 8"/>
          <p:cNvSpPr>
            <a:spLocks noChangeShapeType="1"/>
          </p:cNvSpPr>
          <p:nvPr/>
        </p:nvSpPr>
        <p:spPr bwMode="auto">
          <a:xfrm flipV="1">
            <a:off x="6324600" y="3962400"/>
            <a:ext cx="1219200" cy="914400"/>
          </a:xfrm>
          <a:prstGeom prst="line">
            <a:avLst/>
          </a:prstGeom>
          <a:noFill/>
          <a:ln w="44450">
            <a:solidFill>
              <a:srgbClr val="FFFF00"/>
            </a:solidFill>
            <a:round/>
            <a:headEnd/>
            <a:tailEnd type="triangle" w="med" len="med"/>
          </a:ln>
        </p:spPr>
        <p:txBody>
          <a:bodyPr/>
          <a:lstStyle/>
          <a:p>
            <a:endParaRPr lang="en-US"/>
          </a:p>
        </p:txBody>
      </p:sp>
      <p:sp>
        <p:nvSpPr>
          <p:cNvPr id="13321" name="Line 9"/>
          <p:cNvSpPr>
            <a:spLocks noChangeShapeType="1"/>
          </p:cNvSpPr>
          <p:nvPr/>
        </p:nvSpPr>
        <p:spPr bwMode="auto">
          <a:xfrm>
            <a:off x="2667000" y="3581400"/>
            <a:ext cx="838200" cy="533400"/>
          </a:xfrm>
          <a:prstGeom prst="line">
            <a:avLst/>
          </a:prstGeom>
          <a:noFill/>
          <a:ln w="44450">
            <a:solidFill>
              <a:srgbClr val="FFFF00"/>
            </a:solidFill>
            <a:round/>
            <a:headEnd/>
            <a:tailEnd type="triangle" w="med" len="med"/>
          </a:ln>
        </p:spPr>
        <p:txBody>
          <a:bodyPr/>
          <a:lstStyle/>
          <a:p>
            <a:endParaRPr lang="en-US"/>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1176867" y="304800"/>
            <a:ext cx="7473244" cy="457200"/>
          </a:xfrm>
          <a:prstGeom prst="rect">
            <a:avLst/>
          </a:prstGeom>
          <a:noFill/>
          <a:ln w="9525">
            <a:noFill/>
            <a:miter lim="800000"/>
            <a:headEnd/>
            <a:tailEnd/>
          </a:ln>
        </p:spPr>
        <p:txBody>
          <a:bodyPr>
            <a:spAutoFit/>
          </a:bodyPr>
          <a:lstStyle/>
          <a:p>
            <a:pPr>
              <a:spcBef>
                <a:spcPct val="50000"/>
              </a:spcBef>
            </a:pPr>
            <a:endParaRPr lang="en-US" sz="2400">
              <a:solidFill>
                <a:schemeClr val="tx1"/>
              </a:solidFill>
              <a:latin typeface="Tahoma" pitchFamily="34" charset="0"/>
            </a:endParaRPr>
          </a:p>
        </p:txBody>
      </p:sp>
      <p:sp>
        <p:nvSpPr>
          <p:cNvPr id="65539" name="Rectangle 3"/>
          <p:cNvSpPr>
            <a:spLocks noGrp="1" noChangeArrowheads="1"/>
          </p:cNvSpPr>
          <p:nvPr>
            <p:ph type="title"/>
          </p:nvPr>
        </p:nvSpPr>
        <p:spPr/>
        <p:txBody>
          <a:bodyPr/>
          <a:lstStyle/>
          <a:p>
            <a:pPr eaLnBrk="1" hangingPunct="1"/>
            <a:endParaRPr lang="en-US" smtClean="0"/>
          </a:p>
        </p:txBody>
      </p:sp>
      <p:pic>
        <p:nvPicPr>
          <p:cNvPr id="65540" name="Picture 6" descr="StFrancis firstfill"/>
          <p:cNvPicPr>
            <a:picLocks noGrp="1" noChangeAspect="1" noChangeArrowheads="1"/>
          </p:cNvPicPr>
          <p:nvPr>
            <p:ph idx="1"/>
          </p:nvPr>
        </p:nvPicPr>
        <p:blipFill>
          <a:blip r:embed="rId3" cstate="print"/>
          <a:srcRect/>
          <a:stretch>
            <a:fillRect/>
          </a:stretch>
        </p:blipFill>
        <p:spPr>
          <a:xfrm>
            <a:off x="304800" y="1"/>
            <a:ext cx="8534400" cy="6913563"/>
          </a:xfrm>
          <a:noFill/>
        </p:spPr>
      </p:pic>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1176867" y="304800"/>
            <a:ext cx="7473244" cy="457200"/>
          </a:xfrm>
          <a:prstGeom prst="rect">
            <a:avLst/>
          </a:prstGeom>
          <a:noFill/>
          <a:ln w="9525">
            <a:noFill/>
            <a:miter lim="800000"/>
            <a:headEnd/>
            <a:tailEnd/>
          </a:ln>
        </p:spPr>
        <p:txBody>
          <a:bodyPr>
            <a:spAutoFit/>
          </a:bodyPr>
          <a:lstStyle/>
          <a:p>
            <a:pPr>
              <a:spcBef>
                <a:spcPct val="50000"/>
              </a:spcBef>
            </a:pPr>
            <a:endParaRPr lang="en-US" sz="2400">
              <a:solidFill>
                <a:schemeClr val="tx1"/>
              </a:solidFill>
              <a:latin typeface="Tahoma" pitchFamily="34" charset="0"/>
            </a:endParaRPr>
          </a:p>
        </p:txBody>
      </p:sp>
      <p:pic>
        <p:nvPicPr>
          <p:cNvPr id="66563" name="Picture 5" descr="st francis post failure"/>
          <p:cNvPicPr>
            <a:picLocks noGrp="1" noChangeAspect="1" noChangeArrowheads="1"/>
          </p:cNvPicPr>
          <p:nvPr>
            <p:ph idx="1"/>
          </p:nvPr>
        </p:nvPicPr>
        <p:blipFill>
          <a:blip r:embed="rId3" cstate="print"/>
          <a:srcRect/>
          <a:stretch>
            <a:fillRect/>
          </a:stretch>
        </p:blipFill>
        <p:spPr>
          <a:xfrm>
            <a:off x="0" y="1295401"/>
            <a:ext cx="9144000" cy="4505325"/>
          </a:xfrm>
          <a:noFill/>
        </p:spPr>
      </p:pic>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Text Box 2"/>
          <p:cNvSpPr txBox="1">
            <a:spLocks noChangeArrowheads="1"/>
          </p:cNvSpPr>
          <p:nvPr/>
        </p:nvSpPr>
        <p:spPr bwMode="auto">
          <a:xfrm>
            <a:off x="1176867" y="304800"/>
            <a:ext cx="7473244" cy="457200"/>
          </a:xfrm>
          <a:prstGeom prst="rect">
            <a:avLst/>
          </a:prstGeom>
          <a:noFill/>
          <a:ln w="9525">
            <a:noFill/>
            <a:miter lim="800000"/>
            <a:headEnd/>
            <a:tailEnd/>
          </a:ln>
        </p:spPr>
        <p:txBody>
          <a:bodyPr>
            <a:spAutoFit/>
          </a:bodyPr>
          <a:lstStyle/>
          <a:p>
            <a:pPr>
              <a:spcBef>
                <a:spcPct val="50000"/>
              </a:spcBef>
            </a:pPr>
            <a:endParaRPr lang="en-US" sz="2400">
              <a:solidFill>
                <a:schemeClr val="tx1"/>
              </a:solidFill>
              <a:latin typeface="Tahoma" pitchFamily="34" charset="0"/>
            </a:endParaRPr>
          </a:p>
        </p:txBody>
      </p:sp>
      <p:pic>
        <p:nvPicPr>
          <p:cNvPr id="67587" name="Picture 6" descr="StFrancis Failure"/>
          <p:cNvPicPr>
            <a:picLocks noGrp="1" noChangeAspect="1" noChangeArrowheads="1"/>
          </p:cNvPicPr>
          <p:nvPr>
            <p:ph idx="1"/>
          </p:nvPr>
        </p:nvPicPr>
        <p:blipFill>
          <a:blip r:embed="rId3" cstate="print">
            <a:lum bright="20000"/>
          </a:blip>
          <a:srcRect/>
          <a:stretch>
            <a:fillRect/>
          </a:stretch>
        </p:blipFill>
        <p:spPr>
          <a:xfrm>
            <a:off x="0" y="914400"/>
            <a:ext cx="9144000" cy="5676900"/>
          </a:xfrm>
          <a:noFill/>
        </p:spPr>
      </p:pic>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600200" y="2209800"/>
            <a:ext cx="6211711" cy="914400"/>
          </a:xfrm>
        </p:spPr>
        <p:txBody>
          <a:bodyPr/>
          <a:lstStyle/>
          <a:p>
            <a:pPr eaLnBrk="1" hangingPunct="1"/>
            <a:r>
              <a:rPr lang="en-US" sz="5400" dirty="0" err="1" smtClean="0"/>
              <a:t>Perguntas</a:t>
            </a:r>
            <a:r>
              <a:rPr lang="en-US" sz="5400" dirty="0" smtClean="0"/>
              <a:t> ?</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Title Master">
  <a:themeElements>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lide Master">
  <a:themeElements>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8081</TotalTime>
  <Words>4577</Words>
  <Application>Microsoft Office PowerPoint</Application>
  <PresentationFormat>On-screen Show (4:3)</PresentationFormat>
  <Paragraphs>554</Paragraphs>
  <Slides>93</Slides>
  <Notes>74</Notes>
  <HiddenSlides>0</HiddenSlides>
  <MMClips>0</MMClips>
  <ScaleCrop>false</ScaleCrop>
  <HeadingPairs>
    <vt:vector size="6" baseType="variant">
      <vt:variant>
        <vt:lpstr>Theme</vt:lpstr>
      </vt:variant>
      <vt:variant>
        <vt:i4>2</vt:i4>
      </vt:variant>
      <vt:variant>
        <vt:lpstr>Embedded OLE Servers</vt:lpstr>
      </vt:variant>
      <vt:variant>
        <vt:i4>4</vt:i4>
      </vt:variant>
      <vt:variant>
        <vt:lpstr>Slide Titles</vt:lpstr>
      </vt:variant>
      <vt:variant>
        <vt:i4>93</vt:i4>
      </vt:variant>
    </vt:vector>
  </HeadingPairs>
  <TitlesOfParts>
    <vt:vector size="99" baseType="lpstr">
      <vt:lpstr>Title Master</vt:lpstr>
      <vt:lpstr>Slide Master</vt:lpstr>
      <vt:lpstr>Document</vt:lpstr>
      <vt:lpstr>CorelDRAW!</vt:lpstr>
      <vt:lpstr>Image Document</vt:lpstr>
      <vt:lpstr>PhotoImpact</vt:lpstr>
      <vt:lpstr>Estudos de Caso de Barragens de Concreto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Allegheny L/D 6—LRP  Parte Esquerda da Barragem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REAÇÃO ÁLCALI-AGREGADO  (AAR) </vt:lpstr>
      <vt:lpstr>O Que é AAR ?</vt:lpstr>
      <vt:lpstr>Dois principais tipos de AAR ASR e ACR</vt:lpstr>
      <vt:lpstr>Condições necesárias para AAR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Danos decorrentes de AAR R = Borda de Reação, G = Gel na Fissura</vt:lpstr>
      <vt:lpstr>Reação Álcali-Agregado</vt:lpstr>
      <vt:lpstr>PowerPoint Presentation</vt:lpstr>
      <vt:lpstr> </vt:lpstr>
      <vt:lpstr>Projetos no Distrito de Nashville</vt:lpstr>
      <vt:lpstr>PowerPoint Presentation</vt:lpstr>
      <vt:lpstr>PowerPoint Presentation</vt:lpstr>
      <vt:lpstr>BARRAGEM CENTER VISTA A MONTANTE</vt:lpstr>
      <vt:lpstr>BARRAGEM CENTER – DADOS</vt:lpstr>
      <vt:lpstr>CENTER HILL – HISTÓRICO DE OPERAÇÃO</vt:lpstr>
      <vt:lpstr>CENTER HILL – INVESTIGAÇÃO DE AAR</vt:lpstr>
      <vt:lpstr>Barragem Center Hill – 2001 53 anos de AAR – Mais problemas</vt:lpstr>
      <vt:lpstr>BARRAGEM CENTER HILL – Análise de Elemento Finito</vt:lpstr>
      <vt:lpstr>PowerPoint Presentation</vt:lpstr>
      <vt:lpstr>PowerPoint Presentation</vt:lpstr>
      <vt:lpstr>BARRAGEM CENTER HILL – Inclinação das extremidades do Vertedouro com e Sem Cortes </vt:lpstr>
      <vt:lpstr>BARRAGEM CENTER HILL – Benefícios dos cortes verticais</vt:lpstr>
      <vt:lpstr>PowerPoint Presentation</vt:lpstr>
      <vt:lpstr>PowerPoint Presentation</vt:lpstr>
      <vt:lpstr>PowerPoint Presentation</vt:lpstr>
      <vt:lpstr>PowerPoint Presentation</vt:lpstr>
      <vt:lpstr>PowerPoint Presentation</vt:lpstr>
      <vt:lpstr>BARRAGEM CENTER HILL – Resultados dos Cortes Verticais</vt:lpstr>
      <vt:lpstr>Qual o prognóstico para a estrutura que sofre AAR ?</vt:lpstr>
      <vt:lpstr>Como Evitar AAR</vt:lpstr>
      <vt:lpstr>Como Evitar AAR   Quando é preciso ter um agregado reativo :</vt:lpstr>
      <vt:lpstr>PowerPoint Presentation</vt:lpstr>
      <vt:lpstr>Características</vt:lpstr>
      <vt:lpstr>PowerPoint Presentation</vt:lpstr>
      <vt:lpstr>PowerPoint Presentation</vt:lpstr>
      <vt:lpstr>PowerPoint Presentation</vt:lpstr>
      <vt:lpstr>PowerPoint Presentation</vt:lpstr>
      <vt:lpstr>PowerPoint Presentation</vt:lpstr>
      <vt:lpstr>PowerPoint Presentation</vt:lpstr>
      <vt:lpstr>M23 – Conjunto do Monólito</vt:lpstr>
      <vt:lpstr>M18 – Monólito de Tomada d’água</vt:lpstr>
      <vt:lpstr>M12 – Monólito sem Transbordamento</vt:lpstr>
      <vt:lpstr>PowerPoint Presentation</vt:lpstr>
      <vt:lpstr>PowerPoint Presentation</vt:lpstr>
      <vt:lpstr>PowerPoint Presentation</vt:lpstr>
      <vt:lpstr>Processo de Instalação da Âncora   Trabalho de alargamento mecânico do buraco com diâmetro especificado  </vt:lpstr>
      <vt:lpstr>Processo de Instalação da Âncora   Instalação do Corrugado  </vt:lpstr>
      <vt:lpstr>PowerPoint Presentation</vt:lpstr>
      <vt:lpstr>  Instalação da Âncora   </vt:lpstr>
      <vt:lpstr>  Tensionamento da Âncora   </vt:lpstr>
      <vt:lpstr>Processo de Instalação da Âncora — Seção de Transbordamento</vt:lpstr>
      <vt:lpstr>Processo de Instalação da Âncora—Seção de Transbordamento</vt:lpstr>
      <vt:lpstr>PowerPoint Presentation</vt:lpstr>
      <vt:lpstr>PowerPoint Presentation</vt:lpstr>
      <vt:lpstr>Evento de Enchente em março de 2010  </vt:lpstr>
      <vt:lpstr>Bluestone DSA – Fase 2A</vt:lpstr>
      <vt:lpstr>Monólito da Ombreira Direita</vt:lpstr>
      <vt:lpstr>Pier de Pesca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Perguntas ?</vt:lpstr>
    </vt:vector>
  </TitlesOfParts>
  <Company>US Army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b6imemb6</dc:creator>
  <cp:lastModifiedBy>Paula Silva Pedreira de Freitas</cp:lastModifiedBy>
  <cp:revision>55</cp:revision>
  <dcterms:created xsi:type="dcterms:W3CDTF">2009-05-21T17:19:18Z</dcterms:created>
  <dcterms:modified xsi:type="dcterms:W3CDTF">2013-05-24T02:23:29Z</dcterms:modified>
</cp:coreProperties>
</file>